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62" r:id="rId6"/>
    <p:sldMasterId id="2147483664" r:id="rId7"/>
    <p:sldMasterId id="2147483666" r:id="rId8"/>
    <p:sldMasterId id="2147483668" r:id="rId9"/>
    <p:sldMasterId id="2147483681"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Lst>
  <p:sldSz cy="6858000" cx="12192000"/>
  <p:notesSz cx="6858000" cy="9144000"/>
  <p:embeddedFontLst>
    <p:embeddedFont>
      <p:font typeface="Nunito"/>
      <p:regular r:id="rId52"/>
      <p:bold r:id="rId53"/>
      <p:italic r:id="rId54"/>
      <p:boldItalic r:id="rId55"/>
    </p:embeddedFont>
    <p:embeddedFont>
      <p:font typeface="Maven Pro"/>
      <p:regular r:id="rId56"/>
      <p:bold r:id="rId57"/>
    </p:embeddedFont>
    <p:embeddedFont>
      <p:font typeface="Maven Pro Regular"/>
      <p:regular r:id="rId58"/>
      <p:bold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0" roundtripDataSignature="AMtx7mhfGmDMhQrtDQxDgIWciMeQMcco0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FD0F7AC-8304-42E0-985D-24CB990B3656}">
  <a:tblStyle styleId="{7FD0F7AC-8304-42E0-985D-24CB990B365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42" Type="http://schemas.openxmlformats.org/officeDocument/2006/relationships/slide" Target="slides/slide31.xml"/><Relationship Id="rId41" Type="http://schemas.openxmlformats.org/officeDocument/2006/relationships/slide" Target="slides/slide30.xml"/><Relationship Id="rId44" Type="http://schemas.openxmlformats.org/officeDocument/2006/relationships/slide" Target="slides/slide33.xml"/><Relationship Id="rId43" Type="http://schemas.openxmlformats.org/officeDocument/2006/relationships/slide" Target="slides/slide32.xml"/><Relationship Id="rId46" Type="http://schemas.openxmlformats.org/officeDocument/2006/relationships/slide" Target="slides/slide35.xml"/><Relationship Id="rId45" Type="http://schemas.openxmlformats.org/officeDocument/2006/relationships/slide" Target="slides/slide34.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7.xml"/><Relationship Id="rId47" Type="http://schemas.openxmlformats.org/officeDocument/2006/relationships/slide" Target="slides/slide36.xml"/><Relationship Id="rId49" Type="http://schemas.openxmlformats.org/officeDocument/2006/relationships/slide" Target="slides/slide38.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0.xml"/><Relationship Id="rId30" Type="http://schemas.openxmlformats.org/officeDocument/2006/relationships/slide" Target="slides/slide19.xml"/><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slide" Target="slides/slide24.xml"/><Relationship Id="rId34" Type="http://schemas.openxmlformats.org/officeDocument/2006/relationships/slide" Target="slides/slide23.xml"/><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slide" Target="slides/slide28.xml"/><Relationship Id="rId38" Type="http://schemas.openxmlformats.org/officeDocument/2006/relationships/slide" Target="slides/slide27.xml"/><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60" Type="http://customschemas.google.com/relationships/presentationmetadata" Target="metadata"/><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1" Type="http://schemas.openxmlformats.org/officeDocument/2006/relationships/slide" Target="slides/slide40.xml"/><Relationship Id="rId50" Type="http://schemas.openxmlformats.org/officeDocument/2006/relationships/slide" Target="slides/slide39.xml"/><Relationship Id="rId53" Type="http://schemas.openxmlformats.org/officeDocument/2006/relationships/font" Target="fonts/Nunito-bold.fntdata"/><Relationship Id="rId52" Type="http://schemas.openxmlformats.org/officeDocument/2006/relationships/font" Target="fonts/Nunito-regular.fntdata"/><Relationship Id="rId11" Type="http://schemas.openxmlformats.org/officeDocument/2006/relationships/notesMaster" Target="notesMasters/notesMaster1.xml"/><Relationship Id="rId55" Type="http://schemas.openxmlformats.org/officeDocument/2006/relationships/font" Target="fonts/Nunito-boldItalic.fntdata"/><Relationship Id="rId10" Type="http://schemas.openxmlformats.org/officeDocument/2006/relationships/slideMaster" Target="slideMasters/slideMaster7.xml"/><Relationship Id="rId54" Type="http://schemas.openxmlformats.org/officeDocument/2006/relationships/font" Target="fonts/Nunito-italic.fntdata"/><Relationship Id="rId13" Type="http://schemas.openxmlformats.org/officeDocument/2006/relationships/slide" Target="slides/slide2.xml"/><Relationship Id="rId57" Type="http://schemas.openxmlformats.org/officeDocument/2006/relationships/font" Target="fonts/MavenPro-bold.fntdata"/><Relationship Id="rId12" Type="http://schemas.openxmlformats.org/officeDocument/2006/relationships/slide" Target="slides/slide1.xml"/><Relationship Id="rId56" Type="http://schemas.openxmlformats.org/officeDocument/2006/relationships/font" Target="fonts/MavenPro-regular.fntdata"/><Relationship Id="rId15" Type="http://schemas.openxmlformats.org/officeDocument/2006/relationships/slide" Target="slides/slide4.xml"/><Relationship Id="rId59" Type="http://schemas.openxmlformats.org/officeDocument/2006/relationships/font" Target="fonts/MavenProRegular-bold.fntdata"/><Relationship Id="rId14" Type="http://schemas.openxmlformats.org/officeDocument/2006/relationships/slide" Target="slides/slide3.xml"/><Relationship Id="rId58" Type="http://schemas.openxmlformats.org/officeDocument/2006/relationships/font" Target="fonts/MavenProRegular-regular.fntdata"/><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sia.ubc.ca/news/asian-centre-zoom-backgrounds/"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d6722e0f15_2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465" name="Google Shape;465;gd6722e0f15_2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gd6722e0f15_2_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Arial"/>
              <a:buNone/>
            </a:pPr>
            <a:fld id="{00000000-1234-1234-1234-123412341234}" type="slidenum">
              <a:rPr b="0" i="0" lang="en-US" sz="2400" u="none">
                <a:solidFill>
                  <a:srgbClr val="000000"/>
                </a:solidFill>
                <a:latin typeface="Arial"/>
                <a:ea typeface="Arial"/>
                <a:cs typeface="Arial"/>
                <a:sym typeface="Arial"/>
              </a:rP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da8de7a4d5_5_1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gda8de7a4d5_5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da8de7a4d5_5_1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gda8de7a4d5_5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da8de7a4d5_5_1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gda8de7a4d5_5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da8de7a4d5_5_1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gda8de7a4d5_5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I can first ask participants to describe what intercultural competence is in 2 to 4 words and then show them this quote, which I really like. I expect them to use words such as “appreciation, respect, knowledge.’ etc. </a:t>
            </a:r>
            <a:endParaRPr/>
          </a:p>
        </p:txBody>
      </p:sp>
      <p:sp>
        <p:nvSpPr>
          <p:cNvPr id="575" name="Google Shape;57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1" name="Google Shape;59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“American girl in Florence” (1951), by Ruth Orkin. I ask participants to describe what ‘it is going on’  and explain how I used this to encourage students to check their biases</a:t>
            </a:r>
            <a:endParaRPr/>
          </a:p>
        </p:txBody>
      </p:sp>
      <p:sp>
        <p:nvSpPr>
          <p:cNvPr id="592" name="Google Shape;59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d6722e0f15_2_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gd6722e0f15_2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da5c267530_2_27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da5c267530_2_2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 can use Zoom background </a:t>
            </a:r>
            <a:r>
              <a:rPr lang="en-US" u="sng">
                <a:solidFill>
                  <a:schemeClr val="hlink"/>
                </a:solidFill>
                <a:hlinkClick r:id="rId2"/>
              </a:rPr>
              <a:t>https://asia.ubc.ca/news/asian-centre-zoom-backgrounds/</a:t>
            </a:r>
            <a:endParaRPr/>
          </a:p>
          <a:p>
            <a:pPr indent="0" lvl="0" marL="0" rtl="0" algn="l">
              <a:spcBef>
                <a:spcPts val="0"/>
              </a:spcBef>
              <a:spcAft>
                <a:spcPts val="0"/>
              </a:spcAft>
              <a:buNone/>
            </a:pPr>
            <a:r>
              <a:rPr lang="en-US">
                <a:solidFill>
                  <a:schemeClr val="accent3"/>
                </a:solidFill>
              </a:rPr>
              <a:t>Saori:</a:t>
            </a:r>
            <a:r>
              <a:rPr lang="en-US"/>
              <a:t> Thank you for joining us today. Our presentation title is “language-exchange learning as changing participation in virtual L2 communities of practice”. My name is Saori Hoshi and the other presenter is my colleague, Misuzu Kazama. We are going to talk about our synchronous and asynchronous online activities we conducted over the past year in Japanese language classes. (</a:t>
            </a:r>
            <a:r>
              <a:rPr b="1" lang="en-US"/>
              <a:t>Next slide please</a:t>
            </a:r>
            <a:r>
              <a:rPr lang="en-US"/>
              <a:t>)</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da5c267530_2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da5c267530_2_2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accent3"/>
                </a:solidFill>
              </a:rPr>
              <a:t>Saori</a:t>
            </a:r>
            <a:r>
              <a:rPr lang="en-US"/>
              <a:t> </a:t>
            </a:r>
            <a:r>
              <a:rPr lang="en-US"/>
              <a:t>Here is our agenda. We would like to start with the theoretical frameworks as the basis of our studies, and then talk about synchronous and asynchronous online activities that we did in the 1st-year and 3rd-year Japanese classes during the past online teaching periods, and then we would like to briefly share our findings and end our presentation with the discussions. (</a:t>
            </a:r>
            <a:r>
              <a:rPr b="1" lang="en-US"/>
              <a:t>Next side please</a:t>
            </a:r>
            <a:r>
              <a:rPr lang="en-US"/>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da5c267530_2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da5c267530_2_2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accent3"/>
                </a:solidFill>
              </a:rPr>
              <a:t>Saori</a:t>
            </a:r>
            <a:r>
              <a:rPr lang="en-US"/>
              <a:t> </a:t>
            </a:r>
            <a:r>
              <a:rPr lang="en-US"/>
              <a:t>Our projects were basically informed by these two theoretical frameworks, COIL(collaborative online international learning) and Situated Learning. As in her presentation Luisa already described COIL as a pedagogical approach to fostering student learning, we would like to skip this concept. Another construct we adopted for our projects is situated learning, originally proposed by Lave and Wenger back in 1991. Lave and Wenger developed this concept to describe the social dynamics of learning as situated activity towards participation in a so-called community of practice. Therefore, our projects focus on how language-exchange learning manifests itself as learners of Japanese and English participate and interact with each other in these mutual L2 </a:t>
            </a:r>
            <a:r>
              <a:rPr lang="en-US"/>
              <a:t>communities</a:t>
            </a:r>
            <a:r>
              <a:rPr lang="en-US"/>
              <a:t> of practice. (</a:t>
            </a:r>
            <a:r>
              <a:rPr b="1" lang="en-US"/>
              <a:t>Next slide please</a:t>
            </a:r>
            <a:r>
              <a:rPr lang="en-US"/>
              <a: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da5c267530_2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da5c267530_2_29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accent3"/>
                </a:solidFill>
              </a:rPr>
              <a:t>Saori</a:t>
            </a:r>
            <a:r>
              <a:rPr lang="en-US"/>
              <a:t> </a:t>
            </a:r>
            <a:r>
              <a:rPr lang="en-US"/>
              <a:t>Participants of our language-exchange activities consisted of first-year and third-year Japanese class students at UBC and Japanese speakers who are learning English at a partner institute in Vancouver and Japanese university. These online </a:t>
            </a:r>
            <a:r>
              <a:rPr lang="en-US"/>
              <a:t>activities</a:t>
            </a:r>
            <a:r>
              <a:rPr lang="en-US"/>
              <a:t> took place 2 or 3 times over one semester were conducted on Zoom as virtual </a:t>
            </a:r>
            <a:r>
              <a:rPr lang="en-US"/>
              <a:t>communities</a:t>
            </a:r>
            <a:r>
              <a:rPr lang="en-US"/>
              <a:t> of practice where students of Japanese classes at UBC interact with Japanese learners of English by practicing Japanese and English respectively as the target languages. First, my </a:t>
            </a:r>
            <a:r>
              <a:rPr lang="en-US"/>
              <a:t>colleague</a:t>
            </a:r>
            <a:r>
              <a:rPr lang="en-US"/>
              <a:t> Misuzu will talk about the activities that she did in her first-year Japanese classes. (</a:t>
            </a:r>
            <a:r>
              <a:rPr b="1" lang="en-US"/>
              <a:t>Next slide please</a:t>
            </a:r>
            <a:r>
              <a:rPr lang="en-US"/>
              <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da5c267530_2_29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da5c267530_2_2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00FF"/>
                </a:solidFill>
              </a:rPr>
              <a:t>Misuzu sensei</a:t>
            </a:r>
            <a:endParaRPr/>
          </a:p>
          <a:p>
            <a:pPr indent="0" lvl="0" marL="0" rtl="0" algn="l">
              <a:spcBef>
                <a:spcPts val="0"/>
              </a:spcBef>
              <a:spcAft>
                <a:spcPts val="0"/>
              </a:spcAft>
              <a:buNone/>
            </a:pPr>
            <a:r>
              <a:rPr lang="en-US"/>
              <a:t>(</a:t>
            </a:r>
            <a:r>
              <a:rPr b="1" lang="en-US"/>
              <a:t>Next slide please</a:t>
            </a:r>
            <a:r>
              <a:rPr lang="en-US"/>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da5c267530_2_30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00FF"/>
                </a:solidFill>
              </a:rPr>
              <a:t>Misuzu sensei</a:t>
            </a:r>
            <a:endParaRPr/>
          </a:p>
          <a:p>
            <a:pPr indent="0" lvl="0" marL="0" rtl="0" algn="l">
              <a:spcBef>
                <a:spcPts val="0"/>
              </a:spcBef>
              <a:spcAft>
                <a:spcPts val="0"/>
              </a:spcAft>
              <a:buNone/>
            </a:pPr>
            <a:r>
              <a:rPr lang="en-US"/>
              <a:t>(</a:t>
            </a:r>
            <a:r>
              <a:rPr b="1" lang="en-US"/>
              <a:t>Next slide please</a:t>
            </a:r>
            <a:r>
              <a:rPr lang="en-US"/>
              <a:t>)</a:t>
            </a:r>
            <a:endParaRPr/>
          </a:p>
        </p:txBody>
      </p:sp>
      <p:sp>
        <p:nvSpPr>
          <p:cNvPr id="681" name="Google Shape;681;gda5c267530_2_3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da5c267530_2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da5c267530_2_3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accent3"/>
                </a:solidFill>
              </a:rPr>
              <a:t>Saori</a:t>
            </a:r>
            <a:r>
              <a:rPr lang="en-US"/>
              <a:t>: This activity was implemented in my 3rd-year classes who paired with Japanese learners of English at a partner institution based in Vancouver.  Asynchronous activity was to prepare students to formulate their opinions about a given topic and respond to their peer posts on Canvas discussion boards, prior to their participation in the synchronous zoom activity with Japanese native speakers who are learners of English. The purpose of the synchronous activity is to develop their linguistic and intercultural knowledge through discussion on cultural and social issues (such as Covid-19, subcultures, and impact of social media) in Japanese and English as the target languages. After the zoom conversation sessions, my students would return to the asynchronous activity where they write their reflections in English regarding their overall language-exchange learning with Japanese students and any evidence of learning through changing participation in these virtual communities of practice. (</a:t>
            </a:r>
            <a:r>
              <a:rPr b="1" lang="en-US"/>
              <a:t>Next slide please</a:t>
            </a:r>
            <a:r>
              <a:rPr lang="en-US"/>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da5c267530_2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da5c267530_2_3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Reflections from students</a:t>
            </a:r>
            <a:endParaRPr/>
          </a:p>
          <a:p>
            <a:pPr indent="0" lvl="0" marL="0" rtl="0" algn="l">
              <a:spcBef>
                <a:spcPts val="0"/>
              </a:spcBef>
              <a:spcAft>
                <a:spcPts val="0"/>
              </a:spcAft>
              <a:buNone/>
            </a:pPr>
            <a:r>
              <a:rPr lang="en-US">
                <a:solidFill>
                  <a:srgbClr val="FF00FF"/>
                </a:solidFill>
              </a:rPr>
              <a:t>Misuzu</a:t>
            </a:r>
            <a:endParaRPr>
              <a:solidFill>
                <a:srgbClr val="FF00FF"/>
              </a:solidFill>
            </a:endParaRPr>
          </a:p>
          <a:p>
            <a:pPr indent="0" lvl="0" marL="0" rtl="0" algn="l">
              <a:spcBef>
                <a:spcPts val="0"/>
              </a:spcBef>
              <a:spcAft>
                <a:spcPts val="0"/>
              </a:spcAft>
              <a:buNone/>
            </a:pPr>
            <a:r>
              <a:t/>
            </a:r>
            <a:endParaRPr>
              <a:solidFill>
                <a:srgbClr val="FF00FF"/>
              </a:solidFill>
            </a:endParaRPr>
          </a:p>
          <a:p>
            <a:pPr indent="0" lvl="0" marL="0" rtl="0" algn="l">
              <a:spcBef>
                <a:spcPts val="0"/>
              </a:spcBef>
              <a:spcAft>
                <a:spcPts val="0"/>
              </a:spcAft>
              <a:buNone/>
            </a:pPr>
            <a:r>
              <a:rPr lang="en-US">
                <a:solidFill>
                  <a:schemeClr val="dk1"/>
                </a:solidFill>
              </a:rPr>
              <a:t>(</a:t>
            </a:r>
            <a:r>
              <a:rPr b="1" lang="en-US">
                <a:solidFill>
                  <a:schemeClr val="dk1"/>
                </a:solidFill>
              </a:rPr>
              <a:t>Next slide please</a:t>
            </a:r>
            <a:r>
              <a:rPr lang="en-US">
                <a:solidFill>
                  <a:schemeClr val="dk1"/>
                </a:solidFill>
              </a:rPr>
              <a: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da5c267530_2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da5c267530_2_3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Reflections from students</a:t>
            </a:r>
            <a:endParaRPr/>
          </a:p>
          <a:p>
            <a:pPr indent="0" lvl="0" marL="0" rtl="0" algn="l">
              <a:spcBef>
                <a:spcPts val="0"/>
              </a:spcBef>
              <a:spcAft>
                <a:spcPts val="0"/>
              </a:spcAft>
              <a:buNone/>
            </a:pPr>
            <a:r>
              <a:rPr lang="en-US">
                <a:solidFill>
                  <a:schemeClr val="accent3"/>
                </a:solidFill>
              </a:rPr>
              <a:t>Saori </a:t>
            </a:r>
            <a:r>
              <a:rPr lang="en-US">
                <a:solidFill>
                  <a:schemeClr val="dk1"/>
                </a:solidFill>
              </a:rPr>
              <a:t>For the 3-year Japanese class, I had students write their reflections in English about the synchronous sessions with Japanese students. Due to the time constraint, I’m only going to introduce a few of them. One student in my 3rd-year Japanese class commented on her discussion about the cultural impact of social media and influencers in different cultures and countries (</a:t>
            </a:r>
            <a:r>
              <a:rPr b="1" lang="en-US">
                <a:solidFill>
                  <a:schemeClr val="dk1"/>
                </a:solidFill>
              </a:rPr>
              <a:t>READ</a:t>
            </a:r>
            <a:r>
              <a:rPr lang="en-US">
                <a:solidFill>
                  <a:schemeClr val="dk1"/>
                </a:solidFill>
              </a:rPr>
              <a:t>). </a:t>
            </a:r>
            <a:r>
              <a:rPr lang="en-US">
                <a:solidFill>
                  <a:schemeClr val="dk1"/>
                </a:solidFill>
              </a:rPr>
              <a:t>Another student talked about the difference in conversation structures between Japanese and English and what it takes to be good conversationalists of Japanese (</a:t>
            </a:r>
            <a:r>
              <a:rPr b="1" lang="en-US">
                <a:solidFill>
                  <a:schemeClr val="dk1"/>
                </a:solidFill>
              </a:rPr>
              <a:t>READ</a:t>
            </a:r>
            <a:r>
              <a:rPr lang="en-US">
                <a:solidFill>
                  <a:schemeClr val="dk1"/>
                </a:solidFill>
              </a:rPr>
              <a:t>). These excerpts show that participating in </a:t>
            </a:r>
            <a:r>
              <a:rPr lang="en-US">
                <a:solidFill>
                  <a:schemeClr val="dk1"/>
                </a:solidFill>
              </a:rPr>
              <a:t>language</a:t>
            </a:r>
            <a:r>
              <a:rPr lang="en-US">
                <a:solidFill>
                  <a:schemeClr val="dk1"/>
                </a:solidFill>
              </a:rPr>
              <a:t>-exchange interactions as mutual L2 </a:t>
            </a:r>
            <a:r>
              <a:rPr lang="en-US">
                <a:solidFill>
                  <a:schemeClr val="dk1"/>
                </a:solidFill>
              </a:rPr>
              <a:t>communities</a:t>
            </a:r>
            <a:r>
              <a:rPr lang="en-US">
                <a:solidFill>
                  <a:schemeClr val="dk1"/>
                </a:solidFill>
              </a:rPr>
              <a:t> of practice enabled students to gain new perspectives of values and practices of the target culture, while challenging and reflecting on their assumptions of cultural norms. </a:t>
            </a:r>
            <a:r>
              <a:rPr lang="en-US">
                <a:solidFill>
                  <a:schemeClr val="dk1"/>
                </a:solidFill>
              </a:rPr>
              <a:t>(</a:t>
            </a:r>
            <a:r>
              <a:rPr b="1" lang="en-US">
                <a:solidFill>
                  <a:schemeClr val="dk1"/>
                </a:solidFill>
              </a:rPr>
              <a:t>Next slide please</a:t>
            </a:r>
            <a:r>
              <a:rPr lang="en-US">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d6722e0f15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gd6722e0f15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da5c267530_2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da5c267530_2_3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00FF"/>
                </a:solidFill>
              </a:rPr>
              <a:t>Misuzu sensei </a:t>
            </a:r>
            <a:r>
              <a:rPr lang="en-US"/>
              <a:t>Our findings drawn from student reflections on the synchronous activity are as follows:</a:t>
            </a:r>
            <a:endParaRPr/>
          </a:p>
          <a:p>
            <a:pPr indent="0" lvl="0" marL="0" rtl="0" algn="l">
              <a:spcBef>
                <a:spcPts val="0"/>
              </a:spcBef>
              <a:spcAft>
                <a:spcPts val="0"/>
              </a:spcAft>
              <a:buNone/>
            </a:pPr>
            <a:r>
              <a:rPr lang="en-US"/>
              <a:t>For the 1st-year Japanese classes, the students….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solidFill>
                  <a:schemeClr val="accent3"/>
                </a:solidFill>
              </a:rPr>
              <a:t>Saori</a:t>
            </a:r>
            <a:r>
              <a:rPr lang="en-US"/>
              <a:t> For the 3rd-year Japanese classes, the socialization with speakers of the target language enabled students to have more empathy and respect for their peers as they share the experience of learning a foreign language. This experience also helped to lower learner anxiety in communicating in another language and to demonstrate changes in participation from being </a:t>
            </a:r>
            <a:r>
              <a:rPr lang="en-US"/>
              <a:t>passive </a:t>
            </a:r>
            <a:r>
              <a:rPr lang="en-US"/>
              <a:t>to more active speaker and listener. Another finding is that participants are constantly shifting their roles as expert and novice for exchanging intercultural knowledge; for example they were able to learn a new set of phrases and expressions that are specific to the Covid-19 when they were discussing different</a:t>
            </a:r>
            <a:r>
              <a:rPr lang="en-US"/>
              <a:t> measures against the spread of coronavirus adopted by Japanese and Canadian governments. </a:t>
            </a:r>
            <a:r>
              <a:rPr lang="en-US"/>
              <a:t>One Japanese student commented that she learned a new Japanese word ‘kimehara’ from a Japanese-learning peer who is more familiar with Japanese animation than herself. Lastly, interacting with native speakers of the target language allowed students to observe turn-taking structures of conversation and language resources that are normally unlearned in classroom instruction. (</a:t>
            </a:r>
            <a:r>
              <a:rPr b="1" lang="en-US"/>
              <a:t>Next slide please</a:t>
            </a:r>
            <a:r>
              <a:rPr lang="en-US"/>
              <a:t>)</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da5c267530_2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da5c267530_2_3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As the pedagogical implications of our projects, the language-exchange interactions with the speakers of the target languages served a situated learning context that enabled students to transcend their assumption of cultural norms and gain new perspectives of values and practices of the target culture. In such learning contexts, there was evidence in which the learners of Japanese and English shifted their roles as both expert and novice by creating learning and teaching opportunities for both participants. In conclusion, our projects informed the potential of tandem learning for the development of linguistic, interactional and intercultural competencies in second language education. (</a:t>
            </a:r>
            <a:r>
              <a:rPr b="1" lang="en-US"/>
              <a:t>Next slide please</a:t>
            </a:r>
            <a:r>
              <a:rPr lang="en-US"/>
              <a: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da5c267530_2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da5c267530_2_3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is the end of our presentation. Thank you!</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d6722e0f15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d6722e0f15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1" name="Google Shape;731;gd6722e0f15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da8de7a4d5_1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da8de7a4d5_1_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7" name="Google Shape;737;gda8de7a4d5_1_9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da8de7a4d5_1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da8de7a4d5_1_1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gda8de7a4d5_1_1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da8de7a4d5_1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da8de7a4d5_1_1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1" name="Google Shape;751;gda8de7a4d5_1_1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da8de7a4d5_1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da8de7a4d5_1_1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8" name="Google Shape;758;gda8de7a4d5_1_1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da8de7a4d5_1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da8de7a4d5_1_1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7" name="Google Shape;767;gda8de7a4d5_1_1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d6722e0f15_2_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3" name="Google Shape;773;gd6722e0f15_2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da8de7a4d5_5_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gda8de7a4d5_5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d6722e0f15_2_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9" name="Google Shape;779;gd6722e0f15_2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da8de7a4d5_5_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gda8de7a4d5_5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da8de7a4d5_5_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gda8de7a4d5_5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da8de7a4d5_5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gda8de7a4d5_5_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gda8de7a4d5_5_9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da8de7a4d5_5_10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gda8de7a4d5_5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da8de7a4d5_5_1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gda8de7a4d5_5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 name="Google Shape;17;p1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8" name="Google Shape;18;p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 name="Google Shape;19;p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 name="Google Shape;20;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4" name="Google Shape;74;p19"/>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5" name="Google Shape;75;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6" name="Google Shape;76;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 name="Google Shape;77;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0"/>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 name="Google Shape;80;p20"/>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1" name="Google Shape;81;p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2" name="Google Shape;82;p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3" name="Google Shape;83;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4">
  <p:cSld name="Title Slide - 4">
    <p:spTree>
      <p:nvGrpSpPr>
        <p:cNvPr id="89" name="Shape 89"/>
        <p:cNvGrpSpPr/>
        <p:nvPr/>
      </p:nvGrpSpPr>
      <p:grpSpPr>
        <a:xfrm>
          <a:off x="0" y="0"/>
          <a:ext cx="0" cy="0"/>
          <a:chOff x="0" y="0"/>
          <a:chExt cx="0" cy="0"/>
        </a:xfrm>
      </p:grpSpPr>
      <p:sp>
        <p:nvSpPr>
          <p:cNvPr id="90" name="Google Shape;90;gd6722e0f15_2_5"/>
          <p:cNvSpPr txBox="1"/>
          <p:nvPr>
            <p:ph idx="1" type="body"/>
          </p:nvPr>
        </p:nvSpPr>
        <p:spPr>
          <a:xfrm>
            <a:off x="487449" y="1776861"/>
            <a:ext cx="7240500" cy="2228100"/>
          </a:xfrm>
          <a:prstGeom prst="rect">
            <a:avLst/>
          </a:prstGeom>
          <a:noFill/>
          <a:ln>
            <a:noFill/>
          </a:ln>
        </p:spPr>
        <p:txBody>
          <a:bodyPr anchorCtr="0" anchor="t" bIns="0" lIns="0" spcFirstLastPara="1" rIns="0" wrap="square" tIns="0">
            <a:noAutofit/>
          </a:bodyPr>
          <a:lstStyle>
            <a:lvl1pPr indent="-228600" lvl="0" marL="457200" marR="0" rtl="0" algn="l">
              <a:lnSpc>
                <a:spcPct val="111764"/>
              </a:lnSpc>
              <a:spcBef>
                <a:spcPts val="0"/>
              </a:spcBef>
              <a:spcAft>
                <a:spcPts val="0"/>
              </a:spcAft>
              <a:buClr>
                <a:schemeClr val="dk1"/>
              </a:buClr>
              <a:buSzPts val="4500"/>
              <a:buFont typeface="Arial"/>
              <a:buNone/>
              <a:defRPr b="1" i="0" sz="4500" u="none" cap="none" strike="noStrike">
                <a:solidFill>
                  <a:schemeClr val="dk1"/>
                </a:solidFill>
                <a:latin typeface="Arial"/>
                <a:ea typeface="Arial"/>
                <a:cs typeface="Arial"/>
                <a:sym typeface="Arial"/>
              </a:defRPr>
            </a:lvl1pPr>
            <a:lvl2pPr indent="-463550" lvl="1" marL="914400" marR="0" rtl="0" algn="l">
              <a:spcBef>
                <a:spcPts val="700"/>
              </a:spcBef>
              <a:spcAft>
                <a:spcPts val="0"/>
              </a:spcAft>
              <a:buClr>
                <a:schemeClr val="dk1"/>
              </a:buClr>
              <a:buSzPts val="3700"/>
              <a:buFont typeface="Arial"/>
              <a:buChar char="–"/>
              <a:defRPr b="0" i="0" sz="3700" u="none" cap="none" strike="noStrike">
                <a:solidFill>
                  <a:schemeClr val="dk1"/>
                </a:solidFill>
                <a:latin typeface="Arial"/>
                <a:ea typeface="Arial"/>
                <a:cs typeface="Arial"/>
                <a:sym typeface="Arial"/>
              </a:defRPr>
            </a:lvl2pPr>
            <a:lvl3pPr indent="-431800" lvl="2" marL="1371600" marR="0" rtl="0" algn="l">
              <a:spcBef>
                <a:spcPts val="6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400050" lvl="3" marL="18288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4pPr>
            <a:lvl5pPr indent="-400050" lvl="4" marL="22860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5pPr>
            <a:lvl6pPr indent="-400050" lvl="5" marL="27432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6pPr>
            <a:lvl7pPr indent="-400050" lvl="6" marL="32004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7pPr>
            <a:lvl8pPr indent="-400050" lvl="7" marL="36576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8pPr>
            <a:lvl9pPr indent="-400050" lvl="8" marL="41148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9pPr>
          </a:lstStyle>
          <a:p/>
        </p:txBody>
      </p:sp>
      <p:sp>
        <p:nvSpPr>
          <p:cNvPr id="91" name="Google Shape;91;gd6722e0f15_2_5"/>
          <p:cNvSpPr txBox="1"/>
          <p:nvPr>
            <p:ph idx="2" type="body"/>
          </p:nvPr>
        </p:nvSpPr>
        <p:spPr>
          <a:xfrm>
            <a:off x="487680" y="4005064"/>
            <a:ext cx="7240200" cy="428400"/>
          </a:xfrm>
          <a:prstGeom prst="rect">
            <a:avLst/>
          </a:prstGeom>
          <a:noFill/>
          <a:ln>
            <a:noFill/>
          </a:ln>
        </p:spPr>
        <p:txBody>
          <a:bodyPr anchorCtr="0" anchor="t" bIns="0" lIns="0" spcFirstLastPara="1" rIns="0" wrap="square" tIns="0">
            <a:noAutofit/>
          </a:bodyPr>
          <a:lstStyle>
            <a:lvl1pPr indent="-228600" lvl="0" marL="457200" marR="0" rtl="0" algn="l">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304800" lvl="1" marL="914400" marR="0" rtl="0" algn="l">
              <a:spcBef>
                <a:spcPts val="2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spcBef>
                <a:spcPts val="2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spcBef>
                <a:spcPts val="2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400050" lvl="5" marL="27432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6pPr>
            <a:lvl7pPr indent="-400050" lvl="6" marL="32004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7pPr>
            <a:lvl8pPr indent="-400050" lvl="7" marL="36576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8pPr>
            <a:lvl9pPr indent="-400050" lvl="8" marL="41148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9pPr>
          </a:lstStyle>
          <a:p/>
        </p:txBody>
      </p:sp>
      <p:sp>
        <p:nvSpPr>
          <p:cNvPr id="92" name="Google Shape;92;gd6722e0f15_2_5"/>
          <p:cNvSpPr txBox="1"/>
          <p:nvPr>
            <p:ph idx="3" type="body"/>
          </p:nvPr>
        </p:nvSpPr>
        <p:spPr>
          <a:xfrm>
            <a:off x="487680" y="4677139"/>
            <a:ext cx="7240200" cy="428400"/>
          </a:xfrm>
          <a:prstGeom prst="rect">
            <a:avLst/>
          </a:prstGeom>
          <a:noFill/>
          <a:ln>
            <a:noFill/>
          </a:ln>
        </p:spPr>
        <p:txBody>
          <a:bodyPr anchorCtr="0" anchor="t" bIns="0" lIns="0" spcFirstLastPara="1" rIns="0" wrap="square" tIns="0">
            <a:noAutofit/>
          </a:bodyPr>
          <a:lstStyle>
            <a:lvl1pPr indent="-228600" lvl="0" marL="457200" marR="0" rtl="0" algn="l">
              <a:spcBef>
                <a:spcPts val="300"/>
              </a:spcBef>
              <a:spcAft>
                <a:spcPts val="0"/>
              </a:spcAft>
              <a:buClr>
                <a:srgbClr val="0C2344"/>
              </a:buClr>
              <a:buSzPts val="1300"/>
              <a:buFont typeface="Arial"/>
              <a:buNone/>
              <a:defRPr b="1" i="0" sz="1300" u="none" cap="none" strike="noStrike">
                <a:solidFill>
                  <a:srgbClr val="0C2344"/>
                </a:solidFill>
                <a:latin typeface="Arial"/>
                <a:ea typeface="Arial"/>
                <a:cs typeface="Arial"/>
                <a:sym typeface="Arial"/>
              </a:defRPr>
            </a:lvl1pPr>
            <a:lvl2pPr indent="-304800" lvl="1" marL="914400" marR="0" rtl="0" algn="l">
              <a:spcBef>
                <a:spcPts val="2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spcBef>
                <a:spcPts val="2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spcBef>
                <a:spcPts val="2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400050" lvl="5" marL="27432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6pPr>
            <a:lvl7pPr indent="-400050" lvl="6" marL="32004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7pPr>
            <a:lvl8pPr indent="-400050" lvl="7" marL="36576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8pPr>
            <a:lvl9pPr indent="-400050" lvl="8" marL="41148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Slide - 3">
  <p:cSld name="Copy Slide - 3">
    <p:spTree>
      <p:nvGrpSpPr>
        <p:cNvPr id="98" name="Shape 98"/>
        <p:cNvGrpSpPr/>
        <p:nvPr/>
      </p:nvGrpSpPr>
      <p:grpSpPr>
        <a:xfrm>
          <a:off x="0" y="0"/>
          <a:ext cx="0" cy="0"/>
          <a:chOff x="0" y="0"/>
          <a:chExt cx="0" cy="0"/>
        </a:xfrm>
      </p:grpSpPr>
      <p:sp>
        <p:nvSpPr>
          <p:cNvPr id="99" name="Google Shape;99;gd6722e0f15_2_22"/>
          <p:cNvSpPr txBox="1"/>
          <p:nvPr>
            <p:ph idx="1" type="body"/>
          </p:nvPr>
        </p:nvSpPr>
        <p:spPr>
          <a:xfrm>
            <a:off x="585272" y="548680"/>
            <a:ext cx="10215300" cy="831000"/>
          </a:xfrm>
          <a:prstGeom prst="rect">
            <a:avLst/>
          </a:prstGeom>
          <a:noFill/>
          <a:ln>
            <a:noFill/>
          </a:ln>
        </p:spPr>
        <p:txBody>
          <a:bodyPr anchorCtr="0" anchor="ctr" bIns="0" lIns="0" spcFirstLastPara="1" rIns="0" wrap="square" tIns="0">
            <a:noAutofit/>
          </a:bodyPr>
          <a:lstStyle>
            <a:lvl1pPr indent="-228600" lvl="0" marL="457200" marR="0" rtl="0" algn="l">
              <a:lnSpc>
                <a:spcPct val="116666"/>
              </a:lnSpc>
              <a:spcBef>
                <a:spcPts val="0"/>
              </a:spcBef>
              <a:spcAft>
                <a:spcPts val="0"/>
              </a:spcAft>
              <a:buClr>
                <a:srgbClr val="0C2344"/>
              </a:buClr>
              <a:buSzPts val="2400"/>
              <a:buFont typeface="Arial"/>
              <a:buNone/>
              <a:defRPr b="1" i="0" sz="2400" u="none" cap="none" strike="noStrike">
                <a:solidFill>
                  <a:srgbClr val="0C2344"/>
                </a:solidFill>
                <a:latin typeface="Arial"/>
                <a:ea typeface="Arial"/>
                <a:cs typeface="Arial"/>
                <a:sym typeface="Arial"/>
              </a:defRPr>
            </a:lvl1pPr>
            <a:lvl2pPr indent="-228600" lvl="1" marL="914400" marR="0" rtl="0" algn="l">
              <a:spcBef>
                <a:spcPts val="70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indent="-228600" lvl="2" marL="1371600" marR="0" rtl="0" algn="l">
              <a:spcBef>
                <a:spcPts val="6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3pPr>
            <a:lvl4pPr indent="-228600" lvl="3" marL="1828800" marR="0" rtl="0" algn="l">
              <a:spcBef>
                <a:spcPts val="500"/>
              </a:spcBef>
              <a:spcAft>
                <a:spcPts val="0"/>
              </a:spcAft>
              <a:buClr>
                <a:schemeClr val="dk1"/>
              </a:buClr>
              <a:buSzPts val="2700"/>
              <a:buFont typeface="Arial"/>
              <a:buNone/>
              <a:defRPr b="0" i="0" sz="2700" u="none" cap="none" strike="noStrike">
                <a:solidFill>
                  <a:schemeClr val="dk1"/>
                </a:solidFill>
                <a:latin typeface="Arial"/>
                <a:ea typeface="Arial"/>
                <a:cs typeface="Arial"/>
                <a:sym typeface="Arial"/>
              </a:defRPr>
            </a:lvl4pPr>
            <a:lvl5pPr indent="-228600" lvl="4" marL="2286000" marR="0" rtl="0" algn="l">
              <a:spcBef>
                <a:spcPts val="500"/>
              </a:spcBef>
              <a:spcAft>
                <a:spcPts val="0"/>
              </a:spcAft>
              <a:buClr>
                <a:schemeClr val="dk1"/>
              </a:buClr>
              <a:buSzPts val="2700"/>
              <a:buFont typeface="Arial"/>
              <a:buNone/>
              <a:defRPr b="0" i="0" sz="2700" u="none" cap="none" strike="noStrike">
                <a:solidFill>
                  <a:schemeClr val="dk1"/>
                </a:solidFill>
                <a:latin typeface="Arial"/>
                <a:ea typeface="Arial"/>
                <a:cs typeface="Arial"/>
                <a:sym typeface="Arial"/>
              </a:defRPr>
            </a:lvl5pPr>
            <a:lvl6pPr indent="-400050" lvl="5" marL="27432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6pPr>
            <a:lvl7pPr indent="-400050" lvl="6" marL="32004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7pPr>
            <a:lvl8pPr indent="-400050" lvl="7" marL="36576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8pPr>
            <a:lvl9pPr indent="-400050" lvl="8" marL="41148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9pPr>
          </a:lstStyle>
          <a:p/>
        </p:txBody>
      </p:sp>
      <p:sp>
        <p:nvSpPr>
          <p:cNvPr id="100" name="Google Shape;100;gd6722e0f15_2_22"/>
          <p:cNvSpPr txBox="1"/>
          <p:nvPr>
            <p:ph idx="2" type="body"/>
          </p:nvPr>
        </p:nvSpPr>
        <p:spPr>
          <a:xfrm>
            <a:off x="585272" y="1509184"/>
            <a:ext cx="10215300" cy="4896000"/>
          </a:xfrm>
          <a:prstGeom prst="rect">
            <a:avLst/>
          </a:prstGeom>
          <a:noFill/>
          <a:ln>
            <a:noFill/>
          </a:ln>
        </p:spPr>
        <p:txBody>
          <a:bodyPr anchorCtr="0" anchor="t" bIns="0" lIns="0" spcFirstLastPara="1" rIns="0" wrap="square" tIns="0">
            <a:noAutofit/>
          </a:bodyPr>
          <a:lstStyle>
            <a:lvl1pPr indent="-228600" lvl="0" marL="457200" marR="0" rtl="0" algn="l">
              <a:lnSpc>
                <a:spcPct val="130000"/>
              </a:lnSpc>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13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13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13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3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400050" lvl="5" marL="27432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6pPr>
            <a:lvl7pPr indent="-400050" lvl="6" marL="32004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7pPr>
            <a:lvl8pPr indent="-400050" lvl="7" marL="36576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8pPr>
            <a:lvl9pPr indent="-400050" lvl="8" marL="41148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Slide - 5">
  <p:cSld name="Copy Slide - 5">
    <p:spTree>
      <p:nvGrpSpPr>
        <p:cNvPr id="106" name="Shape 106"/>
        <p:cNvGrpSpPr/>
        <p:nvPr/>
      </p:nvGrpSpPr>
      <p:grpSpPr>
        <a:xfrm>
          <a:off x="0" y="0"/>
          <a:ext cx="0" cy="0"/>
          <a:chOff x="0" y="0"/>
          <a:chExt cx="0" cy="0"/>
        </a:xfrm>
      </p:grpSpPr>
      <p:sp>
        <p:nvSpPr>
          <p:cNvPr id="107" name="Google Shape;107;gd6722e0f15_2_35"/>
          <p:cNvSpPr txBox="1"/>
          <p:nvPr>
            <p:ph idx="1" type="body"/>
          </p:nvPr>
        </p:nvSpPr>
        <p:spPr>
          <a:xfrm>
            <a:off x="585272" y="548680"/>
            <a:ext cx="10215300" cy="831000"/>
          </a:xfrm>
          <a:prstGeom prst="rect">
            <a:avLst/>
          </a:prstGeom>
          <a:noFill/>
          <a:ln>
            <a:noFill/>
          </a:ln>
        </p:spPr>
        <p:txBody>
          <a:bodyPr anchorCtr="0" anchor="ctr" bIns="0" lIns="0" spcFirstLastPara="1" rIns="0" wrap="square" tIns="0">
            <a:noAutofit/>
          </a:bodyPr>
          <a:lstStyle>
            <a:lvl1pPr indent="-228600" lvl="0" marL="457200" marR="0" rtl="0" algn="l">
              <a:lnSpc>
                <a:spcPct val="116666"/>
              </a:lnSpc>
              <a:spcBef>
                <a:spcPts val="0"/>
              </a:spcBef>
              <a:spcAft>
                <a:spcPts val="0"/>
              </a:spcAft>
              <a:buClr>
                <a:srgbClr val="0C2344"/>
              </a:buClr>
              <a:buSzPts val="2400"/>
              <a:buFont typeface="Arial"/>
              <a:buNone/>
              <a:defRPr b="1" i="0" sz="2400" u="none" cap="none" strike="noStrike">
                <a:solidFill>
                  <a:srgbClr val="0C2344"/>
                </a:solidFill>
                <a:latin typeface="Arial"/>
                <a:ea typeface="Arial"/>
                <a:cs typeface="Arial"/>
                <a:sym typeface="Arial"/>
              </a:defRPr>
            </a:lvl1pPr>
            <a:lvl2pPr indent="-228600" lvl="1" marL="914400" marR="0" rtl="0" algn="l">
              <a:spcBef>
                <a:spcPts val="70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indent="-228600" lvl="2" marL="1371600" marR="0" rtl="0" algn="l">
              <a:spcBef>
                <a:spcPts val="6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3pPr>
            <a:lvl4pPr indent="-228600" lvl="3" marL="1828800" marR="0" rtl="0" algn="l">
              <a:spcBef>
                <a:spcPts val="500"/>
              </a:spcBef>
              <a:spcAft>
                <a:spcPts val="0"/>
              </a:spcAft>
              <a:buClr>
                <a:schemeClr val="dk1"/>
              </a:buClr>
              <a:buSzPts val="2700"/>
              <a:buFont typeface="Arial"/>
              <a:buNone/>
              <a:defRPr b="0" i="0" sz="2700" u="none" cap="none" strike="noStrike">
                <a:solidFill>
                  <a:schemeClr val="dk1"/>
                </a:solidFill>
                <a:latin typeface="Arial"/>
                <a:ea typeface="Arial"/>
                <a:cs typeface="Arial"/>
                <a:sym typeface="Arial"/>
              </a:defRPr>
            </a:lvl4pPr>
            <a:lvl5pPr indent="-228600" lvl="4" marL="2286000" marR="0" rtl="0" algn="l">
              <a:spcBef>
                <a:spcPts val="500"/>
              </a:spcBef>
              <a:spcAft>
                <a:spcPts val="0"/>
              </a:spcAft>
              <a:buClr>
                <a:schemeClr val="dk1"/>
              </a:buClr>
              <a:buSzPts val="2700"/>
              <a:buFont typeface="Arial"/>
              <a:buNone/>
              <a:defRPr b="0" i="0" sz="2700" u="none" cap="none" strike="noStrike">
                <a:solidFill>
                  <a:schemeClr val="dk1"/>
                </a:solidFill>
                <a:latin typeface="Arial"/>
                <a:ea typeface="Arial"/>
                <a:cs typeface="Arial"/>
                <a:sym typeface="Arial"/>
              </a:defRPr>
            </a:lvl5pPr>
            <a:lvl6pPr indent="-400050" lvl="5" marL="27432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6pPr>
            <a:lvl7pPr indent="-400050" lvl="6" marL="32004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7pPr>
            <a:lvl8pPr indent="-400050" lvl="7" marL="36576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8pPr>
            <a:lvl9pPr indent="-400050" lvl="8" marL="41148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9pPr>
          </a:lstStyle>
          <a:p/>
        </p:txBody>
      </p:sp>
      <p:sp>
        <p:nvSpPr>
          <p:cNvPr id="108" name="Google Shape;108;gd6722e0f15_2_35"/>
          <p:cNvSpPr txBox="1"/>
          <p:nvPr>
            <p:ph idx="2" type="body"/>
          </p:nvPr>
        </p:nvSpPr>
        <p:spPr>
          <a:xfrm>
            <a:off x="585272" y="1509184"/>
            <a:ext cx="10215300" cy="4896000"/>
          </a:xfrm>
          <a:prstGeom prst="rect">
            <a:avLst/>
          </a:prstGeom>
          <a:noFill/>
          <a:ln>
            <a:noFill/>
          </a:ln>
        </p:spPr>
        <p:txBody>
          <a:bodyPr anchorCtr="0" anchor="t" bIns="0" lIns="0" spcFirstLastPara="1" rIns="0" wrap="square" tIns="0">
            <a:noAutofit/>
          </a:bodyPr>
          <a:lstStyle>
            <a:lvl1pPr indent="-228600" lvl="0" marL="457200" marR="0" rtl="0" algn="l">
              <a:lnSpc>
                <a:spcPct val="130000"/>
              </a:lnSpc>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13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13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13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3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400050" lvl="5" marL="27432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6pPr>
            <a:lvl7pPr indent="-400050" lvl="6" marL="32004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7pPr>
            <a:lvl8pPr indent="-400050" lvl="7" marL="36576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8pPr>
            <a:lvl9pPr indent="-400050" lvl="8" marL="41148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 2">
  <p:cSld name="End Slide - 2">
    <p:spTree>
      <p:nvGrpSpPr>
        <p:cNvPr id="113" name="Shape 113"/>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118" name="Shape 118"/>
        <p:cNvGrpSpPr/>
        <p:nvPr/>
      </p:nvGrpSpPr>
      <p:grpSpPr>
        <a:xfrm>
          <a:off x="0" y="0"/>
          <a:ext cx="0" cy="0"/>
          <a:chOff x="0" y="0"/>
          <a:chExt cx="0" cy="0"/>
        </a:xfrm>
      </p:grpSpPr>
      <p:grpSp>
        <p:nvGrpSpPr>
          <p:cNvPr id="119" name="Google Shape;119;gda5c267530_2_4"/>
          <p:cNvGrpSpPr/>
          <p:nvPr/>
        </p:nvGrpSpPr>
        <p:grpSpPr>
          <a:xfrm>
            <a:off x="9790426" y="4546120"/>
            <a:ext cx="2255173" cy="2310006"/>
            <a:chOff x="7343003" y="3409675"/>
            <a:chExt cx="1691422" cy="1732548"/>
          </a:xfrm>
        </p:grpSpPr>
        <p:grpSp>
          <p:nvGrpSpPr>
            <p:cNvPr id="120" name="Google Shape;120;gda5c267530_2_4"/>
            <p:cNvGrpSpPr/>
            <p:nvPr/>
          </p:nvGrpSpPr>
          <p:grpSpPr>
            <a:xfrm>
              <a:off x="7343003" y="4453711"/>
              <a:ext cx="316800" cy="688513"/>
              <a:chOff x="7343003" y="4453711"/>
              <a:chExt cx="316800" cy="688513"/>
            </a:xfrm>
          </p:grpSpPr>
          <p:sp>
            <p:nvSpPr>
              <p:cNvPr id="121" name="Google Shape;121;gda5c267530_2_4"/>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 name="Google Shape;122;gda5c267530_2_4"/>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3" name="Google Shape;123;gda5c267530_2_4"/>
            <p:cNvGrpSpPr/>
            <p:nvPr/>
          </p:nvGrpSpPr>
          <p:grpSpPr>
            <a:xfrm>
              <a:off x="7801210" y="4105700"/>
              <a:ext cx="316800" cy="1036523"/>
              <a:chOff x="7801210" y="4105700"/>
              <a:chExt cx="316800" cy="1036523"/>
            </a:xfrm>
          </p:grpSpPr>
          <p:sp>
            <p:nvSpPr>
              <p:cNvPr id="124" name="Google Shape;124;gda5c267530_2_4"/>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 name="Google Shape;125;gda5c267530_2_4"/>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 name="Google Shape;126;gda5c267530_2_4"/>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7" name="Google Shape;127;gda5c267530_2_4"/>
            <p:cNvGrpSpPr/>
            <p:nvPr/>
          </p:nvGrpSpPr>
          <p:grpSpPr>
            <a:xfrm>
              <a:off x="8259418" y="3757688"/>
              <a:ext cx="316800" cy="1384535"/>
              <a:chOff x="8259418" y="3757688"/>
              <a:chExt cx="316800" cy="1384535"/>
            </a:xfrm>
          </p:grpSpPr>
          <p:sp>
            <p:nvSpPr>
              <p:cNvPr id="128" name="Google Shape;128;gda5c267530_2_4"/>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 name="Google Shape;129;gda5c267530_2_4"/>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 name="Google Shape;130;gda5c267530_2_4"/>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 name="Google Shape;131;gda5c267530_2_4"/>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2" name="Google Shape;132;gda5c267530_2_4"/>
            <p:cNvGrpSpPr/>
            <p:nvPr/>
          </p:nvGrpSpPr>
          <p:grpSpPr>
            <a:xfrm>
              <a:off x="8717625" y="3409675"/>
              <a:ext cx="316800" cy="1732548"/>
              <a:chOff x="8717625" y="3409675"/>
              <a:chExt cx="316800" cy="1732548"/>
            </a:xfrm>
          </p:grpSpPr>
          <p:sp>
            <p:nvSpPr>
              <p:cNvPr id="133" name="Google Shape;133;gda5c267530_2_4"/>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 name="Google Shape;134;gda5c267530_2_4"/>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 name="Google Shape;135;gda5c267530_2_4"/>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 name="Google Shape;136;gda5c267530_2_4"/>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 name="Google Shape;137;gda5c267530_2_4"/>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grpSp>
        <p:nvGrpSpPr>
          <p:cNvPr id="138" name="Google Shape;138;gda5c267530_2_4"/>
          <p:cNvGrpSpPr/>
          <p:nvPr/>
        </p:nvGrpSpPr>
        <p:grpSpPr>
          <a:xfrm>
            <a:off x="6724502" y="0"/>
            <a:ext cx="5085303" cy="5118675"/>
            <a:chOff x="5043503" y="0"/>
            <a:chExt cx="3814072" cy="3839102"/>
          </a:xfrm>
        </p:grpSpPr>
        <p:sp>
          <p:nvSpPr>
            <p:cNvPr id="139" name="Google Shape;139;gda5c267530_2_4"/>
            <p:cNvSpPr/>
            <p:nvPr/>
          </p:nvSpPr>
          <p:spPr>
            <a:xfrm>
              <a:off x="8460975" y="1817775"/>
              <a:ext cx="396600" cy="3966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 name="Google Shape;140;gda5c267530_2_4"/>
            <p:cNvSpPr/>
            <p:nvPr/>
          </p:nvSpPr>
          <p:spPr>
            <a:xfrm rot="-9830444">
              <a:off x="6469759" y="3480728"/>
              <a:ext cx="320148" cy="320148"/>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1" name="Google Shape;141;gda5c267530_2_4"/>
            <p:cNvGrpSpPr/>
            <p:nvPr/>
          </p:nvGrpSpPr>
          <p:grpSpPr>
            <a:xfrm>
              <a:off x="7647812" y="2704283"/>
              <a:ext cx="635219" cy="635219"/>
              <a:chOff x="6725724" y="2701260"/>
              <a:chExt cx="1208101" cy="1208100"/>
            </a:xfrm>
          </p:grpSpPr>
          <p:sp>
            <p:nvSpPr>
              <p:cNvPr id="142" name="Google Shape;142;gda5c267530_2_4"/>
              <p:cNvSpPr/>
              <p:nvPr/>
            </p:nvSpPr>
            <p:spPr>
              <a:xfrm rot="5400000">
                <a:off x="6725725" y="2701260"/>
                <a:ext cx="1208100" cy="12081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 name="Google Shape;143;gda5c267530_2_4"/>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 name="Google Shape;144;gda5c267530_2_4"/>
              <p:cNvSpPr/>
              <p:nvPr/>
            </p:nvSpPr>
            <p:spPr>
              <a:xfrm rot="5400000">
                <a:off x="6954988" y="2930398"/>
                <a:ext cx="749700" cy="7497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5" name="Google Shape;145;gda5c267530_2_4"/>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6" name="Google Shape;146;gda5c267530_2_4"/>
            <p:cNvGrpSpPr/>
            <p:nvPr/>
          </p:nvGrpSpPr>
          <p:grpSpPr>
            <a:xfrm>
              <a:off x="7952720" y="179238"/>
              <a:ext cx="873165" cy="873003"/>
              <a:chOff x="7754428" y="208725"/>
              <a:chExt cx="541800" cy="541800"/>
            </a:xfrm>
          </p:grpSpPr>
          <p:sp>
            <p:nvSpPr>
              <p:cNvPr id="147" name="Google Shape;147;gda5c267530_2_4"/>
              <p:cNvSpPr/>
              <p:nvPr/>
            </p:nvSpPr>
            <p:spPr>
              <a:xfrm rot="-8647347">
                <a:off x="7831319" y="285616"/>
                <a:ext cx="388018" cy="388018"/>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 name="Google Shape;148;gda5c267530_2_4"/>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9" name="Google Shape;149;gda5c267530_2_4"/>
            <p:cNvSpPr/>
            <p:nvPr/>
          </p:nvSpPr>
          <p:spPr>
            <a:xfrm>
              <a:off x="5399840" y="356365"/>
              <a:ext cx="2577000" cy="25770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 name="Google Shape;150;gda5c267530_2_4"/>
            <p:cNvSpPr/>
            <p:nvPr/>
          </p:nvSpPr>
          <p:spPr>
            <a:xfrm rot="2043858">
              <a:off x="5503813" y="460310"/>
              <a:ext cx="2369480" cy="236948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 name="Google Shape;151;gda5c267530_2_4"/>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 name="Google Shape;152;gda5c267530_2_4"/>
            <p:cNvSpPr/>
            <p:nvPr/>
          </p:nvSpPr>
          <p:spPr>
            <a:xfrm rot="2044777">
              <a:off x="5911449" y="867729"/>
              <a:ext cx="1554223" cy="1554223"/>
            </a:xfrm>
            <a:prstGeom prst="ellips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 name="Google Shape;153;gda5c267530_2_4"/>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 name="Google Shape;154;gda5c267530_2_4"/>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5" name="Google Shape;155;gda5c267530_2_4"/>
          <p:cNvSpPr txBox="1"/>
          <p:nvPr>
            <p:ph type="ctrTitle"/>
          </p:nvPr>
        </p:nvSpPr>
        <p:spPr>
          <a:xfrm>
            <a:off x="1098667" y="2151750"/>
            <a:ext cx="5673900" cy="2497200"/>
          </a:xfrm>
          <a:prstGeom prst="rect">
            <a:avLst/>
          </a:prstGeom>
        </p:spPr>
        <p:txBody>
          <a:bodyPr anchorCtr="0" anchor="ctr" bIns="121900" lIns="121900" spcFirstLastPara="1" rIns="121900" wrap="square" tIns="12190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56" name="Google Shape;156;gda5c267530_2_4"/>
          <p:cNvSpPr txBox="1"/>
          <p:nvPr>
            <p:ph idx="1" type="subTitle"/>
          </p:nvPr>
        </p:nvSpPr>
        <p:spPr>
          <a:xfrm>
            <a:off x="1098667" y="4795067"/>
            <a:ext cx="5673900" cy="927300"/>
          </a:xfrm>
          <a:prstGeom prst="rect">
            <a:avLst/>
          </a:prstGeom>
        </p:spPr>
        <p:txBody>
          <a:bodyPr anchorCtr="0" anchor="t" bIns="121900" lIns="121900" spcFirstLastPara="1" rIns="121900" wrap="square" tIns="12190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p:txBody>
      </p:sp>
      <p:sp>
        <p:nvSpPr>
          <p:cNvPr id="157" name="Google Shape;157;gda5c267530_2_4"/>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8" name="Shape 158"/>
        <p:cNvGrpSpPr/>
        <p:nvPr/>
      </p:nvGrpSpPr>
      <p:grpSpPr>
        <a:xfrm>
          <a:off x="0" y="0"/>
          <a:ext cx="0" cy="0"/>
          <a:chOff x="0" y="0"/>
          <a:chExt cx="0" cy="0"/>
        </a:xfrm>
      </p:grpSpPr>
      <p:grpSp>
        <p:nvGrpSpPr>
          <p:cNvPr id="159" name="Google Shape;159;gda5c267530_2_44"/>
          <p:cNvGrpSpPr/>
          <p:nvPr/>
        </p:nvGrpSpPr>
        <p:grpSpPr>
          <a:xfrm>
            <a:off x="195687" y="4541"/>
            <a:ext cx="1644245" cy="1846001"/>
            <a:chOff x="146769" y="3406"/>
            <a:chExt cx="1233215" cy="1384535"/>
          </a:xfrm>
        </p:grpSpPr>
        <p:grpSp>
          <p:nvGrpSpPr>
            <p:cNvPr id="160" name="Google Shape;160;gda5c267530_2_44"/>
            <p:cNvGrpSpPr/>
            <p:nvPr/>
          </p:nvGrpSpPr>
          <p:grpSpPr>
            <a:xfrm>
              <a:off x="1063183" y="3406"/>
              <a:ext cx="316800" cy="688513"/>
              <a:chOff x="1063183" y="3406"/>
              <a:chExt cx="316800" cy="688513"/>
            </a:xfrm>
          </p:grpSpPr>
          <p:sp>
            <p:nvSpPr>
              <p:cNvPr id="161" name="Google Shape;161;gda5c267530_2_44"/>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 name="Google Shape;162;gda5c267530_2_44"/>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3" name="Google Shape;163;gda5c267530_2_44"/>
            <p:cNvGrpSpPr/>
            <p:nvPr/>
          </p:nvGrpSpPr>
          <p:grpSpPr>
            <a:xfrm>
              <a:off x="604976" y="3406"/>
              <a:ext cx="316800" cy="1036524"/>
              <a:chOff x="604976" y="3406"/>
              <a:chExt cx="316800" cy="1036524"/>
            </a:xfrm>
          </p:grpSpPr>
          <p:sp>
            <p:nvSpPr>
              <p:cNvPr id="164" name="Google Shape;164;gda5c267530_2_44"/>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 name="Google Shape;165;gda5c267530_2_44"/>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 name="Google Shape;166;gda5c267530_2_44"/>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7" name="Google Shape;167;gda5c267530_2_44"/>
            <p:cNvGrpSpPr/>
            <p:nvPr/>
          </p:nvGrpSpPr>
          <p:grpSpPr>
            <a:xfrm>
              <a:off x="146769" y="3406"/>
              <a:ext cx="316800" cy="1384535"/>
              <a:chOff x="146769" y="3406"/>
              <a:chExt cx="316800" cy="1384535"/>
            </a:xfrm>
          </p:grpSpPr>
          <p:sp>
            <p:nvSpPr>
              <p:cNvPr id="168" name="Google Shape;168;gda5c267530_2_44"/>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 name="Google Shape;169;gda5c267530_2_44"/>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 name="Google Shape;170;gda5c267530_2_44"/>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 name="Google Shape;171;gda5c267530_2_44"/>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grpSp>
        <p:nvGrpSpPr>
          <p:cNvPr id="172" name="Google Shape;172;gda5c267530_2_44"/>
          <p:cNvGrpSpPr/>
          <p:nvPr/>
        </p:nvGrpSpPr>
        <p:grpSpPr>
          <a:xfrm>
            <a:off x="9033219" y="3871914"/>
            <a:ext cx="2914791" cy="2985925"/>
            <a:chOff x="6775084" y="2904008"/>
            <a:chExt cx="2186148" cy="2239500"/>
          </a:xfrm>
        </p:grpSpPr>
        <p:grpSp>
          <p:nvGrpSpPr>
            <p:cNvPr id="173" name="Google Shape;173;gda5c267530_2_44"/>
            <p:cNvGrpSpPr/>
            <p:nvPr/>
          </p:nvGrpSpPr>
          <p:grpSpPr>
            <a:xfrm>
              <a:off x="6775084" y="4253708"/>
              <a:ext cx="409500" cy="889800"/>
              <a:chOff x="6775084" y="4253708"/>
              <a:chExt cx="409500" cy="889800"/>
            </a:xfrm>
          </p:grpSpPr>
          <p:sp>
            <p:nvSpPr>
              <p:cNvPr id="174" name="Google Shape;174;gda5c267530_2_44"/>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 name="Google Shape;175;gda5c267530_2_44"/>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6" name="Google Shape;176;gda5c267530_2_44"/>
            <p:cNvGrpSpPr/>
            <p:nvPr/>
          </p:nvGrpSpPr>
          <p:grpSpPr>
            <a:xfrm>
              <a:off x="7367299" y="3804008"/>
              <a:ext cx="409500" cy="1339500"/>
              <a:chOff x="7367299" y="3804008"/>
              <a:chExt cx="409500" cy="1339500"/>
            </a:xfrm>
          </p:grpSpPr>
          <p:sp>
            <p:nvSpPr>
              <p:cNvPr id="177" name="Google Shape;177;gda5c267530_2_44"/>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 name="Google Shape;178;gda5c267530_2_44"/>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 name="Google Shape;179;gda5c267530_2_44"/>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0" name="Google Shape;180;gda5c267530_2_44"/>
            <p:cNvGrpSpPr/>
            <p:nvPr/>
          </p:nvGrpSpPr>
          <p:grpSpPr>
            <a:xfrm>
              <a:off x="7959516" y="3354008"/>
              <a:ext cx="409500" cy="1789500"/>
              <a:chOff x="7959516" y="3354008"/>
              <a:chExt cx="409500" cy="1789500"/>
            </a:xfrm>
          </p:grpSpPr>
          <p:sp>
            <p:nvSpPr>
              <p:cNvPr id="181" name="Google Shape;181;gda5c267530_2_44"/>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 name="Google Shape;182;gda5c267530_2_44"/>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 name="Google Shape;183;gda5c267530_2_44"/>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 name="Google Shape;184;gda5c267530_2_44"/>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5" name="Google Shape;185;gda5c267530_2_44"/>
            <p:cNvGrpSpPr/>
            <p:nvPr/>
          </p:nvGrpSpPr>
          <p:grpSpPr>
            <a:xfrm>
              <a:off x="8551731" y="2904008"/>
              <a:ext cx="409500" cy="2239500"/>
              <a:chOff x="8551731" y="2904008"/>
              <a:chExt cx="409500" cy="2239500"/>
            </a:xfrm>
          </p:grpSpPr>
          <p:sp>
            <p:nvSpPr>
              <p:cNvPr id="186" name="Google Shape;186;gda5c267530_2_44"/>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 name="Google Shape;187;gda5c267530_2_44"/>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 name="Google Shape;188;gda5c267530_2_44"/>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9" name="Google Shape;189;gda5c267530_2_44"/>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0" name="Google Shape;190;gda5c267530_2_44"/>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191" name="Google Shape;191;gda5c267530_2_44"/>
          <p:cNvSpPr txBox="1"/>
          <p:nvPr>
            <p:ph type="title"/>
          </p:nvPr>
        </p:nvSpPr>
        <p:spPr>
          <a:xfrm>
            <a:off x="1098667" y="2151767"/>
            <a:ext cx="7810500" cy="2497200"/>
          </a:xfrm>
          <a:prstGeom prst="rect">
            <a:avLst/>
          </a:prstGeom>
        </p:spPr>
        <p:txBody>
          <a:bodyPr anchorCtr="0" anchor="ctr" bIns="121900" lIns="121900" spcFirstLastPara="1" rIns="121900" wrap="square" tIns="12190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92" name="Google Shape;192;gda5c267530_2_44"/>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3" name="Shape 193"/>
        <p:cNvGrpSpPr/>
        <p:nvPr/>
      </p:nvGrpSpPr>
      <p:grpSpPr>
        <a:xfrm>
          <a:off x="0" y="0"/>
          <a:ext cx="0" cy="0"/>
          <a:chOff x="0" y="0"/>
          <a:chExt cx="0" cy="0"/>
        </a:xfrm>
      </p:grpSpPr>
      <p:grpSp>
        <p:nvGrpSpPr>
          <p:cNvPr id="194" name="Google Shape;194;gda5c267530_2_79"/>
          <p:cNvGrpSpPr/>
          <p:nvPr/>
        </p:nvGrpSpPr>
        <p:grpSpPr>
          <a:xfrm>
            <a:off x="834621" y="399168"/>
            <a:ext cx="1332416" cy="1332416"/>
            <a:chOff x="348199" y="179450"/>
            <a:chExt cx="1116300" cy="1116300"/>
          </a:xfrm>
        </p:grpSpPr>
        <p:sp>
          <p:nvSpPr>
            <p:cNvPr id="195" name="Google Shape;195;gda5c267530_2_7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6" name="Google Shape;196;gda5c267530_2_7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97" name="Google Shape;197;gda5c267530_2_79"/>
          <p:cNvSpPr txBox="1"/>
          <p:nvPr>
            <p:ph type="title"/>
          </p:nvPr>
        </p:nvSpPr>
        <p:spPr>
          <a:xfrm>
            <a:off x="1738400" y="798100"/>
            <a:ext cx="9374100" cy="13323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98" name="Google Shape;198;gda5c267530_2_79"/>
          <p:cNvSpPr txBox="1"/>
          <p:nvPr>
            <p:ph idx="1" type="body"/>
          </p:nvPr>
        </p:nvSpPr>
        <p:spPr>
          <a:xfrm>
            <a:off x="1738400" y="2653400"/>
            <a:ext cx="9374100" cy="3388800"/>
          </a:xfrm>
          <a:prstGeom prst="rect">
            <a:avLst/>
          </a:prstGeom>
        </p:spPr>
        <p:txBody>
          <a:bodyPr anchorCtr="0" anchor="t" bIns="121900" lIns="121900" spcFirstLastPara="1" rIns="121900" wrap="square" tIns="121900">
            <a:normAutofit/>
          </a:bodyPr>
          <a:lstStyle>
            <a:lvl1pPr indent="-336550" lvl="0" marL="457200" rtl="0">
              <a:spcBef>
                <a:spcPts val="0"/>
              </a:spcBef>
              <a:spcAft>
                <a:spcPts val="0"/>
              </a:spcAft>
              <a:buSzPts val="17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
        <p:nvSpPr>
          <p:cNvPr id="199" name="Google Shape;199;gda5c267530_2_79"/>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0" name="Shape 200"/>
        <p:cNvGrpSpPr/>
        <p:nvPr/>
      </p:nvGrpSpPr>
      <p:grpSpPr>
        <a:xfrm>
          <a:off x="0" y="0"/>
          <a:ext cx="0" cy="0"/>
          <a:chOff x="0" y="0"/>
          <a:chExt cx="0" cy="0"/>
        </a:xfrm>
      </p:grpSpPr>
      <p:grpSp>
        <p:nvGrpSpPr>
          <p:cNvPr id="201" name="Google Shape;201;gda5c267530_2_86"/>
          <p:cNvGrpSpPr/>
          <p:nvPr/>
        </p:nvGrpSpPr>
        <p:grpSpPr>
          <a:xfrm>
            <a:off x="834621" y="399168"/>
            <a:ext cx="1332416" cy="1332416"/>
            <a:chOff x="348199" y="179450"/>
            <a:chExt cx="1116300" cy="1116300"/>
          </a:xfrm>
        </p:grpSpPr>
        <p:sp>
          <p:nvSpPr>
            <p:cNvPr id="202" name="Google Shape;202;gda5c267530_2_8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 name="Google Shape;203;gda5c267530_2_8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4" name="Google Shape;204;gda5c267530_2_86"/>
          <p:cNvSpPr txBox="1"/>
          <p:nvPr>
            <p:ph type="title"/>
          </p:nvPr>
        </p:nvSpPr>
        <p:spPr>
          <a:xfrm>
            <a:off x="1738400" y="798100"/>
            <a:ext cx="9374100" cy="13323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05" name="Google Shape;205;gda5c267530_2_86"/>
          <p:cNvSpPr txBox="1"/>
          <p:nvPr>
            <p:ph idx="1" type="body"/>
          </p:nvPr>
        </p:nvSpPr>
        <p:spPr>
          <a:xfrm>
            <a:off x="1738400" y="2653400"/>
            <a:ext cx="4574100" cy="3388800"/>
          </a:xfrm>
          <a:prstGeom prst="rect">
            <a:avLst/>
          </a:prstGeom>
        </p:spPr>
        <p:txBody>
          <a:bodyPr anchorCtr="0" anchor="t" bIns="121900" lIns="121900" spcFirstLastPara="1" rIns="121900" wrap="square" tIns="121900">
            <a:normAutofit/>
          </a:bodyPr>
          <a:lstStyle>
            <a:lvl1pPr indent="-336550" lvl="0" marL="457200" rtl="0">
              <a:spcBef>
                <a:spcPts val="0"/>
              </a:spcBef>
              <a:spcAft>
                <a:spcPts val="0"/>
              </a:spcAft>
              <a:buSzPts val="17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
        <p:nvSpPr>
          <p:cNvPr id="206" name="Google Shape;206;gda5c267530_2_86"/>
          <p:cNvSpPr txBox="1"/>
          <p:nvPr>
            <p:ph idx="2" type="body"/>
          </p:nvPr>
        </p:nvSpPr>
        <p:spPr>
          <a:xfrm>
            <a:off x="6538200" y="2653400"/>
            <a:ext cx="4574100" cy="3388800"/>
          </a:xfrm>
          <a:prstGeom prst="rect">
            <a:avLst/>
          </a:prstGeom>
        </p:spPr>
        <p:txBody>
          <a:bodyPr anchorCtr="0" anchor="t" bIns="121900" lIns="121900" spcFirstLastPara="1" rIns="121900" wrap="square" tIns="121900">
            <a:normAutofit/>
          </a:bodyPr>
          <a:lstStyle>
            <a:lvl1pPr indent="-336550" lvl="0" marL="457200" rtl="0">
              <a:spcBef>
                <a:spcPts val="0"/>
              </a:spcBef>
              <a:spcAft>
                <a:spcPts val="0"/>
              </a:spcAft>
              <a:buSzPts val="17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
        <p:nvSpPr>
          <p:cNvPr id="207" name="Google Shape;207;gda5c267530_2_86"/>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1"/>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 name="Google Shape;23;p11"/>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24" name="Google Shape;24;p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 name="Google Shape;25;p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 name="Google Shape;26;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8" name="Shape 208"/>
        <p:cNvGrpSpPr/>
        <p:nvPr/>
      </p:nvGrpSpPr>
      <p:grpSpPr>
        <a:xfrm>
          <a:off x="0" y="0"/>
          <a:ext cx="0" cy="0"/>
          <a:chOff x="0" y="0"/>
          <a:chExt cx="0" cy="0"/>
        </a:xfrm>
      </p:grpSpPr>
      <p:grpSp>
        <p:nvGrpSpPr>
          <p:cNvPr id="209" name="Google Shape;209;gda5c267530_2_94"/>
          <p:cNvGrpSpPr/>
          <p:nvPr/>
        </p:nvGrpSpPr>
        <p:grpSpPr>
          <a:xfrm>
            <a:off x="834621" y="399168"/>
            <a:ext cx="1332416" cy="1332416"/>
            <a:chOff x="348199" y="179450"/>
            <a:chExt cx="1116300" cy="1116300"/>
          </a:xfrm>
        </p:grpSpPr>
        <p:sp>
          <p:nvSpPr>
            <p:cNvPr id="210" name="Google Shape;210;gda5c267530_2_9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 name="Google Shape;211;gda5c267530_2_9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2" name="Google Shape;212;gda5c267530_2_94"/>
          <p:cNvSpPr txBox="1"/>
          <p:nvPr>
            <p:ph type="title"/>
          </p:nvPr>
        </p:nvSpPr>
        <p:spPr>
          <a:xfrm>
            <a:off x="1738400" y="798100"/>
            <a:ext cx="9374100" cy="13323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13" name="Google Shape;213;gda5c267530_2_94"/>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4" name="Shape 214"/>
        <p:cNvGrpSpPr/>
        <p:nvPr/>
      </p:nvGrpSpPr>
      <p:grpSpPr>
        <a:xfrm>
          <a:off x="0" y="0"/>
          <a:ext cx="0" cy="0"/>
          <a:chOff x="0" y="0"/>
          <a:chExt cx="0" cy="0"/>
        </a:xfrm>
      </p:grpSpPr>
      <p:grpSp>
        <p:nvGrpSpPr>
          <p:cNvPr id="215" name="Google Shape;215;gda5c267530_2_100"/>
          <p:cNvGrpSpPr/>
          <p:nvPr/>
        </p:nvGrpSpPr>
        <p:grpSpPr>
          <a:xfrm>
            <a:off x="834621" y="399168"/>
            <a:ext cx="1332416" cy="1332416"/>
            <a:chOff x="348199" y="179450"/>
            <a:chExt cx="1116300" cy="1116300"/>
          </a:xfrm>
        </p:grpSpPr>
        <p:sp>
          <p:nvSpPr>
            <p:cNvPr id="216" name="Google Shape;216;gda5c267530_2_10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 name="Google Shape;217;gda5c267530_2_10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8" name="Google Shape;218;gda5c267530_2_100"/>
          <p:cNvSpPr txBox="1"/>
          <p:nvPr>
            <p:ph type="title"/>
          </p:nvPr>
        </p:nvSpPr>
        <p:spPr>
          <a:xfrm>
            <a:off x="1738400" y="798100"/>
            <a:ext cx="4416000" cy="21201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19" name="Google Shape;219;gda5c267530_2_100"/>
          <p:cNvSpPr txBox="1"/>
          <p:nvPr>
            <p:ph idx="1" type="body"/>
          </p:nvPr>
        </p:nvSpPr>
        <p:spPr>
          <a:xfrm>
            <a:off x="1738400" y="3079567"/>
            <a:ext cx="4416000" cy="2962500"/>
          </a:xfrm>
          <a:prstGeom prst="rect">
            <a:avLst/>
          </a:prstGeom>
        </p:spPr>
        <p:txBody>
          <a:bodyPr anchorCtr="0" anchor="t" bIns="121900" lIns="121900" spcFirstLastPara="1" rIns="121900" wrap="square" tIns="121900">
            <a:normAutofit/>
          </a:bodyPr>
          <a:lstStyle>
            <a:lvl1pPr indent="-336550" lvl="0" marL="457200" rtl="0">
              <a:spcBef>
                <a:spcPts val="0"/>
              </a:spcBef>
              <a:spcAft>
                <a:spcPts val="0"/>
              </a:spcAft>
              <a:buSzPts val="17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
        <p:nvSpPr>
          <p:cNvPr id="220" name="Google Shape;220;gda5c267530_2_100"/>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221" name="Shape 221"/>
        <p:cNvGrpSpPr/>
        <p:nvPr/>
      </p:nvGrpSpPr>
      <p:grpSpPr>
        <a:xfrm>
          <a:off x="0" y="0"/>
          <a:ext cx="0" cy="0"/>
          <a:chOff x="0" y="0"/>
          <a:chExt cx="0" cy="0"/>
        </a:xfrm>
      </p:grpSpPr>
      <p:grpSp>
        <p:nvGrpSpPr>
          <p:cNvPr id="222" name="Google Shape;222;gda5c267530_2_107"/>
          <p:cNvGrpSpPr/>
          <p:nvPr/>
        </p:nvGrpSpPr>
        <p:grpSpPr>
          <a:xfrm>
            <a:off x="9155392" y="1742"/>
            <a:ext cx="3023192" cy="3468833"/>
            <a:chOff x="6790514" y="1306"/>
            <a:chExt cx="2267451" cy="2601690"/>
          </a:xfrm>
        </p:grpSpPr>
        <p:grpSp>
          <p:nvGrpSpPr>
            <p:cNvPr id="223" name="Google Shape;223;gda5c267530_2_107"/>
            <p:cNvGrpSpPr/>
            <p:nvPr/>
          </p:nvGrpSpPr>
          <p:grpSpPr>
            <a:xfrm>
              <a:off x="7067465" y="1306"/>
              <a:ext cx="1990500" cy="1990200"/>
              <a:chOff x="7067465" y="1306"/>
              <a:chExt cx="1990500" cy="1990200"/>
            </a:xfrm>
          </p:grpSpPr>
          <p:sp>
            <p:nvSpPr>
              <p:cNvPr id="224" name="Google Shape;224;gda5c267530_2_107"/>
              <p:cNvSpPr/>
              <p:nvPr/>
            </p:nvSpPr>
            <p:spPr>
              <a:xfrm rot="-8648551">
                <a:off x="7594313" y="527721"/>
                <a:ext cx="937226" cy="937226"/>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 name="Google Shape;225;gda5c267530_2_107"/>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 name="Google Shape;226;gda5c267530_2_107"/>
              <p:cNvSpPr/>
              <p:nvPr/>
            </p:nvSpPr>
            <p:spPr>
              <a:xfrm rot="-8649154">
                <a:off x="7349891" y="283705"/>
                <a:ext cx="1425647" cy="1425404"/>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7" name="Google Shape;227;gda5c267530_2_107"/>
            <p:cNvGrpSpPr/>
            <p:nvPr/>
          </p:nvGrpSpPr>
          <p:grpSpPr>
            <a:xfrm>
              <a:off x="8207126" y="1807996"/>
              <a:ext cx="795000" cy="795000"/>
              <a:chOff x="8207126" y="1807996"/>
              <a:chExt cx="795000" cy="795000"/>
            </a:xfrm>
          </p:grpSpPr>
          <p:sp>
            <p:nvSpPr>
              <p:cNvPr id="228" name="Google Shape;228;gda5c267530_2_107"/>
              <p:cNvSpPr/>
              <p:nvPr/>
            </p:nvSpPr>
            <p:spPr>
              <a:xfrm rot="2152054">
                <a:off x="8319942" y="1920813"/>
                <a:ext cx="569367" cy="569367"/>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 name="Google Shape;229;gda5c267530_2_107"/>
              <p:cNvSpPr/>
              <p:nvPr/>
            </p:nvSpPr>
            <p:spPr>
              <a:xfrm rot="2150259">
                <a:off x="8408218" y="2008610"/>
                <a:ext cx="393004" cy="393004"/>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 name="Google Shape;230;gda5c267530_2_107"/>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1" name="Google Shape;231;gda5c267530_2_107"/>
            <p:cNvGrpSpPr/>
            <p:nvPr/>
          </p:nvGrpSpPr>
          <p:grpSpPr>
            <a:xfrm>
              <a:off x="6790514" y="118857"/>
              <a:ext cx="548700" cy="548700"/>
              <a:chOff x="6790514" y="118857"/>
              <a:chExt cx="548700" cy="548700"/>
            </a:xfrm>
          </p:grpSpPr>
          <p:sp>
            <p:nvSpPr>
              <p:cNvPr id="232" name="Google Shape;232;gda5c267530_2_107"/>
              <p:cNvSpPr/>
              <p:nvPr/>
            </p:nvSpPr>
            <p:spPr>
              <a:xfrm rot="2150259">
                <a:off x="6868362" y="196705"/>
                <a:ext cx="393004" cy="393004"/>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 name="Google Shape;233;gda5c267530_2_107"/>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234" name="Google Shape;234;gda5c267530_2_107"/>
          <p:cNvSpPr txBox="1"/>
          <p:nvPr>
            <p:ph type="title"/>
          </p:nvPr>
        </p:nvSpPr>
        <p:spPr>
          <a:xfrm>
            <a:off x="1098667" y="1018133"/>
            <a:ext cx="7810500" cy="4764300"/>
          </a:xfrm>
          <a:prstGeom prst="rect">
            <a:avLst/>
          </a:prstGeom>
        </p:spPr>
        <p:txBody>
          <a:bodyPr anchorCtr="0" anchor="ctr" bIns="121900" lIns="121900" spcFirstLastPara="1" rIns="121900" wrap="square" tIns="12190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235" name="Google Shape;235;gda5c267530_2_107"/>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6" name="Shape 236"/>
        <p:cNvGrpSpPr/>
        <p:nvPr/>
      </p:nvGrpSpPr>
      <p:grpSpPr>
        <a:xfrm>
          <a:off x="0" y="0"/>
          <a:ext cx="0" cy="0"/>
          <a:chOff x="0" y="0"/>
          <a:chExt cx="0" cy="0"/>
        </a:xfrm>
      </p:grpSpPr>
      <p:grpSp>
        <p:nvGrpSpPr>
          <p:cNvPr id="237" name="Google Shape;237;gda5c267530_2_122"/>
          <p:cNvGrpSpPr/>
          <p:nvPr/>
        </p:nvGrpSpPr>
        <p:grpSpPr>
          <a:xfrm>
            <a:off x="834621" y="399168"/>
            <a:ext cx="1332416" cy="1332416"/>
            <a:chOff x="348199" y="179450"/>
            <a:chExt cx="1116300" cy="1116300"/>
          </a:xfrm>
        </p:grpSpPr>
        <p:sp>
          <p:nvSpPr>
            <p:cNvPr id="238" name="Google Shape;238;gda5c267530_2_122"/>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 name="Google Shape;239;gda5c267530_2_12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0" name="Google Shape;240;gda5c267530_2_122"/>
          <p:cNvSpPr txBox="1"/>
          <p:nvPr>
            <p:ph type="title"/>
          </p:nvPr>
        </p:nvSpPr>
        <p:spPr>
          <a:xfrm>
            <a:off x="1738400" y="798100"/>
            <a:ext cx="4574100" cy="2653500"/>
          </a:xfrm>
          <a:prstGeom prst="rect">
            <a:avLst/>
          </a:prstGeom>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41" name="Google Shape;241;gda5c267530_2_122"/>
          <p:cNvSpPr txBox="1"/>
          <p:nvPr>
            <p:ph idx="1" type="subTitle"/>
          </p:nvPr>
        </p:nvSpPr>
        <p:spPr>
          <a:xfrm>
            <a:off x="1738400" y="3657604"/>
            <a:ext cx="4574100" cy="968100"/>
          </a:xfrm>
          <a:prstGeom prst="rect">
            <a:avLst/>
          </a:prstGeom>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lvl="0" rtl="0">
              <a:lnSpc>
                <a:spcPct val="100000"/>
              </a:lnSpc>
              <a:spcBef>
                <a:spcPts val="0"/>
              </a:spcBef>
              <a:spcAft>
                <a:spcPts val="0"/>
              </a:spcAft>
              <a:buSzPts val="2100"/>
              <a:buNone/>
              <a:defRPr sz="21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42" name="Google Shape;242;gda5c267530_2_122"/>
          <p:cNvSpPr txBox="1"/>
          <p:nvPr>
            <p:ph idx="2" type="body"/>
          </p:nvPr>
        </p:nvSpPr>
        <p:spPr>
          <a:xfrm>
            <a:off x="6538267" y="881333"/>
            <a:ext cx="4574100" cy="5160900"/>
          </a:xfrm>
          <a:prstGeom prst="rect">
            <a:avLst/>
          </a:prstGeom>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indent="-336550" lvl="0" marL="457200" rtl="0">
              <a:spcBef>
                <a:spcPts val="0"/>
              </a:spcBef>
              <a:spcAft>
                <a:spcPts val="0"/>
              </a:spcAft>
              <a:buSzPts val="17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
        <p:nvSpPr>
          <p:cNvPr id="243" name="Google Shape;243;gda5c267530_2_122"/>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44" name="Shape 244"/>
        <p:cNvGrpSpPr/>
        <p:nvPr/>
      </p:nvGrpSpPr>
      <p:grpSpPr>
        <a:xfrm>
          <a:off x="0" y="0"/>
          <a:ext cx="0" cy="0"/>
          <a:chOff x="0" y="0"/>
          <a:chExt cx="0" cy="0"/>
        </a:xfrm>
      </p:grpSpPr>
      <p:grpSp>
        <p:nvGrpSpPr>
          <p:cNvPr id="245" name="Google Shape;245;gda5c267530_2_130"/>
          <p:cNvGrpSpPr/>
          <p:nvPr/>
        </p:nvGrpSpPr>
        <p:grpSpPr>
          <a:xfrm>
            <a:off x="951176" y="5129497"/>
            <a:ext cx="1100560" cy="1100560"/>
            <a:chOff x="348199" y="179450"/>
            <a:chExt cx="1116300" cy="1116300"/>
          </a:xfrm>
        </p:grpSpPr>
        <p:sp>
          <p:nvSpPr>
            <p:cNvPr id="246" name="Google Shape;246;gda5c267530_2_13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 name="Google Shape;247;gda5c267530_2_13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8" name="Google Shape;248;gda5c267530_2_130"/>
          <p:cNvSpPr txBox="1"/>
          <p:nvPr>
            <p:ph idx="1" type="body"/>
          </p:nvPr>
        </p:nvSpPr>
        <p:spPr>
          <a:xfrm>
            <a:off x="1738400" y="5518633"/>
            <a:ext cx="7790700" cy="713100"/>
          </a:xfrm>
          <a:prstGeom prst="rect">
            <a:avLst/>
          </a:prstGeom>
        </p:spPr>
        <p:txBody>
          <a:bodyPr anchorCtr="0" anchor="t" bIns="121900" lIns="121900" spcFirstLastPara="1" rIns="121900" wrap="square" tIns="121900">
            <a:normAutofit/>
          </a:bodyPr>
          <a:lstStyle>
            <a:lvl1pPr indent="-228600" lvl="0" marL="457200" rtl="0">
              <a:lnSpc>
                <a:spcPct val="100000"/>
              </a:lnSpc>
              <a:spcBef>
                <a:spcPts val="0"/>
              </a:spcBef>
              <a:spcAft>
                <a:spcPts val="0"/>
              </a:spcAft>
              <a:buSzPts val="1700"/>
              <a:buNone/>
              <a:defRPr/>
            </a:lvl1pPr>
          </a:lstStyle>
          <a:p/>
        </p:txBody>
      </p:sp>
      <p:sp>
        <p:nvSpPr>
          <p:cNvPr id="249" name="Google Shape;249;gda5c267530_2_130"/>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250" name="Shape 250"/>
        <p:cNvGrpSpPr/>
        <p:nvPr/>
      </p:nvGrpSpPr>
      <p:grpSpPr>
        <a:xfrm>
          <a:off x="0" y="0"/>
          <a:ext cx="0" cy="0"/>
          <a:chOff x="0" y="0"/>
          <a:chExt cx="0" cy="0"/>
        </a:xfrm>
      </p:grpSpPr>
      <p:grpSp>
        <p:nvGrpSpPr>
          <p:cNvPr id="251" name="Google Shape;251;gda5c267530_2_136"/>
          <p:cNvGrpSpPr/>
          <p:nvPr/>
        </p:nvGrpSpPr>
        <p:grpSpPr>
          <a:xfrm>
            <a:off x="69" y="5465463"/>
            <a:ext cx="12191743" cy="1392365"/>
            <a:chOff x="52" y="4099200"/>
            <a:chExt cx="9144036" cy="1044300"/>
          </a:xfrm>
        </p:grpSpPr>
        <p:grpSp>
          <p:nvGrpSpPr>
            <p:cNvPr id="252" name="Google Shape;252;gda5c267530_2_136"/>
            <p:cNvGrpSpPr/>
            <p:nvPr/>
          </p:nvGrpSpPr>
          <p:grpSpPr>
            <a:xfrm>
              <a:off x="52" y="4309200"/>
              <a:ext cx="231622" cy="834300"/>
              <a:chOff x="2688737" y="4301380"/>
              <a:chExt cx="231900" cy="834300"/>
            </a:xfrm>
          </p:grpSpPr>
          <p:sp>
            <p:nvSpPr>
              <p:cNvPr id="253" name="Google Shape;253;gda5c267530_2_1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 name="Google Shape;254;gda5c267530_2_13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 name="Google Shape;255;gda5c267530_2_1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 name="Google Shape;256;gda5c267530_2_1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7" name="Google Shape;257;gda5c267530_2_136"/>
            <p:cNvGrpSpPr/>
            <p:nvPr/>
          </p:nvGrpSpPr>
          <p:grpSpPr>
            <a:xfrm>
              <a:off x="371406" y="4099200"/>
              <a:ext cx="231622" cy="1044300"/>
              <a:chOff x="2688737" y="4091380"/>
              <a:chExt cx="231900" cy="1044300"/>
            </a:xfrm>
          </p:grpSpPr>
          <p:sp>
            <p:nvSpPr>
              <p:cNvPr id="258" name="Google Shape;258;gda5c267530_2_1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 name="Google Shape;259;gda5c267530_2_13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 name="Google Shape;260;gda5c267530_2_1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 name="Google Shape;261;gda5c267530_2_136"/>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 name="Google Shape;262;gda5c267530_2_1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3" name="Google Shape;263;gda5c267530_2_136"/>
            <p:cNvGrpSpPr/>
            <p:nvPr/>
          </p:nvGrpSpPr>
          <p:grpSpPr>
            <a:xfrm>
              <a:off x="742761" y="4309200"/>
              <a:ext cx="231622" cy="834300"/>
              <a:chOff x="2688737" y="4301380"/>
              <a:chExt cx="231900" cy="834300"/>
            </a:xfrm>
          </p:grpSpPr>
          <p:sp>
            <p:nvSpPr>
              <p:cNvPr id="264" name="Google Shape;264;gda5c267530_2_1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 name="Google Shape;265;gda5c267530_2_13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 name="Google Shape;266;gda5c267530_2_1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 name="Google Shape;267;gda5c267530_2_1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8" name="Google Shape;268;gda5c267530_2_136"/>
            <p:cNvGrpSpPr/>
            <p:nvPr/>
          </p:nvGrpSpPr>
          <p:grpSpPr>
            <a:xfrm>
              <a:off x="1114115" y="4518900"/>
              <a:ext cx="231622" cy="624600"/>
              <a:chOff x="2688737" y="4511080"/>
              <a:chExt cx="231900" cy="624600"/>
            </a:xfrm>
          </p:grpSpPr>
          <p:sp>
            <p:nvSpPr>
              <p:cNvPr id="269" name="Google Shape;269;gda5c267530_2_1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 name="Google Shape;270;gda5c267530_2_1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 name="Google Shape;271;gda5c267530_2_1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2" name="Google Shape;272;gda5c267530_2_136"/>
            <p:cNvGrpSpPr/>
            <p:nvPr/>
          </p:nvGrpSpPr>
          <p:grpSpPr>
            <a:xfrm>
              <a:off x="1856753" y="4099200"/>
              <a:ext cx="231600" cy="1044300"/>
              <a:chOff x="1856753" y="4099200"/>
              <a:chExt cx="231600" cy="1044300"/>
            </a:xfrm>
          </p:grpSpPr>
          <p:sp>
            <p:nvSpPr>
              <p:cNvPr id="273" name="Google Shape;273;gda5c267530_2_136"/>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 name="Google Shape;274;gda5c267530_2_136"/>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 name="Google Shape;275;gda5c267530_2_136"/>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 name="Google Shape;276;gda5c267530_2_136"/>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 name="Google Shape;277;gda5c267530_2_136"/>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8" name="Google Shape;278;gda5c267530_2_136"/>
            <p:cNvGrpSpPr/>
            <p:nvPr/>
          </p:nvGrpSpPr>
          <p:grpSpPr>
            <a:xfrm>
              <a:off x="2228107" y="4309200"/>
              <a:ext cx="231600" cy="834300"/>
              <a:chOff x="2228107" y="4309200"/>
              <a:chExt cx="231600" cy="834300"/>
            </a:xfrm>
          </p:grpSpPr>
          <p:sp>
            <p:nvSpPr>
              <p:cNvPr id="279" name="Google Shape;279;gda5c267530_2_136"/>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0" name="Google Shape;280;gda5c267530_2_136"/>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1" name="Google Shape;281;gda5c267530_2_136"/>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2" name="Google Shape;282;gda5c267530_2_136"/>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83" name="Google Shape;283;gda5c267530_2_136"/>
            <p:cNvGrpSpPr/>
            <p:nvPr/>
          </p:nvGrpSpPr>
          <p:grpSpPr>
            <a:xfrm>
              <a:off x="2599462" y="4518900"/>
              <a:ext cx="231600" cy="624600"/>
              <a:chOff x="2599462" y="4518900"/>
              <a:chExt cx="231600" cy="624600"/>
            </a:xfrm>
          </p:grpSpPr>
          <p:sp>
            <p:nvSpPr>
              <p:cNvPr id="284" name="Google Shape;284;gda5c267530_2_136"/>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5" name="Google Shape;285;gda5c267530_2_136"/>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6" name="Google Shape;286;gda5c267530_2_136"/>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87" name="Google Shape;287;gda5c267530_2_136"/>
            <p:cNvGrpSpPr/>
            <p:nvPr/>
          </p:nvGrpSpPr>
          <p:grpSpPr>
            <a:xfrm>
              <a:off x="3342171" y="4099200"/>
              <a:ext cx="231600" cy="1044300"/>
              <a:chOff x="3342171" y="4099200"/>
              <a:chExt cx="231600" cy="1044300"/>
            </a:xfrm>
          </p:grpSpPr>
          <p:sp>
            <p:nvSpPr>
              <p:cNvPr id="288" name="Google Shape;288;gda5c267530_2_136"/>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9" name="Google Shape;289;gda5c267530_2_136"/>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0" name="Google Shape;290;gda5c267530_2_136"/>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1" name="Google Shape;291;gda5c267530_2_136"/>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2" name="Google Shape;292;gda5c267530_2_136"/>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93" name="Google Shape;293;gda5c267530_2_136"/>
            <p:cNvGrpSpPr/>
            <p:nvPr/>
          </p:nvGrpSpPr>
          <p:grpSpPr>
            <a:xfrm>
              <a:off x="3713525" y="4309200"/>
              <a:ext cx="231600" cy="834300"/>
              <a:chOff x="3713525" y="4309200"/>
              <a:chExt cx="231600" cy="834300"/>
            </a:xfrm>
          </p:grpSpPr>
          <p:sp>
            <p:nvSpPr>
              <p:cNvPr id="294" name="Google Shape;294;gda5c267530_2_136"/>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5" name="Google Shape;295;gda5c267530_2_136"/>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6" name="Google Shape;296;gda5c267530_2_136"/>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7" name="Google Shape;297;gda5c267530_2_136"/>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98" name="Google Shape;298;gda5c267530_2_136"/>
            <p:cNvGrpSpPr/>
            <p:nvPr/>
          </p:nvGrpSpPr>
          <p:grpSpPr>
            <a:xfrm>
              <a:off x="1485398" y="4309200"/>
              <a:ext cx="231600" cy="834300"/>
              <a:chOff x="1485398" y="4309200"/>
              <a:chExt cx="231600" cy="834300"/>
            </a:xfrm>
          </p:grpSpPr>
          <p:sp>
            <p:nvSpPr>
              <p:cNvPr id="299" name="Google Shape;299;gda5c267530_2_136"/>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0" name="Google Shape;300;gda5c267530_2_136"/>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1" name="Google Shape;301;gda5c267530_2_136"/>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2" name="Google Shape;302;gda5c267530_2_136"/>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03" name="Google Shape;303;gda5c267530_2_136"/>
            <p:cNvGrpSpPr/>
            <p:nvPr/>
          </p:nvGrpSpPr>
          <p:grpSpPr>
            <a:xfrm>
              <a:off x="4084879" y="4518900"/>
              <a:ext cx="231600" cy="624600"/>
              <a:chOff x="4084879" y="4518900"/>
              <a:chExt cx="231600" cy="624600"/>
            </a:xfrm>
          </p:grpSpPr>
          <p:sp>
            <p:nvSpPr>
              <p:cNvPr id="304" name="Google Shape;304;gda5c267530_2_136"/>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5" name="Google Shape;305;gda5c267530_2_136"/>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6" name="Google Shape;306;gda5c267530_2_136"/>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07" name="Google Shape;307;gda5c267530_2_136"/>
            <p:cNvGrpSpPr/>
            <p:nvPr/>
          </p:nvGrpSpPr>
          <p:grpSpPr>
            <a:xfrm>
              <a:off x="2970816" y="4309200"/>
              <a:ext cx="231600" cy="834300"/>
              <a:chOff x="2970816" y="4309200"/>
              <a:chExt cx="231600" cy="834300"/>
            </a:xfrm>
          </p:grpSpPr>
          <p:sp>
            <p:nvSpPr>
              <p:cNvPr id="308" name="Google Shape;308;gda5c267530_2_136"/>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9" name="Google Shape;309;gda5c267530_2_136"/>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0" name="Google Shape;310;gda5c267530_2_136"/>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1" name="Google Shape;311;gda5c267530_2_136"/>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12" name="Google Shape;312;gda5c267530_2_136"/>
            <p:cNvGrpSpPr/>
            <p:nvPr/>
          </p:nvGrpSpPr>
          <p:grpSpPr>
            <a:xfrm>
              <a:off x="4456234" y="4309200"/>
              <a:ext cx="231600" cy="834300"/>
              <a:chOff x="4456234" y="4309200"/>
              <a:chExt cx="231600" cy="834300"/>
            </a:xfrm>
          </p:grpSpPr>
          <p:sp>
            <p:nvSpPr>
              <p:cNvPr id="313" name="Google Shape;313;gda5c267530_2_136"/>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4" name="Google Shape;314;gda5c267530_2_136"/>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5" name="Google Shape;315;gda5c267530_2_136"/>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6" name="Google Shape;316;gda5c267530_2_136"/>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17" name="Google Shape;317;gda5c267530_2_136"/>
            <p:cNvGrpSpPr/>
            <p:nvPr/>
          </p:nvGrpSpPr>
          <p:grpSpPr>
            <a:xfrm>
              <a:off x="4827588" y="4099200"/>
              <a:ext cx="231600" cy="1044300"/>
              <a:chOff x="4827588" y="4099200"/>
              <a:chExt cx="231600" cy="1044300"/>
            </a:xfrm>
          </p:grpSpPr>
          <p:sp>
            <p:nvSpPr>
              <p:cNvPr id="318" name="Google Shape;318;gda5c267530_2_136"/>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9" name="Google Shape;319;gda5c267530_2_136"/>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0" name="Google Shape;320;gda5c267530_2_136"/>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1" name="Google Shape;321;gda5c267530_2_136"/>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2" name="Google Shape;322;gda5c267530_2_136"/>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23" name="Google Shape;323;gda5c267530_2_136"/>
            <p:cNvGrpSpPr/>
            <p:nvPr/>
          </p:nvGrpSpPr>
          <p:grpSpPr>
            <a:xfrm>
              <a:off x="5198943" y="4309200"/>
              <a:ext cx="231600" cy="834300"/>
              <a:chOff x="5198943" y="4309200"/>
              <a:chExt cx="231600" cy="834300"/>
            </a:xfrm>
          </p:grpSpPr>
          <p:sp>
            <p:nvSpPr>
              <p:cNvPr id="324" name="Google Shape;324;gda5c267530_2_136"/>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5" name="Google Shape;325;gda5c267530_2_136"/>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6" name="Google Shape;326;gda5c267530_2_136"/>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7" name="Google Shape;327;gda5c267530_2_136"/>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28" name="Google Shape;328;gda5c267530_2_136"/>
            <p:cNvGrpSpPr/>
            <p:nvPr/>
          </p:nvGrpSpPr>
          <p:grpSpPr>
            <a:xfrm>
              <a:off x="5570297" y="4518900"/>
              <a:ext cx="231600" cy="624600"/>
              <a:chOff x="5570297" y="4518900"/>
              <a:chExt cx="231600" cy="624600"/>
            </a:xfrm>
          </p:grpSpPr>
          <p:sp>
            <p:nvSpPr>
              <p:cNvPr id="329" name="Google Shape;329;gda5c267530_2_136"/>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0" name="Google Shape;330;gda5c267530_2_136"/>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1" name="Google Shape;331;gda5c267530_2_136"/>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32" name="Google Shape;332;gda5c267530_2_136"/>
            <p:cNvGrpSpPr/>
            <p:nvPr/>
          </p:nvGrpSpPr>
          <p:grpSpPr>
            <a:xfrm>
              <a:off x="5941652" y="4309200"/>
              <a:ext cx="231600" cy="834300"/>
              <a:chOff x="5941652" y="4309200"/>
              <a:chExt cx="231600" cy="834300"/>
            </a:xfrm>
          </p:grpSpPr>
          <p:sp>
            <p:nvSpPr>
              <p:cNvPr id="333" name="Google Shape;333;gda5c267530_2_136"/>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4" name="Google Shape;334;gda5c267530_2_136"/>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 name="Google Shape;335;gda5c267530_2_136"/>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 name="Google Shape;336;gda5c267530_2_136"/>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37" name="Google Shape;337;gda5c267530_2_136"/>
            <p:cNvGrpSpPr/>
            <p:nvPr/>
          </p:nvGrpSpPr>
          <p:grpSpPr>
            <a:xfrm>
              <a:off x="6313006" y="4099200"/>
              <a:ext cx="231600" cy="1044300"/>
              <a:chOff x="6313006" y="4099200"/>
              <a:chExt cx="231600" cy="1044300"/>
            </a:xfrm>
          </p:grpSpPr>
          <p:sp>
            <p:nvSpPr>
              <p:cNvPr id="338" name="Google Shape;338;gda5c267530_2_136"/>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9" name="Google Shape;339;gda5c267530_2_136"/>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0" name="Google Shape;340;gda5c267530_2_136"/>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 name="Google Shape;341;gda5c267530_2_136"/>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 name="Google Shape;342;gda5c267530_2_136"/>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43" name="Google Shape;343;gda5c267530_2_136"/>
            <p:cNvGrpSpPr/>
            <p:nvPr/>
          </p:nvGrpSpPr>
          <p:grpSpPr>
            <a:xfrm>
              <a:off x="6684361" y="4309200"/>
              <a:ext cx="231600" cy="834300"/>
              <a:chOff x="6684361" y="4309200"/>
              <a:chExt cx="231600" cy="834300"/>
            </a:xfrm>
          </p:grpSpPr>
          <p:sp>
            <p:nvSpPr>
              <p:cNvPr id="344" name="Google Shape;344;gda5c267530_2_136"/>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 name="Google Shape;345;gda5c267530_2_136"/>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 name="Google Shape;346;gda5c267530_2_136"/>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 name="Google Shape;347;gda5c267530_2_136"/>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48" name="Google Shape;348;gda5c267530_2_136"/>
            <p:cNvGrpSpPr/>
            <p:nvPr/>
          </p:nvGrpSpPr>
          <p:grpSpPr>
            <a:xfrm>
              <a:off x="7055715" y="4518900"/>
              <a:ext cx="231600" cy="624600"/>
              <a:chOff x="7055715" y="4518900"/>
              <a:chExt cx="231600" cy="624600"/>
            </a:xfrm>
          </p:grpSpPr>
          <p:sp>
            <p:nvSpPr>
              <p:cNvPr id="349" name="Google Shape;349;gda5c267530_2_136"/>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 name="Google Shape;350;gda5c267530_2_136"/>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 name="Google Shape;351;gda5c267530_2_136"/>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52" name="Google Shape;352;gda5c267530_2_136"/>
            <p:cNvGrpSpPr/>
            <p:nvPr/>
          </p:nvGrpSpPr>
          <p:grpSpPr>
            <a:xfrm>
              <a:off x="7798424" y="4099200"/>
              <a:ext cx="231600" cy="1044300"/>
              <a:chOff x="7798424" y="4099200"/>
              <a:chExt cx="231600" cy="1044300"/>
            </a:xfrm>
          </p:grpSpPr>
          <p:sp>
            <p:nvSpPr>
              <p:cNvPr id="353" name="Google Shape;353;gda5c267530_2_136"/>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 name="Google Shape;354;gda5c267530_2_136"/>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 name="Google Shape;355;gda5c267530_2_136"/>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 name="Google Shape;356;gda5c267530_2_136"/>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 name="Google Shape;357;gda5c267530_2_136"/>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58" name="Google Shape;358;gda5c267530_2_136"/>
            <p:cNvGrpSpPr/>
            <p:nvPr/>
          </p:nvGrpSpPr>
          <p:grpSpPr>
            <a:xfrm>
              <a:off x="8169779" y="4309200"/>
              <a:ext cx="231600" cy="834300"/>
              <a:chOff x="8169779" y="4309200"/>
              <a:chExt cx="231600" cy="834300"/>
            </a:xfrm>
          </p:grpSpPr>
          <p:sp>
            <p:nvSpPr>
              <p:cNvPr id="359" name="Google Shape;359;gda5c267530_2_136"/>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 name="Google Shape;360;gda5c267530_2_136"/>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1" name="Google Shape;361;gda5c267530_2_136"/>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2" name="Google Shape;362;gda5c267530_2_136"/>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63" name="Google Shape;363;gda5c267530_2_136"/>
            <p:cNvGrpSpPr/>
            <p:nvPr/>
          </p:nvGrpSpPr>
          <p:grpSpPr>
            <a:xfrm>
              <a:off x="7427070" y="4309200"/>
              <a:ext cx="231600" cy="834300"/>
              <a:chOff x="7427070" y="4309200"/>
              <a:chExt cx="231600" cy="834300"/>
            </a:xfrm>
          </p:grpSpPr>
          <p:sp>
            <p:nvSpPr>
              <p:cNvPr id="364" name="Google Shape;364;gda5c267530_2_136"/>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5" name="Google Shape;365;gda5c267530_2_136"/>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6" name="Google Shape;366;gda5c267530_2_136"/>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7" name="Google Shape;367;gda5c267530_2_136"/>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68" name="Google Shape;368;gda5c267530_2_136"/>
            <p:cNvGrpSpPr/>
            <p:nvPr/>
          </p:nvGrpSpPr>
          <p:grpSpPr>
            <a:xfrm>
              <a:off x="8541133" y="4518900"/>
              <a:ext cx="231600" cy="624600"/>
              <a:chOff x="8541133" y="4518900"/>
              <a:chExt cx="231600" cy="624600"/>
            </a:xfrm>
          </p:grpSpPr>
          <p:sp>
            <p:nvSpPr>
              <p:cNvPr id="369" name="Google Shape;369;gda5c267530_2_136"/>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0" name="Google Shape;370;gda5c267530_2_136"/>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1" name="Google Shape;371;gda5c267530_2_136"/>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72" name="Google Shape;372;gda5c267530_2_136"/>
            <p:cNvGrpSpPr/>
            <p:nvPr/>
          </p:nvGrpSpPr>
          <p:grpSpPr>
            <a:xfrm>
              <a:off x="8912488" y="4309200"/>
              <a:ext cx="231600" cy="834300"/>
              <a:chOff x="8912488" y="4309200"/>
              <a:chExt cx="231600" cy="834300"/>
            </a:xfrm>
          </p:grpSpPr>
          <p:sp>
            <p:nvSpPr>
              <p:cNvPr id="373" name="Google Shape;373;gda5c267530_2_136"/>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4" name="Google Shape;374;gda5c267530_2_136"/>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5" name="Google Shape;375;gda5c267530_2_136"/>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6" name="Google Shape;376;gda5c267530_2_136"/>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377" name="Google Shape;377;gda5c267530_2_136"/>
          <p:cNvSpPr txBox="1"/>
          <p:nvPr>
            <p:ph hasCustomPrompt="1" type="title"/>
          </p:nvPr>
        </p:nvSpPr>
        <p:spPr>
          <a:xfrm>
            <a:off x="1851500" y="1030300"/>
            <a:ext cx="8489100" cy="24843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Clr>
                <a:schemeClr val="lt1"/>
              </a:buClr>
              <a:buSzPts val="10700"/>
              <a:buNone/>
              <a:defRPr sz="10700">
                <a:solidFill>
                  <a:schemeClr val="lt1"/>
                </a:solidFill>
              </a:defRPr>
            </a:lvl1pPr>
            <a:lvl2pPr lvl="1" rtl="0" algn="ctr">
              <a:spcBef>
                <a:spcPts val="0"/>
              </a:spcBef>
              <a:spcAft>
                <a:spcPts val="0"/>
              </a:spcAft>
              <a:buClr>
                <a:schemeClr val="lt1"/>
              </a:buClr>
              <a:buSzPts val="10700"/>
              <a:buNone/>
              <a:defRPr sz="10700">
                <a:solidFill>
                  <a:schemeClr val="lt1"/>
                </a:solidFill>
              </a:defRPr>
            </a:lvl2pPr>
            <a:lvl3pPr lvl="2" rtl="0" algn="ctr">
              <a:spcBef>
                <a:spcPts val="0"/>
              </a:spcBef>
              <a:spcAft>
                <a:spcPts val="0"/>
              </a:spcAft>
              <a:buClr>
                <a:schemeClr val="lt1"/>
              </a:buClr>
              <a:buSzPts val="10700"/>
              <a:buNone/>
              <a:defRPr sz="10700">
                <a:solidFill>
                  <a:schemeClr val="lt1"/>
                </a:solidFill>
              </a:defRPr>
            </a:lvl3pPr>
            <a:lvl4pPr lvl="3" rtl="0" algn="ctr">
              <a:spcBef>
                <a:spcPts val="0"/>
              </a:spcBef>
              <a:spcAft>
                <a:spcPts val="0"/>
              </a:spcAft>
              <a:buClr>
                <a:schemeClr val="lt1"/>
              </a:buClr>
              <a:buSzPts val="10700"/>
              <a:buNone/>
              <a:defRPr sz="10700">
                <a:solidFill>
                  <a:schemeClr val="lt1"/>
                </a:solidFill>
              </a:defRPr>
            </a:lvl4pPr>
            <a:lvl5pPr lvl="4" rtl="0" algn="ctr">
              <a:spcBef>
                <a:spcPts val="0"/>
              </a:spcBef>
              <a:spcAft>
                <a:spcPts val="0"/>
              </a:spcAft>
              <a:buClr>
                <a:schemeClr val="lt1"/>
              </a:buClr>
              <a:buSzPts val="10700"/>
              <a:buNone/>
              <a:defRPr sz="10700">
                <a:solidFill>
                  <a:schemeClr val="lt1"/>
                </a:solidFill>
              </a:defRPr>
            </a:lvl5pPr>
            <a:lvl6pPr lvl="5" rtl="0" algn="ctr">
              <a:spcBef>
                <a:spcPts val="0"/>
              </a:spcBef>
              <a:spcAft>
                <a:spcPts val="0"/>
              </a:spcAft>
              <a:buClr>
                <a:schemeClr val="lt1"/>
              </a:buClr>
              <a:buSzPts val="10700"/>
              <a:buNone/>
              <a:defRPr sz="10700">
                <a:solidFill>
                  <a:schemeClr val="lt1"/>
                </a:solidFill>
              </a:defRPr>
            </a:lvl6pPr>
            <a:lvl7pPr lvl="6" rtl="0" algn="ctr">
              <a:spcBef>
                <a:spcPts val="0"/>
              </a:spcBef>
              <a:spcAft>
                <a:spcPts val="0"/>
              </a:spcAft>
              <a:buClr>
                <a:schemeClr val="lt1"/>
              </a:buClr>
              <a:buSzPts val="10700"/>
              <a:buNone/>
              <a:defRPr sz="10700">
                <a:solidFill>
                  <a:schemeClr val="lt1"/>
                </a:solidFill>
              </a:defRPr>
            </a:lvl7pPr>
            <a:lvl8pPr lvl="7" rtl="0" algn="ctr">
              <a:spcBef>
                <a:spcPts val="0"/>
              </a:spcBef>
              <a:spcAft>
                <a:spcPts val="0"/>
              </a:spcAft>
              <a:buClr>
                <a:schemeClr val="lt1"/>
              </a:buClr>
              <a:buSzPts val="10700"/>
              <a:buNone/>
              <a:defRPr sz="10700">
                <a:solidFill>
                  <a:schemeClr val="lt1"/>
                </a:solidFill>
              </a:defRPr>
            </a:lvl8pPr>
            <a:lvl9pPr lvl="8" rtl="0" algn="ctr">
              <a:spcBef>
                <a:spcPts val="0"/>
              </a:spcBef>
              <a:spcAft>
                <a:spcPts val="0"/>
              </a:spcAft>
              <a:buClr>
                <a:schemeClr val="lt1"/>
              </a:buClr>
              <a:buSzPts val="10700"/>
              <a:buNone/>
              <a:defRPr sz="10700">
                <a:solidFill>
                  <a:schemeClr val="lt1"/>
                </a:solidFill>
              </a:defRPr>
            </a:lvl9pPr>
          </a:lstStyle>
          <a:p>
            <a:r>
              <a:t>xx%</a:t>
            </a:r>
          </a:p>
        </p:txBody>
      </p:sp>
      <p:sp>
        <p:nvSpPr>
          <p:cNvPr id="378" name="Google Shape;378;gda5c267530_2_136"/>
          <p:cNvSpPr txBox="1"/>
          <p:nvPr>
            <p:ph idx="1" type="body"/>
          </p:nvPr>
        </p:nvSpPr>
        <p:spPr>
          <a:xfrm>
            <a:off x="1851500" y="3616400"/>
            <a:ext cx="8489100" cy="1481700"/>
          </a:xfrm>
          <a:prstGeom prst="rect">
            <a:avLst/>
          </a:prstGeom>
        </p:spPr>
        <p:txBody>
          <a:bodyPr anchorCtr="0" anchor="t" bIns="121900" lIns="121900" spcFirstLastPara="1" rIns="121900" wrap="square" tIns="121900">
            <a:normAutofit/>
          </a:bodyPr>
          <a:lstStyle>
            <a:lvl1pPr indent="-336550" lvl="0" marL="457200" rtl="0" algn="ctr">
              <a:spcBef>
                <a:spcPts val="0"/>
              </a:spcBef>
              <a:spcAft>
                <a:spcPts val="0"/>
              </a:spcAft>
              <a:buClr>
                <a:schemeClr val="lt1"/>
              </a:buClr>
              <a:buSzPts val="1700"/>
              <a:buChar char="●"/>
              <a:defRPr>
                <a:solidFill>
                  <a:schemeClr val="lt1"/>
                </a:solidFill>
              </a:defRPr>
            </a:lvl1pPr>
            <a:lvl2pPr indent="-323850" lvl="1" marL="914400" rtl="0" algn="ctr">
              <a:spcBef>
                <a:spcPts val="0"/>
              </a:spcBef>
              <a:spcAft>
                <a:spcPts val="0"/>
              </a:spcAft>
              <a:buClr>
                <a:schemeClr val="lt1"/>
              </a:buClr>
              <a:buSzPts val="1500"/>
              <a:buChar char="○"/>
              <a:defRPr>
                <a:solidFill>
                  <a:schemeClr val="lt1"/>
                </a:solidFill>
              </a:defRPr>
            </a:lvl2pPr>
            <a:lvl3pPr indent="-323850" lvl="2" marL="1371600" rtl="0" algn="ctr">
              <a:spcBef>
                <a:spcPts val="0"/>
              </a:spcBef>
              <a:spcAft>
                <a:spcPts val="0"/>
              </a:spcAft>
              <a:buClr>
                <a:schemeClr val="lt1"/>
              </a:buClr>
              <a:buSzPts val="1500"/>
              <a:buChar char="■"/>
              <a:defRPr>
                <a:solidFill>
                  <a:schemeClr val="lt1"/>
                </a:solidFill>
              </a:defRPr>
            </a:lvl3pPr>
            <a:lvl4pPr indent="-323850" lvl="3" marL="1828800" rtl="0" algn="ctr">
              <a:spcBef>
                <a:spcPts val="0"/>
              </a:spcBef>
              <a:spcAft>
                <a:spcPts val="0"/>
              </a:spcAft>
              <a:buClr>
                <a:schemeClr val="lt1"/>
              </a:buClr>
              <a:buSzPts val="1500"/>
              <a:buChar char="●"/>
              <a:defRPr>
                <a:solidFill>
                  <a:schemeClr val="lt1"/>
                </a:solidFill>
              </a:defRPr>
            </a:lvl4pPr>
            <a:lvl5pPr indent="-323850" lvl="4" marL="2286000" rtl="0" algn="ctr">
              <a:spcBef>
                <a:spcPts val="0"/>
              </a:spcBef>
              <a:spcAft>
                <a:spcPts val="0"/>
              </a:spcAft>
              <a:buClr>
                <a:schemeClr val="lt1"/>
              </a:buClr>
              <a:buSzPts val="1500"/>
              <a:buChar char="○"/>
              <a:defRPr>
                <a:solidFill>
                  <a:schemeClr val="lt1"/>
                </a:solidFill>
              </a:defRPr>
            </a:lvl5pPr>
            <a:lvl6pPr indent="-323850" lvl="5" marL="2743200" rtl="0" algn="ctr">
              <a:spcBef>
                <a:spcPts val="0"/>
              </a:spcBef>
              <a:spcAft>
                <a:spcPts val="0"/>
              </a:spcAft>
              <a:buClr>
                <a:schemeClr val="lt1"/>
              </a:buClr>
              <a:buSzPts val="1500"/>
              <a:buChar char="■"/>
              <a:defRPr>
                <a:solidFill>
                  <a:schemeClr val="lt1"/>
                </a:solidFill>
              </a:defRPr>
            </a:lvl6pPr>
            <a:lvl7pPr indent="-323850" lvl="6" marL="3200400" rtl="0" algn="ctr">
              <a:spcBef>
                <a:spcPts val="0"/>
              </a:spcBef>
              <a:spcAft>
                <a:spcPts val="0"/>
              </a:spcAft>
              <a:buClr>
                <a:schemeClr val="lt1"/>
              </a:buClr>
              <a:buSzPts val="1500"/>
              <a:buChar char="●"/>
              <a:defRPr>
                <a:solidFill>
                  <a:schemeClr val="lt1"/>
                </a:solidFill>
              </a:defRPr>
            </a:lvl7pPr>
            <a:lvl8pPr indent="-323850" lvl="7" marL="3657600" rtl="0" algn="ctr">
              <a:spcBef>
                <a:spcPts val="0"/>
              </a:spcBef>
              <a:spcAft>
                <a:spcPts val="0"/>
              </a:spcAft>
              <a:buClr>
                <a:schemeClr val="lt1"/>
              </a:buClr>
              <a:buSzPts val="1500"/>
              <a:buChar char="○"/>
              <a:defRPr>
                <a:solidFill>
                  <a:schemeClr val="lt1"/>
                </a:solidFill>
              </a:defRPr>
            </a:lvl8pPr>
            <a:lvl9pPr indent="-323850" lvl="8" marL="4114800" rtl="0" algn="ctr">
              <a:spcBef>
                <a:spcPts val="0"/>
              </a:spcBef>
              <a:spcAft>
                <a:spcPts val="0"/>
              </a:spcAft>
              <a:buClr>
                <a:schemeClr val="lt1"/>
              </a:buClr>
              <a:buSzPts val="1500"/>
              <a:buChar char="■"/>
              <a:defRPr>
                <a:solidFill>
                  <a:schemeClr val="lt1"/>
                </a:solidFill>
              </a:defRPr>
            </a:lvl9pPr>
          </a:lstStyle>
          <a:p/>
        </p:txBody>
      </p:sp>
      <p:sp>
        <p:nvSpPr>
          <p:cNvPr id="379" name="Google Shape;379;gda5c267530_2_136"/>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0" name="Shape 380"/>
        <p:cNvGrpSpPr/>
        <p:nvPr/>
      </p:nvGrpSpPr>
      <p:grpSpPr>
        <a:xfrm>
          <a:off x="0" y="0"/>
          <a:ext cx="0" cy="0"/>
          <a:chOff x="0" y="0"/>
          <a:chExt cx="0" cy="0"/>
        </a:xfrm>
      </p:grpSpPr>
      <p:sp>
        <p:nvSpPr>
          <p:cNvPr id="381" name="Google Shape;381;gda5c267530_2_266"/>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2" name="Shape 382"/>
        <p:cNvGrpSpPr/>
        <p:nvPr/>
      </p:nvGrpSpPr>
      <p:grpSpPr>
        <a:xfrm>
          <a:off x="0" y="0"/>
          <a:ext cx="0" cy="0"/>
          <a:chOff x="0" y="0"/>
          <a:chExt cx="0" cy="0"/>
        </a:xfrm>
      </p:grpSpPr>
      <p:sp>
        <p:nvSpPr>
          <p:cNvPr id="383" name="Google Shape;383;gda5c267530_2_26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9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384" name="Google Shape;384;gda5c267530_2_26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a:lvl1pPr>
            <a:lvl2pPr indent="-349250" lvl="1" marL="914400" rtl="0" algn="l">
              <a:lnSpc>
                <a:spcPct val="90000"/>
              </a:lnSpc>
              <a:spcBef>
                <a:spcPts val="1600"/>
              </a:spcBef>
              <a:spcAft>
                <a:spcPts val="0"/>
              </a:spcAft>
              <a:buClr>
                <a:schemeClr val="dk1"/>
              </a:buClr>
              <a:buSzPts val="1900"/>
              <a:buChar char="○"/>
              <a:defRPr/>
            </a:lvl2pPr>
            <a:lvl3pPr indent="-349250" lvl="2" marL="1371600" rtl="0" algn="l">
              <a:lnSpc>
                <a:spcPct val="90000"/>
              </a:lnSpc>
              <a:spcBef>
                <a:spcPts val="1600"/>
              </a:spcBef>
              <a:spcAft>
                <a:spcPts val="0"/>
              </a:spcAft>
              <a:buClr>
                <a:schemeClr val="dk1"/>
              </a:buClr>
              <a:buSzPts val="1900"/>
              <a:buChar char="■"/>
              <a:defRPr/>
            </a:lvl3pPr>
            <a:lvl4pPr indent="-349250" lvl="3" marL="1828800" rtl="0" algn="l">
              <a:lnSpc>
                <a:spcPct val="90000"/>
              </a:lnSpc>
              <a:spcBef>
                <a:spcPts val="1600"/>
              </a:spcBef>
              <a:spcAft>
                <a:spcPts val="0"/>
              </a:spcAft>
              <a:buClr>
                <a:schemeClr val="dk1"/>
              </a:buClr>
              <a:buSzPts val="1900"/>
              <a:buChar char="●"/>
              <a:defRPr/>
            </a:lvl4pPr>
            <a:lvl5pPr indent="-349250" lvl="4" marL="2286000" rtl="0" algn="l">
              <a:lnSpc>
                <a:spcPct val="90000"/>
              </a:lnSpc>
              <a:spcBef>
                <a:spcPts val="1600"/>
              </a:spcBef>
              <a:spcAft>
                <a:spcPts val="0"/>
              </a:spcAft>
              <a:buClr>
                <a:schemeClr val="dk1"/>
              </a:buClr>
              <a:buSzPts val="1900"/>
              <a:buChar char="○"/>
              <a:defRPr/>
            </a:lvl5pPr>
            <a:lvl6pPr indent="-349250" lvl="5" marL="2743200" rtl="0" algn="l">
              <a:lnSpc>
                <a:spcPct val="90000"/>
              </a:lnSpc>
              <a:spcBef>
                <a:spcPts val="1600"/>
              </a:spcBef>
              <a:spcAft>
                <a:spcPts val="0"/>
              </a:spcAft>
              <a:buClr>
                <a:schemeClr val="dk1"/>
              </a:buClr>
              <a:buSzPts val="1900"/>
              <a:buChar char="■"/>
              <a:defRPr/>
            </a:lvl6pPr>
            <a:lvl7pPr indent="-349250" lvl="6" marL="3200400" rtl="0" algn="l">
              <a:lnSpc>
                <a:spcPct val="90000"/>
              </a:lnSpc>
              <a:spcBef>
                <a:spcPts val="1600"/>
              </a:spcBef>
              <a:spcAft>
                <a:spcPts val="0"/>
              </a:spcAft>
              <a:buClr>
                <a:schemeClr val="dk1"/>
              </a:buClr>
              <a:buSzPts val="1900"/>
              <a:buChar char="●"/>
              <a:defRPr/>
            </a:lvl7pPr>
            <a:lvl8pPr indent="-349250" lvl="7" marL="3657600" rtl="0" algn="l">
              <a:lnSpc>
                <a:spcPct val="90000"/>
              </a:lnSpc>
              <a:spcBef>
                <a:spcPts val="1600"/>
              </a:spcBef>
              <a:spcAft>
                <a:spcPts val="0"/>
              </a:spcAft>
              <a:buClr>
                <a:schemeClr val="dk1"/>
              </a:buClr>
              <a:buSzPts val="1900"/>
              <a:buChar char="○"/>
              <a:defRPr/>
            </a:lvl8pPr>
            <a:lvl9pPr indent="-349250" lvl="8" marL="4114800" rtl="0" algn="l">
              <a:lnSpc>
                <a:spcPct val="90000"/>
              </a:lnSpc>
              <a:spcBef>
                <a:spcPts val="1600"/>
              </a:spcBef>
              <a:spcAft>
                <a:spcPts val="1600"/>
              </a:spcAft>
              <a:buClr>
                <a:schemeClr val="dk1"/>
              </a:buClr>
              <a:buSzPts val="1900"/>
              <a:buChar char="■"/>
              <a:defRPr/>
            </a:lvl9pPr>
          </a:lstStyle>
          <a:p/>
        </p:txBody>
      </p:sp>
      <p:sp>
        <p:nvSpPr>
          <p:cNvPr id="385" name="Google Shape;385;gda5c267530_2_26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sz="1500"/>
            </a:lvl1pPr>
            <a:lvl2pPr lvl="1" rtl="0" algn="l">
              <a:spcBef>
                <a:spcPts val="0"/>
              </a:spcBef>
              <a:spcAft>
                <a:spcPts val="0"/>
              </a:spcAft>
              <a:buSzPts val="1500"/>
              <a:buNone/>
              <a:defRPr sz="1500"/>
            </a:lvl2pPr>
            <a:lvl3pPr lvl="2" rtl="0" algn="l">
              <a:spcBef>
                <a:spcPts val="0"/>
              </a:spcBef>
              <a:spcAft>
                <a:spcPts val="0"/>
              </a:spcAft>
              <a:buSzPts val="1500"/>
              <a:buNone/>
              <a:defRPr sz="1500"/>
            </a:lvl3pPr>
            <a:lvl4pPr lvl="3" rtl="0" algn="l">
              <a:spcBef>
                <a:spcPts val="0"/>
              </a:spcBef>
              <a:spcAft>
                <a:spcPts val="0"/>
              </a:spcAft>
              <a:buSzPts val="1500"/>
              <a:buNone/>
              <a:defRPr sz="1500"/>
            </a:lvl4pPr>
            <a:lvl5pPr lvl="4" rtl="0" algn="l">
              <a:spcBef>
                <a:spcPts val="0"/>
              </a:spcBef>
              <a:spcAft>
                <a:spcPts val="0"/>
              </a:spcAft>
              <a:buSzPts val="1500"/>
              <a:buNone/>
              <a:defRPr sz="1500"/>
            </a:lvl5pPr>
            <a:lvl6pPr lvl="5" rtl="0" algn="l">
              <a:spcBef>
                <a:spcPts val="0"/>
              </a:spcBef>
              <a:spcAft>
                <a:spcPts val="0"/>
              </a:spcAft>
              <a:buSzPts val="1500"/>
              <a:buNone/>
              <a:defRPr sz="1500"/>
            </a:lvl6pPr>
            <a:lvl7pPr lvl="6" rtl="0" algn="l">
              <a:spcBef>
                <a:spcPts val="0"/>
              </a:spcBef>
              <a:spcAft>
                <a:spcPts val="0"/>
              </a:spcAft>
              <a:buSzPts val="1500"/>
              <a:buNone/>
              <a:defRPr sz="1500"/>
            </a:lvl7pPr>
            <a:lvl8pPr lvl="7" rtl="0" algn="l">
              <a:spcBef>
                <a:spcPts val="0"/>
              </a:spcBef>
              <a:spcAft>
                <a:spcPts val="0"/>
              </a:spcAft>
              <a:buSzPts val="1500"/>
              <a:buNone/>
              <a:defRPr sz="1500"/>
            </a:lvl8pPr>
            <a:lvl9pPr lvl="8" rtl="0" algn="l">
              <a:spcBef>
                <a:spcPts val="0"/>
              </a:spcBef>
              <a:spcAft>
                <a:spcPts val="0"/>
              </a:spcAft>
              <a:buSzPts val="1500"/>
              <a:buNone/>
              <a:defRPr sz="1500"/>
            </a:lvl9pPr>
          </a:lstStyle>
          <a:p/>
        </p:txBody>
      </p:sp>
      <p:sp>
        <p:nvSpPr>
          <p:cNvPr id="386" name="Google Shape;386;gda5c267530_2_26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sz="1500"/>
            </a:lvl1pPr>
            <a:lvl2pPr lvl="1" rtl="0" algn="l">
              <a:spcBef>
                <a:spcPts val="0"/>
              </a:spcBef>
              <a:spcAft>
                <a:spcPts val="0"/>
              </a:spcAft>
              <a:buSzPts val="1500"/>
              <a:buNone/>
              <a:defRPr sz="1500"/>
            </a:lvl2pPr>
            <a:lvl3pPr lvl="2" rtl="0" algn="l">
              <a:spcBef>
                <a:spcPts val="0"/>
              </a:spcBef>
              <a:spcAft>
                <a:spcPts val="0"/>
              </a:spcAft>
              <a:buSzPts val="1500"/>
              <a:buNone/>
              <a:defRPr sz="1500"/>
            </a:lvl3pPr>
            <a:lvl4pPr lvl="3" rtl="0" algn="l">
              <a:spcBef>
                <a:spcPts val="0"/>
              </a:spcBef>
              <a:spcAft>
                <a:spcPts val="0"/>
              </a:spcAft>
              <a:buSzPts val="1500"/>
              <a:buNone/>
              <a:defRPr sz="1500"/>
            </a:lvl4pPr>
            <a:lvl5pPr lvl="4" rtl="0" algn="l">
              <a:spcBef>
                <a:spcPts val="0"/>
              </a:spcBef>
              <a:spcAft>
                <a:spcPts val="0"/>
              </a:spcAft>
              <a:buSzPts val="1500"/>
              <a:buNone/>
              <a:defRPr sz="1500"/>
            </a:lvl5pPr>
            <a:lvl6pPr lvl="5" rtl="0" algn="l">
              <a:spcBef>
                <a:spcPts val="0"/>
              </a:spcBef>
              <a:spcAft>
                <a:spcPts val="0"/>
              </a:spcAft>
              <a:buSzPts val="1500"/>
              <a:buNone/>
              <a:defRPr sz="1500"/>
            </a:lvl6pPr>
            <a:lvl7pPr lvl="6" rtl="0" algn="l">
              <a:spcBef>
                <a:spcPts val="0"/>
              </a:spcBef>
              <a:spcAft>
                <a:spcPts val="0"/>
              </a:spcAft>
              <a:buSzPts val="1500"/>
              <a:buNone/>
              <a:defRPr sz="1500"/>
            </a:lvl7pPr>
            <a:lvl8pPr lvl="7" rtl="0" algn="l">
              <a:spcBef>
                <a:spcPts val="0"/>
              </a:spcBef>
              <a:spcAft>
                <a:spcPts val="0"/>
              </a:spcAft>
              <a:buSzPts val="1500"/>
              <a:buNone/>
              <a:defRPr sz="1500"/>
            </a:lvl8pPr>
            <a:lvl9pPr lvl="8" rtl="0" algn="l">
              <a:spcBef>
                <a:spcPts val="0"/>
              </a:spcBef>
              <a:spcAft>
                <a:spcPts val="0"/>
              </a:spcAft>
              <a:buSzPts val="1500"/>
              <a:buNone/>
              <a:defRPr sz="1500"/>
            </a:lvl9pPr>
          </a:lstStyle>
          <a:p/>
        </p:txBody>
      </p:sp>
      <p:sp>
        <p:nvSpPr>
          <p:cNvPr id="387" name="Google Shape;387;gda5c267530_2_26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4" name="Shape 394"/>
        <p:cNvGrpSpPr/>
        <p:nvPr/>
      </p:nvGrpSpPr>
      <p:grpSpPr>
        <a:xfrm>
          <a:off x="0" y="0"/>
          <a:ext cx="0" cy="0"/>
          <a:chOff x="0" y="0"/>
          <a:chExt cx="0" cy="0"/>
        </a:xfrm>
      </p:grpSpPr>
      <p:sp>
        <p:nvSpPr>
          <p:cNvPr id="395" name="Google Shape;395;gda8de7a4d5_5_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6" name="Google Shape;396;gda8de7a4d5_5_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7" name="Google Shape;397;gda8de7a4d5_5_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8" name="Google Shape;398;gda8de7a4d5_5_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gda8de7a4d5_5_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0" name="Shape 400"/>
        <p:cNvGrpSpPr/>
        <p:nvPr/>
      </p:nvGrpSpPr>
      <p:grpSpPr>
        <a:xfrm>
          <a:off x="0" y="0"/>
          <a:ext cx="0" cy="0"/>
          <a:chOff x="0" y="0"/>
          <a:chExt cx="0" cy="0"/>
        </a:xfrm>
      </p:grpSpPr>
      <p:sp>
        <p:nvSpPr>
          <p:cNvPr id="401" name="Google Shape;401;gda8de7a4d5_5_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2" name="Google Shape;402;gda8de7a4d5_5_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3" name="Google Shape;403;gda8de7a4d5_5_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4" name="Google Shape;404;gda8de7a4d5_5_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gda8de7a4d5_5_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2"/>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 name="Google Shape;29;p12"/>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 name="Google Shape;31;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 name="Google Shape;32;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6" name="Shape 406"/>
        <p:cNvGrpSpPr/>
        <p:nvPr/>
      </p:nvGrpSpPr>
      <p:grpSpPr>
        <a:xfrm>
          <a:off x="0" y="0"/>
          <a:ext cx="0" cy="0"/>
          <a:chOff x="0" y="0"/>
          <a:chExt cx="0" cy="0"/>
        </a:xfrm>
      </p:grpSpPr>
      <p:sp>
        <p:nvSpPr>
          <p:cNvPr id="407" name="Google Shape;407;gda8de7a4d5_5_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8" name="Google Shape;408;gda8de7a4d5_5_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09" name="Google Shape;409;gda8de7a4d5_5_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0" name="Google Shape;410;gda8de7a4d5_5_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gda8de7a4d5_5_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2" name="Shape 412"/>
        <p:cNvGrpSpPr/>
        <p:nvPr/>
      </p:nvGrpSpPr>
      <p:grpSpPr>
        <a:xfrm>
          <a:off x="0" y="0"/>
          <a:ext cx="0" cy="0"/>
          <a:chOff x="0" y="0"/>
          <a:chExt cx="0" cy="0"/>
        </a:xfrm>
      </p:grpSpPr>
      <p:sp>
        <p:nvSpPr>
          <p:cNvPr id="413" name="Google Shape;413;gda8de7a4d5_5_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4" name="Google Shape;414;gda8de7a4d5_5_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5" name="Google Shape;415;gda8de7a4d5_5_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6" name="Google Shape;416;gda8de7a4d5_5_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7" name="Google Shape;417;gda8de7a4d5_5_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gda8de7a4d5_5_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9" name="Shape 419"/>
        <p:cNvGrpSpPr/>
        <p:nvPr/>
      </p:nvGrpSpPr>
      <p:grpSpPr>
        <a:xfrm>
          <a:off x="0" y="0"/>
          <a:ext cx="0" cy="0"/>
          <a:chOff x="0" y="0"/>
          <a:chExt cx="0" cy="0"/>
        </a:xfrm>
      </p:grpSpPr>
      <p:sp>
        <p:nvSpPr>
          <p:cNvPr id="420" name="Google Shape;420;gda8de7a4d5_5_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1" name="Google Shape;421;gda8de7a4d5_5_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2" name="Google Shape;422;gda8de7a4d5_5_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3" name="Google Shape;423;gda8de7a4d5_5_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4" name="Google Shape;424;gda8de7a4d5_5_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5" name="Google Shape;425;gda8de7a4d5_5_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6" name="Google Shape;426;gda8de7a4d5_5_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7" name="Google Shape;427;gda8de7a4d5_5_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8" name="Shape 428"/>
        <p:cNvGrpSpPr/>
        <p:nvPr/>
      </p:nvGrpSpPr>
      <p:grpSpPr>
        <a:xfrm>
          <a:off x="0" y="0"/>
          <a:ext cx="0" cy="0"/>
          <a:chOff x="0" y="0"/>
          <a:chExt cx="0" cy="0"/>
        </a:xfrm>
      </p:grpSpPr>
      <p:sp>
        <p:nvSpPr>
          <p:cNvPr id="429" name="Google Shape;429;gda8de7a4d5_5_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0" name="Google Shape;430;gda8de7a4d5_5_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1" name="Google Shape;431;gda8de7a4d5_5_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2" name="Google Shape;432;gda8de7a4d5_5_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3" name="Shape 433"/>
        <p:cNvGrpSpPr/>
        <p:nvPr/>
      </p:nvGrpSpPr>
      <p:grpSpPr>
        <a:xfrm>
          <a:off x="0" y="0"/>
          <a:ext cx="0" cy="0"/>
          <a:chOff x="0" y="0"/>
          <a:chExt cx="0" cy="0"/>
        </a:xfrm>
      </p:grpSpPr>
      <p:sp>
        <p:nvSpPr>
          <p:cNvPr id="434" name="Google Shape;434;gda8de7a4d5_5_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5" name="Google Shape;435;gda8de7a4d5_5_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6" name="Google Shape;436;gda8de7a4d5_5_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7" name="Shape 437"/>
        <p:cNvGrpSpPr/>
        <p:nvPr/>
      </p:nvGrpSpPr>
      <p:grpSpPr>
        <a:xfrm>
          <a:off x="0" y="0"/>
          <a:ext cx="0" cy="0"/>
          <a:chOff x="0" y="0"/>
          <a:chExt cx="0" cy="0"/>
        </a:xfrm>
      </p:grpSpPr>
      <p:sp>
        <p:nvSpPr>
          <p:cNvPr id="438" name="Google Shape;438;gda8de7a4d5_5_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9" name="Google Shape;439;gda8de7a4d5_5_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40" name="Google Shape;440;gda8de7a4d5_5_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41" name="Google Shape;441;gda8de7a4d5_5_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2" name="Google Shape;442;gda8de7a4d5_5_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3" name="Google Shape;443;gda8de7a4d5_5_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44" name="Shape 444"/>
        <p:cNvGrpSpPr/>
        <p:nvPr/>
      </p:nvGrpSpPr>
      <p:grpSpPr>
        <a:xfrm>
          <a:off x="0" y="0"/>
          <a:ext cx="0" cy="0"/>
          <a:chOff x="0" y="0"/>
          <a:chExt cx="0" cy="0"/>
        </a:xfrm>
      </p:grpSpPr>
      <p:sp>
        <p:nvSpPr>
          <p:cNvPr id="445" name="Google Shape;445;gda8de7a4d5_5_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6" name="Google Shape;446;gda8de7a4d5_5_5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47" name="Google Shape;447;gda8de7a4d5_5_5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48" name="Google Shape;448;gda8de7a4d5_5_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9" name="Google Shape;449;gda8de7a4d5_5_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0" name="Google Shape;450;gda8de7a4d5_5_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51" name="Shape 451"/>
        <p:cNvGrpSpPr/>
        <p:nvPr/>
      </p:nvGrpSpPr>
      <p:grpSpPr>
        <a:xfrm>
          <a:off x="0" y="0"/>
          <a:ext cx="0" cy="0"/>
          <a:chOff x="0" y="0"/>
          <a:chExt cx="0" cy="0"/>
        </a:xfrm>
      </p:grpSpPr>
      <p:sp>
        <p:nvSpPr>
          <p:cNvPr id="452" name="Google Shape;452;gda8de7a4d5_5_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3" name="Google Shape;453;gda8de7a4d5_5_6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4" name="Google Shape;454;gda8de7a4d5_5_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gda8de7a4d5_5_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6" name="Google Shape;456;gda8de7a4d5_5_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57" name="Shape 457"/>
        <p:cNvGrpSpPr/>
        <p:nvPr/>
      </p:nvGrpSpPr>
      <p:grpSpPr>
        <a:xfrm>
          <a:off x="0" y="0"/>
          <a:ext cx="0" cy="0"/>
          <a:chOff x="0" y="0"/>
          <a:chExt cx="0" cy="0"/>
        </a:xfrm>
      </p:grpSpPr>
      <p:sp>
        <p:nvSpPr>
          <p:cNvPr id="458" name="Google Shape;458;gda8de7a4d5_5_6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9" name="Google Shape;459;gda8de7a4d5_5_6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0" name="Google Shape;460;gda8de7a4d5_5_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1" name="Google Shape;461;gda8de7a4d5_5_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2" name="Google Shape;462;gda8de7a4d5_5_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 name="Google Shape;35;p1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6" name="Google Shape;36;p1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7" name="Google Shape;37;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 name="Google Shape;38;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 name="Google Shape;39;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4"/>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 name="Google Shape;42;p14"/>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3" name="Google Shape;43;p14"/>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4" name="Google Shape;44;p14"/>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5" name="Google Shape;45;p14"/>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6" name="Google Shape;46;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 name="Google Shape;47;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8" name="Google Shape;48;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 name="Google Shape;51;p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 name="Google Shape;52;p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 name="Google Shape;53;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7"/>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 name="Google Shape;60;p17"/>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61" name="Google Shape;61;p17"/>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2" name="Google Shape;62;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8"/>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7" name="Google Shape;67;p18"/>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8"/>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9" name="Google Shape;69;p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0" name="Google Shape;70;p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5.png"/><Relationship Id="rId3" Type="http://schemas.openxmlformats.org/officeDocument/2006/relationships/slideLayout" Target="../slideLayouts/slideLayout12.xml"/><Relationship Id="rId4" Type="http://schemas.openxmlformats.org/officeDocument/2006/relationships/theme" Target="../theme/theme8.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5.png"/><Relationship Id="rId3" Type="http://schemas.openxmlformats.org/officeDocument/2006/relationships/slideLayout" Target="../slideLayouts/slideLayout13.xml"/><Relationship Id="rId4"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5.png"/><Relationship Id="rId3" Type="http://schemas.openxmlformats.org/officeDocument/2006/relationships/slideLayout" Target="../slideLayouts/slideLayout14.xml"/><Relationship Id="rId4" Type="http://schemas.openxmlformats.org/officeDocument/2006/relationships/theme" Target="../theme/theme3.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image" Target="../media/image4.png"/><Relationship Id="rId3" Type="http://schemas.openxmlformats.org/officeDocument/2006/relationships/slideLayout" Target="../slideLayouts/slideLayout15.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theme" Target="../theme/theme7.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2" Type="http://schemas.openxmlformats.org/officeDocument/2006/relationships/theme" Target="../theme/theme6.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 name="Google Shape;11;p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pic>
        <p:nvPicPr>
          <p:cNvPr descr="33734603791_87ba8475ca_o.jpg" id="85" name="Google Shape;85;gd6722e0f15_2_0"/>
          <p:cNvPicPr preferRelativeResize="0"/>
          <p:nvPr/>
        </p:nvPicPr>
        <p:blipFill rotWithShape="1">
          <a:blip r:embed="rId1">
            <a:alphaModFix/>
          </a:blip>
          <a:srcRect b="0" l="0" r="0" t="0"/>
          <a:stretch/>
        </p:blipFill>
        <p:spPr>
          <a:xfrm>
            <a:off x="0" y="8467"/>
            <a:ext cx="12191999" cy="6849532"/>
          </a:xfrm>
          <a:prstGeom prst="rect">
            <a:avLst/>
          </a:prstGeom>
          <a:noFill/>
          <a:ln>
            <a:noFill/>
          </a:ln>
        </p:spPr>
      </p:pic>
      <p:sp>
        <p:nvSpPr>
          <p:cNvPr id="86" name="Google Shape;86;gd6722e0f15_2_0"/>
          <p:cNvSpPr txBox="1"/>
          <p:nvPr/>
        </p:nvSpPr>
        <p:spPr>
          <a:xfrm>
            <a:off x="10991849" y="1509183"/>
            <a:ext cx="1200000" cy="15093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t/>
            </a:r>
            <a:endParaRPr b="0" i="0" sz="3200" u="none">
              <a:solidFill>
                <a:schemeClr val="dk1"/>
              </a:solidFill>
              <a:latin typeface="Arial"/>
              <a:ea typeface="Arial"/>
              <a:cs typeface="Arial"/>
              <a:sym typeface="Arial"/>
            </a:endParaRPr>
          </a:p>
        </p:txBody>
      </p:sp>
      <p:sp>
        <p:nvSpPr>
          <p:cNvPr id="87" name="Google Shape;87;gd6722e0f15_2_0"/>
          <p:cNvSpPr txBox="1"/>
          <p:nvPr/>
        </p:nvSpPr>
        <p:spPr>
          <a:xfrm>
            <a:off x="-143933" y="1509183"/>
            <a:ext cx="8163900" cy="36471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t/>
            </a:r>
            <a:endParaRPr b="0" i="0" sz="3200" u="none">
              <a:solidFill>
                <a:schemeClr val="dk1"/>
              </a:solidFill>
              <a:latin typeface="Arial"/>
              <a:ea typeface="Arial"/>
              <a:cs typeface="Arial"/>
              <a:sym typeface="Arial"/>
            </a:endParaRPr>
          </a:p>
        </p:txBody>
      </p:sp>
      <p:pic>
        <p:nvPicPr>
          <p:cNvPr descr="s4b282c2015.png" id="88" name="Google Shape;88;gd6722e0f15_2_0"/>
          <p:cNvPicPr preferRelativeResize="0"/>
          <p:nvPr/>
        </p:nvPicPr>
        <p:blipFill rotWithShape="1">
          <a:blip r:embed="rId2">
            <a:alphaModFix/>
          </a:blip>
          <a:srcRect b="0" l="0" r="0" t="0"/>
          <a:stretch/>
        </p:blipFill>
        <p:spPr>
          <a:xfrm>
            <a:off x="11351682" y="1919816"/>
            <a:ext cx="484716" cy="65828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pic>
        <p:nvPicPr>
          <p:cNvPr descr="MOA Evening-047.jpg" id="94" name="Google Shape;94;gd6722e0f15_2_17"/>
          <p:cNvPicPr preferRelativeResize="0"/>
          <p:nvPr/>
        </p:nvPicPr>
        <p:blipFill rotWithShape="1">
          <a:blip r:embed="rId1">
            <a:alphaModFix/>
          </a:blip>
          <a:srcRect b="0" l="0" r="0" t="0"/>
          <a:stretch/>
        </p:blipFill>
        <p:spPr>
          <a:xfrm>
            <a:off x="10991849" y="0"/>
            <a:ext cx="1200149" cy="6858000"/>
          </a:xfrm>
          <a:prstGeom prst="rect">
            <a:avLst/>
          </a:prstGeom>
          <a:noFill/>
          <a:ln>
            <a:noFill/>
          </a:ln>
        </p:spPr>
      </p:pic>
      <p:sp>
        <p:nvSpPr>
          <p:cNvPr id="95" name="Google Shape;95;gd6722e0f15_2_17"/>
          <p:cNvSpPr txBox="1"/>
          <p:nvPr/>
        </p:nvSpPr>
        <p:spPr>
          <a:xfrm>
            <a:off x="10991849" y="1509183"/>
            <a:ext cx="1200000" cy="15093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t/>
            </a:r>
            <a:endParaRPr b="0" i="0" sz="3200" u="none">
              <a:solidFill>
                <a:schemeClr val="dk1"/>
              </a:solidFill>
              <a:latin typeface="Arial"/>
              <a:ea typeface="Arial"/>
              <a:cs typeface="Arial"/>
              <a:sym typeface="Arial"/>
            </a:endParaRPr>
          </a:p>
        </p:txBody>
      </p:sp>
      <p:pic>
        <p:nvPicPr>
          <p:cNvPr descr="s4b282c2015.png" id="96" name="Google Shape;96;gd6722e0f15_2_17"/>
          <p:cNvPicPr preferRelativeResize="0"/>
          <p:nvPr/>
        </p:nvPicPr>
        <p:blipFill rotWithShape="1">
          <a:blip r:embed="rId2">
            <a:alphaModFix/>
          </a:blip>
          <a:srcRect b="0" l="0" r="0" t="0"/>
          <a:stretch/>
        </p:blipFill>
        <p:spPr>
          <a:xfrm>
            <a:off x="11351682" y="1919816"/>
            <a:ext cx="484716" cy="658283"/>
          </a:xfrm>
          <a:prstGeom prst="rect">
            <a:avLst/>
          </a:prstGeom>
          <a:noFill/>
          <a:ln>
            <a:noFill/>
          </a:ln>
        </p:spPr>
      </p:pic>
      <p:sp>
        <p:nvSpPr>
          <p:cNvPr id="97" name="Google Shape;97;gd6722e0f15_2_17"/>
          <p:cNvSpPr txBox="1"/>
          <p:nvPr/>
        </p:nvSpPr>
        <p:spPr>
          <a:xfrm flipH="1">
            <a:off x="11451067" y="6309783"/>
            <a:ext cx="406500" cy="256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FFFFFF"/>
              </a:buClr>
              <a:buSzPts val="1200"/>
              <a:buFont typeface="Arial"/>
              <a:buNone/>
            </a:pPr>
            <a:fld id="{00000000-1234-1234-1234-123412341234}" type="slidenum">
              <a:rPr b="0" i="0" lang="en-US" sz="1200" u="none">
                <a:solidFill>
                  <a:srgbClr val="FFFFFF"/>
                </a:solidFill>
                <a:latin typeface="Arial"/>
                <a:ea typeface="Arial"/>
                <a:cs typeface="Arial"/>
                <a:sym typeface="Arial"/>
              </a:rPr>
              <a:t>‹#›</a:t>
            </a:fld>
            <a:endParaRPr sz="1900"/>
          </a:p>
        </p:txBody>
      </p:sp>
    </p:spTree>
  </p:cSld>
  <p:clrMap accent1="accent1" accent2="accent2" accent3="accent3" accent4="accent4" accent5="accent5" accent6="accent6" bg1="lt1" bg2="dk2" tx1="dk1" tx2="lt2" folHlink="folHlink" hlink="hlink"/>
  <p:sldLayoutIdLst>
    <p:sldLayoutId id="2147483663"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pic>
        <p:nvPicPr>
          <p:cNvPr descr="20081969092_d77b6aa5ab_o.jpg" id="102" name="Google Shape;102;gd6722e0f15_2_30"/>
          <p:cNvPicPr preferRelativeResize="0"/>
          <p:nvPr/>
        </p:nvPicPr>
        <p:blipFill rotWithShape="1">
          <a:blip r:embed="rId1">
            <a:alphaModFix/>
          </a:blip>
          <a:srcRect b="0" l="0" r="0" t="0"/>
          <a:stretch/>
        </p:blipFill>
        <p:spPr>
          <a:xfrm>
            <a:off x="10991849" y="0"/>
            <a:ext cx="1200149" cy="6858000"/>
          </a:xfrm>
          <a:prstGeom prst="rect">
            <a:avLst/>
          </a:prstGeom>
          <a:noFill/>
          <a:ln>
            <a:noFill/>
          </a:ln>
        </p:spPr>
      </p:pic>
      <p:sp>
        <p:nvSpPr>
          <p:cNvPr id="103" name="Google Shape;103;gd6722e0f15_2_30"/>
          <p:cNvSpPr txBox="1"/>
          <p:nvPr/>
        </p:nvSpPr>
        <p:spPr>
          <a:xfrm>
            <a:off x="10991849" y="1509183"/>
            <a:ext cx="1200000" cy="15093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t/>
            </a:r>
            <a:endParaRPr b="0" i="0" sz="3200" u="none">
              <a:solidFill>
                <a:schemeClr val="dk1"/>
              </a:solidFill>
              <a:latin typeface="Arial"/>
              <a:ea typeface="Arial"/>
              <a:cs typeface="Arial"/>
              <a:sym typeface="Arial"/>
            </a:endParaRPr>
          </a:p>
        </p:txBody>
      </p:sp>
      <p:pic>
        <p:nvPicPr>
          <p:cNvPr descr="s4b282c2015.png" id="104" name="Google Shape;104;gd6722e0f15_2_30"/>
          <p:cNvPicPr preferRelativeResize="0"/>
          <p:nvPr/>
        </p:nvPicPr>
        <p:blipFill rotWithShape="1">
          <a:blip r:embed="rId2">
            <a:alphaModFix/>
          </a:blip>
          <a:srcRect b="0" l="0" r="0" t="0"/>
          <a:stretch/>
        </p:blipFill>
        <p:spPr>
          <a:xfrm>
            <a:off x="11351682" y="1919816"/>
            <a:ext cx="484716" cy="658283"/>
          </a:xfrm>
          <a:prstGeom prst="rect">
            <a:avLst/>
          </a:prstGeom>
          <a:noFill/>
          <a:ln>
            <a:noFill/>
          </a:ln>
        </p:spPr>
      </p:pic>
      <p:sp>
        <p:nvSpPr>
          <p:cNvPr id="105" name="Google Shape;105;gd6722e0f15_2_30"/>
          <p:cNvSpPr txBox="1"/>
          <p:nvPr/>
        </p:nvSpPr>
        <p:spPr>
          <a:xfrm flipH="1">
            <a:off x="11451067" y="6309783"/>
            <a:ext cx="406500" cy="256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FFFFFF"/>
              </a:buClr>
              <a:buSzPts val="1200"/>
              <a:buFont typeface="Arial"/>
              <a:buNone/>
            </a:pPr>
            <a:fld id="{00000000-1234-1234-1234-123412341234}" type="slidenum">
              <a:rPr b="0" i="0" lang="en-US" sz="1200" u="none">
                <a:solidFill>
                  <a:srgbClr val="FFFFFF"/>
                </a:solidFill>
                <a:latin typeface="Arial"/>
                <a:ea typeface="Arial"/>
                <a:cs typeface="Arial"/>
                <a:sym typeface="Arial"/>
              </a:rPr>
              <a:t>‹#›</a:t>
            </a:fld>
            <a:endParaRPr sz="1900"/>
          </a:p>
        </p:txBody>
      </p:sp>
    </p:spTree>
  </p:cSld>
  <p:clrMap accent1="accent1" accent2="accent2" accent3="accent3" accent4="accent4" accent5="accent5" accent6="accent6" bg1="lt1" bg2="dk2" tx1="dk1" tx2="lt2" folHlink="folHlink" hlink="hlink"/>
  <p:sldLayoutIdLst>
    <p:sldLayoutId id="2147483665"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pic>
        <p:nvPicPr>
          <p:cNvPr descr="20089915475_1cd74fac37_o.jpg" id="110" name="Google Shape;110;gd6722e0f15_2_43"/>
          <p:cNvPicPr preferRelativeResize="0"/>
          <p:nvPr/>
        </p:nvPicPr>
        <p:blipFill rotWithShape="1">
          <a:blip r:embed="rId1">
            <a:alphaModFix/>
          </a:blip>
          <a:srcRect b="0" l="0" r="0" t="0"/>
          <a:stretch/>
        </p:blipFill>
        <p:spPr>
          <a:xfrm>
            <a:off x="0" y="0"/>
            <a:ext cx="12192001" cy="6858001"/>
          </a:xfrm>
          <a:prstGeom prst="rect">
            <a:avLst/>
          </a:prstGeom>
          <a:noFill/>
          <a:ln>
            <a:noFill/>
          </a:ln>
        </p:spPr>
      </p:pic>
      <p:sp>
        <p:nvSpPr>
          <p:cNvPr id="111" name="Google Shape;111;gd6722e0f15_2_43"/>
          <p:cNvSpPr txBox="1"/>
          <p:nvPr/>
        </p:nvSpPr>
        <p:spPr>
          <a:xfrm>
            <a:off x="0" y="1509183"/>
            <a:ext cx="6288600" cy="1439400"/>
          </a:xfrm>
          <a:prstGeom prst="rect">
            <a:avLst/>
          </a:prstGeom>
          <a:solidFill>
            <a:schemeClr val="lt1">
              <a:alpha val="69800"/>
            </a:schemeClr>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t/>
            </a:r>
            <a:endParaRPr b="0" i="0" sz="3200" u="none">
              <a:solidFill>
                <a:schemeClr val="dk1"/>
              </a:solidFill>
              <a:latin typeface="Arial"/>
              <a:ea typeface="Arial"/>
              <a:cs typeface="Arial"/>
              <a:sym typeface="Arial"/>
            </a:endParaRPr>
          </a:p>
        </p:txBody>
      </p:sp>
      <p:pic>
        <p:nvPicPr>
          <p:cNvPr descr="UBC_2016_Signature_Wide_282.png" id="112" name="Google Shape;112;gd6722e0f15_2_43"/>
          <p:cNvPicPr preferRelativeResize="0"/>
          <p:nvPr/>
        </p:nvPicPr>
        <p:blipFill rotWithShape="1">
          <a:blip r:embed="rId2">
            <a:alphaModFix/>
          </a:blip>
          <a:srcRect b="0" l="0" r="0" t="0"/>
          <a:stretch/>
        </p:blipFill>
        <p:spPr>
          <a:xfrm>
            <a:off x="586316" y="1919816"/>
            <a:ext cx="5194300" cy="68368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114" name="Shape 114"/>
        <p:cNvGrpSpPr/>
        <p:nvPr/>
      </p:nvGrpSpPr>
      <p:grpSpPr>
        <a:xfrm>
          <a:off x="0" y="0"/>
          <a:ext cx="0" cy="0"/>
          <a:chOff x="0" y="0"/>
          <a:chExt cx="0" cy="0"/>
        </a:xfrm>
      </p:grpSpPr>
      <p:sp>
        <p:nvSpPr>
          <p:cNvPr id="115" name="Google Shape;115;gda5c267530_2_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1pPr>
            <a:lvl2pPr lvl="1" rtl="0">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2pPr>
            <a:lvl3pPr lvl="2" rtl="0">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3pPr>
            <a:lvl4pPr lvl="3" rtl="0">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4pPr>
            <a:lvl5pPr lvl="4" rtl="0">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5pPr>
            <a:lvl6pPr lvl="5" rtl="0">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6pPr>
            <a:lvl7pPr lvl="6" rtl="0">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7pPr>
            <a:lvl8pPr lvl="7" rtl="0">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8pPr>
            <a:lvl9pPr lvl="8" rtl="0">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9pPr>
          </a:lstStyle>
          <a:p/>
        </p:txBody>
      </p:sp>
      <p:sp>
        <p:nvSpPr>
          <p:cNvPr id="116" name="Google Shape;116;gda5c267530_2_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6550" lvl="0" marL="457200" rtl="0">
              <a:lnSpc>
                <a:spcPct val="115000"/>
              </a:lnSpc>
              <a:spcBef>
                <a:spcPts val="0"/>
              </a:spcBef>
              <a:spcAft>
                <a:spcPts val="0"/>
              </a:spcAft>
              <a:buClr>
                <a:schemeClr val="dk2"/>
              </a:buClr>
              <a:buSzPts val="1700"/>
              <a:buFont typeface="Nunito"/>
              <a:buChar char="●"/>
              <a:defRPr sz="1700">
                <a:solidFill>
                  <a:schemeClr val="dk2"/>
                </a:solidFill>
                <a:latin typeface="Nunito"/>
                <a:ea typeface="Nunito"/>
                <a:cs typeface="Nunito"/>
                <a:sym typeface="Nunito"/>
              </a:defRPr>
            </a:lvl1pPr>
            <a:lvl2pPr indent="-323850" lvl="1" marL="914400" rtl="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indent="-323850" lvl="2" marL="1371600" rtl="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indent="-323850" lvl="3" marL="1828800" rtl="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indent="-323850" lvl="4" marL="2286000" rtl="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indent="-323850" lvl="5" marL="2743200" rtl="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indent="-323850" lvl="6" marL="3200400" rtl="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indent="-323850" lvl="7" marL="3657600" rtl="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indent="-323850" lvl="8" marL="4114800" rtl="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9pPr>
          </a:lstStyle>
          <a:p/>
        </p:txBody>
      </p:sp>
      <p:sp>
        <p:nvSpPr>
          <p:cNvPr id="117" name="Google Shape;117;gda5c267530_2_0"/>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lvl="0" rtl="0" algn="r">
              <a:buNone/>
              <a:defRPr sz="1200">
                <a:solidFill>
                  <a:schemeClr val="dk2"/>
                </a:solidFill>
                <a:latin typeface="Nunito"/>
                <a:ea typeface="Nunito"/>
                <a:cs typeface="Nunito"/>
                <a:sym typeface="Nunito"/>
              </a:defRPr>
            </a:lvl1pPr>
            <a:lvl2pPr lvl="1" rtl="0" algn="r">
              <a:buNone/>
              <a:defRPr sz="1200">
                <a:solidFill>
                  <a:schemeClr val="dk2"/>
                </a:solidFill>
                <a:latin typeface="Nunito"/>
                <a:ea typeface="Nunito"/>
                <a:cs typeface="Nunito"/>
                <a:sym typeface="Nunito"/>
              </a:defRPr>
            </a:lvl2pPr>
            <a:lvl3pPr lvl="2" rtl="0" algn="r">
              <a:buNone/>
              <a:defRPr sz="1200">
                <a:solidFill>
                  <a:schemeClr val="dk2"/>
                </a:solidFill>
                <a:latin typeface="Nunito"/>
                <a:ea typeface="Nunito"/>
                <a:cs typeface="Nunito"/>
                <a:sym typeface="Nunito"/>
              </a:defRPr>
            </a:lvl3pPr>
            <a:lvl4pPr lvl="3" rtl="0" algn="r">
              <a:buNone/>
              <a:defRPr sz="1200">
                <a:solidFill>
                  <a:schemeClr val="dk2"/>
                </a:solidFill>
                <a:latin typeface="Nunito"/>
                <a:ea typeface="Nunito"/>
                <a:cs typeface="Nunito"/>
                <a:sym typeface="Nunito"/>
              </a:defRPr>
            </a:lvl4pPr>
            <a:lvl5pPr lvl="4" rtl="0" algn="r">
              <a:buNone/>
              <a:defRPr sz="1200">
                <a:solidFill>
                  <a:schemeClr val="dk2"/>
                </a:solidFill>
                <a:latin typeface="Nunito"/>
                <a:ea typeface="Nunito"/>
                <a:cs typeface="Nunito"/>
                <a:sym typeface="Nunito"/>
              </a:defRPr>
            </a:lvl5pPr>
            <a:lvl6pPr lvl="5" rtl="0" algn="r">
              <a:buNone/>
              <a:defRPr sz="1200">
                <a:solidFill>
                  <a:schemeClr val="dk2"/>
                </a:solidFill>
                <a:latin typeface="Nunito"/>
                <a:ea typeface="Nunito"/>
                <a:cs typeface="Nunito"/>
                <a:sym typeface="Nunito"/>
              </a:defRPr>
            </a:lvl6pPr>
            <a:lvl7pPr lvl="6" rtl="0" algn="r">
              <a:buNone/>
              <a:defRPr sz="1200">
                <a:solidFill>
                  <a:schemeClr val="dk2"/>
                </a:solidFill>
                <a:latin typeface="Nunito"/>
                <a:ea typeface="Nunito"/>
                <a:cs typeface="Nunito"/>
                <a:sym typeface="Nunito"/>
              </a:defRPr>
            </a:lvl7pPr>
            <a:lvl8pPr lvl="7" rtl="0" algn="r">
              <a:buNone/>
              <a:defRPr sz="1200">
                <a:solidFill>
                  <a:schemeClr val="dk2"/>
                </a:solidFill>
                <a:latin typeface="Nunito"/>
                <a:ea typeface="Nunito"/>
                <a:cs typeface="Nunito"/>
                <a:sym typeface="Nunito"/>
              </a:defRPr>
            </a:lvl8pPr>
            <a:lvl9pPr lvl="8" rtl="0" algn="r">
              <a:buNone/>
              <a:defRPr sz="12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8" name="Shape 388"/>
        <p:cNvGrpSpPr/>
        <p:nvPr/>
      </p:nvGrpSpPr>
      <p:grpSpPr>
        <a:xfrm>
          <a:off x="0" y="0"/>
          <a:ext cx="0" cy="0"/>
          <a:chOff x="0" y="0"/>
          <a:chExt cx="0" cy="0"/>
        </a:xfrm>
      </p:grpSpPr>
      <p:sp>
        <p:nvSpPr>
          <p:cNvPr id="389" name="Google Shape;389;gda8de7a4d5_5_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0" name="Google Shape;390;gda8de7a4d5_5_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1" name="Google Shape;391;gda8de7a4d5_5_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2" name="Google Shape;392;gda8de7a4d5_5_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3" name="Google Shape;393;gda8de7a4d5_5_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 Id="rId3"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jp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0.jpg"/><Relationship Id="rId4" Type="http://schemas.openxmlformats.org/officeDocument/2006/relationships/image" Target="../media/image15.png"/><Relationship Id="rId5" Type="http://schemas.openxmlformats.org/officeDocument/2006/relationships/image" Target="../media/image23.png"/><Relationship Id="rId6" Type="http://schemas.openxmlformats.org/officeDocument/2006/relationships/image" Target="../media/image13.png"/><Relationship Id="rId7"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8.png"/><Relationship Id="rId4" Type="http://schemas.openxmlformats.org/officeDocument/2006/relationships/image" Target="../media/image12.png"/><Relationship Id="rId5" Type="http://schemas.openxmlformats.org/officeDocument/2006/relationships/image" Target="../media/image18.png"/><Relationship Id="rId6" Type="http://schemas.openxmlformats.org/officeDocument/2006/relationships/image" Target="../media/image21.png"/><Relationship Id="rId7" Type="http://schemas.openxmlformats.org/officeDocument/2006/relationships/image" Target="../media/image36.png"/><Relationship Id="rId8"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idiinventory.com/generalinformation/the-intercultural-development-inventory-idi/" TargetMode="External"/><Relationship Id="rId4" Type="http://schemas.openxmlformats.org/officeDocument/2006/relationships/hyperlink" Target="https://idiinventory.com/generalinformation/the-intercultural-development-inventory-idi/" TargetMode="External"/><Relationship Id="rId5" Type="http://schemas.openxmlformats.org/officeDocument/2006/relationships/hyperlink" Target="https://www.tru.ca/intercultural/faculty-staff/coil.html" TargetMode="External"/><Relationship Id="rId6" Type="http://schemas.openxmlformats.org/officeDocument/2006/relationships/hyperlink" Target="https://coil.suny.edu/" TargetMode="External"/><Relationship Id="rId7" Type="http://schemas.openxmlformats.org/officeDocument/2006/relationships/hyperlink" Target="https://coil.suny.edu/" TargetMode="External"/><Relationship Id="rId8" Type="http://schemas.openxmlformats.org/officeDocument/2006/relationships/hyperlink" Target="https://www.purdue.edu/cie/globallearning/Intercultural%20Knowledge%20and%20Competence.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 Id="rId3" Type="http://schemas.openxmlformats.org/officeDocument/2006/relationships/image" Target="../media/image22.png"/><Relationship Id="rId4" Type="http://schemas.openxmlformats.org/officeDocument/2006/relationships/image" Target="../media/image37.png"/><Relationship Id="rId5"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 Id="rId3" Type="http://schemas.openxmlformats.org/officeDocument/2006/relationships/image" Target="../media/image33.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8.xml"/><Relationship Id="rId3" Type="http://schemas.openxmlformats.org/officeDocument/2006/relationships/image" Target="../media/image29.png"/><Relationship Id="rId4" Type="http://schemas.openxmlformats.org/officeDocument/2006/relationships/image" Target="../media/image27.png"/><Relationship Id="rId5" Type="http://schemas.openxmlformats.org/officeDocument/2006/relationships/image" Target="../media/image34.png"/><Relationship Id="rId6"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0.png"/><Relationship Id="rId4" Type="http://schemas.openxmlformats.org/officeDocument/2006/relationships/hyperlink" Target="https://extendedlearning.ubc.ca/programs/equity-diversity-inclusion-certificat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hyperlink" Target="mailto:brianne.orr@ubc.ca" TargetMode="External"/><Relationship Id="rId4" Type="http://schemas.openxmlformats.org/officeDocument/2006/relationships/hyperlink" Target="mailto:strang.burton@ubc.ca" TargetMode="External"/><Relationship Id="rId5" Type="http://schemas.openxmlformats.org/officeDocument/2006/relationships/hyperlink" Target="mailto:luisa.canuto@ubc.ca" TargetMode="External"/><Relationship Id="rId6" Type="http://schemas.openxmlformats.org/officeDocument/2006/relationships/hyperlink" Target="mailto:mkazama@mail.ubc.ca" TargetMode="External"/><Relationship Id="rId7" Type="http://schemas.openxmlformats.org/officeDocument/2006/relationships/hyperlink" Target="mailto:shoshi01@mail.ubc.ca" TargetMode="External"/><Relationship Id="rId8" Type="http://schemas.openxmlformats.org/officeDocument/2006/relationships/hyperlink" Target="mailto:joenita.paulrajan@ubc.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 Id="rId3" Type="http://schemas.openxmlformats.org/officeDocument/2006/relationships/hyperlink" Target="https://isitworkshops.arts.ubc.ca/events/event/webinar-strategies-for-bringing-new-dimensions-to-intercultural-learning-into-the-classroom-and-beyond/"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hyperlink" Target="http://www.comresglobal.com/polls/itv-tonight-regional-accents-survey/" TargetMode="External"/><Relationship Id="rId4" Type="http://schemas.openxmlformats.org/officeDocument/2006/relationships/hyperlink" Target="https://www.bbc.com/future/article/20180307-what-does-your-accent-say-about-yo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d6722e0f15_2_9"/>
          <p:cNvSpPr txBox="1"/>
          <p:nvPr>
            <p:ph idx="1" type="body"/>
          </p:nvPr>
        </p:nvSpPr>
        <p:spPr>
          <a:xfrm>
            <a:off x="82325" y="2094525"/>
            <a:ext cx="7795200" cy="1888200"/>
          </a:xfrm>
          <a:prstGeom prst="rect">
            <a:avLst/>
          </a:prstGeom>
          <a:noFill/>
          <a:ln>
            <a:noFill/>
          </a:ln>
        </p:spPr>
        <p:txBody>
          <a:bodyPr anchorCtr="0" anchor="t" bIns="0" lIns="0" spcFirstLastPara="1" rIns="0" wrap="square" tIns="0">
            <a:noAutofit/>
          </a:bodyPr>
          <a:lstStyle/>
          <a:p>
            <a:pPr indent="0" lvl="0" marL="0" rtl="0" algn="l">
              <a:lnSpc>
                <a:spcPct val="111764"/>
              </a:lnSpc>
              <a:spcBef>
                <a:spcPts val="0"/>
              </a:spcBef>
              <a:spcAft>
                <a:spcPts val="0"/>
              </a:spcAft>
              <a:buClr>
                <a:schemeClr val="dk1"/>
              </a:buClr>
              <a:buSzPts val="4500"/>
              <a:buNone/>
            </a:pPr>
            <a:r>
              <a:rPr lang="en-US" sz="3500"/>
              <a:t>Strategies for Bringing New Dimensions to Intercultural Learning into the Classroom and Beyond</a:t>
            </a:r>
            <a:endParaRPr sz="900"/>
          </a:p>
        </p:txBody>
      </p:sp>
      <p:sp>
        <p:nvSpPr>
          <p:cNvPr id="469" name="Google Shape;469;gd6722e0f15_2_9"/>
          <p:cNvSpPr txBox="1"/>
          <p:nvPr>
            <p:ph idx="1" type="body"/>
          </p:nvPr>
        </p:nvSpPr>
        <p:spPr>
          <a:xfrm>
            <a:off x="82333" y="4333958"/>
            <a:ext cx="7241100" cy="429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None/>
            </a:pPr>
            <a:r>
              <a:rPr b="0" lang="en-US" sz="2400"/>
              <a:t>Celebrate </a:t>
            </a:r>
            <a:r>
              <a:rPr b="0" lang="en-US" sz="2400"/>
              <a:t>Learning</a:t>
            </a:r>
            <a:r>
              <a:rPr b="0" lang="en-US" sz="2400"/>
              <a:t> Week 2021 Panel Discussion</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gda8de7a4d5_5_116"/>
          <p:cNvSpPr txBox="1"/>
          <p:nvPr/>
        </p:nvSpPr>
        <p:spPr>
          <a:xfrm>
            <a:off x="702128" y="4789874"/>
            <a:ext cx="439851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Vocal cord vibration distinguishes sounds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8 distinctive places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6 distinctive Manners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Etc.</a:t>
            </a:r>
            <a:endParaRPr/>
          </a:p>
        </p:txBody>
      </p:sp>
      <p:sp>
        <p:nvSpPr>
          <p:cNvPr id="531" name="Google Shape;531;gda8de7a4d5_5_116"/>
          <p:cNvSpPr txBox="1"/>
          <p:nvPr/>
        </p:nvSpPr>
        <p:spPr>
          <a:xfrm>
            <a:off x="6754587" y="4789873"/>
            <a:ext cx="4603975"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No contrasts based on vocal fold vibration</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But additional contrasts based on ‘popping’ the consonants (ejectives), and lip rounding</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9 distinctive places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7 distinctive manners,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Etc.</a:t>
            </a:r>
            <a:endParaRPr/>
          </a:p>
        </p:txBody>
      </p:sp>
      <p:pic>
        <p:nvPicPr>
          <p:cNvPr descr="A picture containing table&#10;&#10;Description automatically generated" id="532" name="Google Shape;532;gda8de7a4d5_5_116"/>
          <p:cNvPicPr preferRelativeResize="0"/>
          <p:nvPr/>
        </p:nvPicPr>
        <p:blipFill rotWithShape="1">
          <a:blip r:embed="rId3">
            <a:alphaModFix/>
          </a:blip>
          <a:srcRect b="0" l="0" r="0" t="0"/>
          <a:stretch/>
        </p:blipFill>
        <p:spPr>
          <a:xfrm>
            <a:off x="437927" y="1616795"/>
            <a:ext cx="5297712" cy="2792181"/>
          </a:xfrm>
          <a:prstGeom prst="rect">
            <a:avLst/>
          </a:prstGeom>
          <a:noFill/>
          <a:ln>
            <a:noFill/>
          </a:ln>
        </p:spPr>
      </p:pic>
      <p:sp>
        <p:nvSpPr>
          <p:cNvPr id="533" name="Google Shape;533;gda8de7a4d5_5_116"/>
          <p:cNvSpPr txBox="1"/>
          <p:nvPr/>
        </p:nvSpPr>
        <p:spPr>
          <a:xfrm>
            <a:off x="2901383" y="158679"/>
            <a:ext cx="6471557"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Example Two</a:t>
            </a:r>
            <a:endParaRPr/>
          </a:p>
          <a:p>
            <a:pPr indent="0" lvl="0" marL="0" marR="0" rtl="0" algn="ctr">
              <a:spcBef>
                <a:spcPts val="0"/>
              </a:spcBef>
              <a:spcAft>
                <a:spcPts val="0"/>
              </a:spcAft>
              <a:buNone/>
            </a:pPr>
            <a:r>
              <a:rPr i="1" lang="en-US" sz="3200">
                <a:solidFill>
                  <a:schemeClr val="dk1"/>
                </a:solidFill>
                <a:latin typeface="Calibri"/>
                <a:ea typeface="Calibri"/>
                <a:cs typeface="Calibri"/>
                <a:sym typeface="Calibri"/>
              </a:rPr>
              <a:t>The ‘Savage Tongues’ Prejudice</a:t>
            </a:r>
            <a:endParaRPr/>
          </a:p>
        </p:txBody>
      </p:sp>
      <p:pic>
        <p:nvPicPr>
          <p:cNvPr descr="Table, calendar&#10;&#10;Description automatically generated" id="534" name="Google Shape;534;gda8de7a4d5_5_116"/>
          <p:cNvPicPr preferRelativeResize="0"/>
          <p:nvPr/>
        </p:nvPicPr>
        <p:blipFill rotWithShape="1">
          <a:blip r:embed="rId4">
            <a:alphaModFix/>
          </a:blip>
          <a:srcRect b="0" l="0" r="0" t="0"/>
          <a:stretch/>
        </p:blipFill>
        <p:spPr>
          <a:xfrm>
            <a:off x="6370640" y="1354513"/>
            <a:ext cx="5371868" cy="36213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500"/>
                                        <p:tgtEl>
                                          <p:spTgt spid="5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gda8de7a4d5_5_124"/>
          <p:cNvSpPr txBox="1"/>
          <p:nvPr/>
        </p:nvSpPr>
        <p:spPr>
          <a:xfrm>
            <a:off x="812254" y="1307676"/>
            <a:ext cx="3161473"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Social prejudice about other social groups based on language differences is ALSO very strong!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Languages of certain groups are assumed to be ‘crude’, ‘unsystematic’, and ‘savage’</a:t>
            </a:r>
            <a:endParaRPr/>
          </a:p>
        </p:txBody>
      </p:sp>
      <p:sp>
        <p:nvSpPr>
          <p:cNvPr id="540" name="Google Shape;540;gda8de7a4d5_5_124"/>
          <p:cNvSpPr/>
          <p:nvPr/>
        </p:nvSpPr>
        <p:spPr>
          <a:xfrm>
            <a:off x="8861083" y="5502075"/>
            <a:ext cx="280228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Richard Pratt, (1892)</a:t>
            </a:r>
            <a:endParaRPr/>
          </a:p>
        </p:txBody>
      </p:sp>
      <p:cxnSp>
        <p:nvCxnSpPr>
          <p:cNvPr id="541" name="Google Shape;541;gda8de7a4d5_5_124"/>
          <p:cNvCxnSpPr/>
          <p:nvPr/>
        </p:nvCxnSpPr>
        <p:spPr>
          <a:xfrm>
            <a:off x="2114551" y="3805481"/>
            <a:ext cx="1357146" cy="643998"/>
          </a:xfrm>
          <a:prstGeom prst="straightConnector1">
            <a:avLst/>
          </a:prstGeom>
          <a:noFill/>
          <a:ln cap="flat" cmpd="sng" w="9525">
            <a:solidFill>
              <a:schemeClr val="accent1"/>
            </a:solidFill>
            <a:prstDash val="solid"/>
            <a:miter lim="800000"/>
            <a:headEnd len="sm" w="sm" type="none"/>
            <a:tailEnd len="med" w="med" type="triangle"/>
          </a:ln>
        </p:spPr>
      </p:cxnSp>
      <p:pic>
        <p:nvPicPr>
          <p:cNvPr id="542" name="Google Shape;542;gda8de7a4d5_5_124"/>
          <p:cNvPicPr preferRelativeResize="0"/>
          <p:nvPr/>
        </p:nvPicPr>
        <p:blipFill rotWithShape="1">
          <a:blip r:embed="rId3">
            <a:alphaModFix/>
          </a:blip>
          <a:srcRect b="0" l="0" r="0" t="0"/>
          <a:stretch/>
        </p:blipFill>
        <p:spPr>
          <a:xfrm>
            <a:off x="3728605" y="4449479"/>
            <a:ext cx="8463395" cy="102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descr="Text&#10;&#10;Description automatically generated" id="547" name="Google Shape;547;gda8de7a4d5_5_131"/>
          <p:cNvPicPr preferRelativeResize="0"/>
          <p:nvPr/>
        </p:nvPicPr>
        <p:blipFill rotWithShape="1">
          <a:blip r:embed="rId3">
            <a:alphaModFix/>
          </a:blip>
          <a:srcRect b="0" l="0" r="0" t="0"/>
          <a:stretch/>
        </p:blipFill>
        <p:spPr>
          <a:xfrm>
            <a:off x="723900" y="2374900"/>
            <a:ext cx="10744200" cy="2108200"/>
          </a:xfrm>
          <a:prstGeom prst="rect">
            <a:avLst/>
          </a:prstGeom>
          <a:noFill/>
          <a:ln>
            <a:noFill/>
          </a:ln>
        </p:spPr>
      </p:pic>
      <p:sp>
        <p:nvSpPr>
          <p:cNvPr id="548" name="Google Shape;548;gda8de7a4d5_5_131"/>
          <p:cNvSpPr/>
          <p:nvPr/>
        </p:nvSpPr>
        <p:spPr>
          <a:xfrm>
            <a:off x="723900" y="2374900"/>
            <a:ext cx="3933825" cy="525463"/>
          </a:xfrm>
          <a:prstGeom prst="rect">
            <a:avLst/>
          </a:prstGeom>
          <a:solidFill>
            <a:srgbClr val="FFFF00">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gda8de7a4d5_5_131"/>
          <p:cNvSpPr/>
          <p:nvPr/>
        </p:nvSpPr>
        <p:spPr>
          <a:xfrm>
            <a:off x="1019175" y="2374899"/>
            <a:ext cx="10067925" cy="311151"/>
          </a:xfrm>
          <a:prstGeom prst="rect">
            <a:avLst/>
          </a:prstGeom>
          <a:solidFill>
            <a:srgbClr val="FFFF00">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gda8de7a4d5_5_131"/>
          <p:cNvSpPr/>
          <p:nvPr/>
        </p:nvSpPr>
        <p:spPr>
          <a:xfrm>
            <a:off x="723901" y="3067843"/>
            <a:ext cx="6062662" cy="361158"/>
          </a:xfrm>
          <a:prstGeom prst="rect">
            <a:avLst/>
          </a:prstGeom>
          <a:solidFill>
            <a:srgbClr val="FFFF00">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gda8de7a4d5_5_131"/>
          <p:cNvSpPr/>
          <p:nvPr/>
        </p:nvSpPr>
        <p:spPr>
          <a:xfrm>
            <a:off x="2428875" y="2882104"/>
            <a:ext cx="10067925" cy="311151"/>
          </a:xfrm>
          <a:prstGeom prst="rect">
            <a:avLst/>
          </a:prstGeom>
          <a:solidFill>
            <a:srgbClr val="FFFF00">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gda8de7a4d5_5_131"/>
          <p:cNvSpPr txBox="1"/>
          <p:nvPr/>
        </p:nvSpPr>
        <p:spPr>
          <a:xfrm>
            <a:off x="2428875" y="997634"/>
            <a:ext cx="657898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Once we know the LINGUISTIC features of some relevant languages, I ask the students to REFLECT on these social judgements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par>
                                <p:cTn fill="hold" nodeType="with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500"/>
                                        <p:tgtEl>
                                          <p:spTgt spid="551"/>
                                        </p:tgtEl>
                                      </p:cBhvr>
                                    </p:animEffect>
                                  </p:childTnLst>
                                </p:cTn>
                              </p:par>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gda8de7a4d5_5_140"/>
          <p:cNvSpPr txBox="1"/>
          <p:nvPr/>
        </p:nvSpPr>
        <p:spPr>
          <a:xfrm>
            <a:off x="3260271" y="761999"/>
            <a:ext cx="6471557"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What I found when asking these questions</a:t>
            </a:r>
            <a:endParaRPr i="1" sz="3200">
              <a:solidFill>
                <a:schemeClr val="dk1"/>
              </a:solidFill>
              <a:latin typeface="Calibri"/>
              <a:ea typeface="Calibri"/>
              <a:cs typeface="Calibri"/>
              <a:sym typeface="Calibri"/>
            </a:endParaRPr>
          </a:p>
        </p:txBody>
      </p:sp>
      <p:sp>
        <p:nvSpPr>
          <p:cNvPr id="558" name="Google Shape;558;gda8de7a4d5_5_140"/>
          <p:cNvSpPr txBox="1"/>
          <p:nvPr/>
        </p:nvSpPr>
        <p:spPr>
          <a:xfrm>
            <a:off x="1040854" y="2207788"/>
            <a:ext cx="944617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Though I was clear that NO-ONE would lose points for disagreeing with me about these conclusions, a substantial number of students DID indicate that they re-thought these issues through the course.</a:t>
            </a:r>
            <a:endParaRPr/>
          </a:p>
        </p:txBody>
      </p:sp>
      <p:sp>
        <p:nvSpPr>
          <p:cNvPr id="559" name="Google Shape;559;gda8de7a4d5_5_140"/>
          <p:cNvSpPr txBox="1"/>
          <p:nvPr/>
        </p:nvSpPr>
        <p:spPr>
          <a:xfrm>
            <a:off x="1040854" y="3429000"/>
            <a:ext cx="944617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My perception is that connecting the linguistic analysis to these broader questions was an interesting and positive step, which made the class more meaningful with just a small number of questions.</a:t>
            </a:r>
            <a:endParaRPr/>
          </a:p>
        </p:txBody>
      </p:sp>
      <p:sp>
        <p:nvSpPr>
          <p:cNvPr id="560" name="Google Shape;560;gda8de7a4d5_5_140"/>
          <p:cNvSpPr txBox="1"/>
          <p:nvPr/>
        </p:nvSpPr>
        <p:spPr>
          <a:xfrm>
            <a:off x="1040853" y="4650212"/>
            <a:ext cx="944617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 have also definitely had students tell me that they appreciate it when people stop pre-judging THEM as ‘untrustworthy’ or ‘unintelligent’ based on their dialects!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500"/>
                                        <p:tgtEl>
                                          <p:spTgt spid="5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566" name="Google Shape;566;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descr="American Girl in Florence, Italy, Ruth Orkin | Mia" id="567" name="Google Shape;567;p2"/>
          <p:cNvPicPr preferRelativeResize="0"/>
          <p:nvPr/>
        </p:nvPicPr>
        <p:blipFill rotWithShape="1">
          <a:blip r:embed="rId3">
            <a:alphaModFix/>
          </a:blip>
          <a:srcRect b="6948" l="0" r="0" t="3469"/>
          <a:stretch/>
        </p:blipFill>
        <p:spPr>
          <a:xfrm>
            <a:off x="0" y="-61912"/>
            <a:ext cx="12240000" cy="6937560"/>
          </a:xfrm>
          <a:prstGeom prst="rect">
            <a:avLst/>
          </a:prstGeom>
          <a:noFill/>
          <a:ln>
            <a:noFill/>
          </a:ln>
        </p:spPr>
      </p:pic>
      <p:sp>
        <p:nvSpPr>
          <p:cNvPr id="568" name="Google Shape;568;p2"/>
          <p:cNvSpPr/>
          <p:nvPr/>
        </p:nvSpPr>
        <p:spPr>
          <a:xfrm>
            <a:off x="-9150" y="4495800"/>
            <a:ext cx="12249149" cy="2379848"/>
          </a:xfrm>
          <a:prstGeom prst="rect">
            <a:avLst/>
          </a:prstGeom>
          <a:solidFill>
            <a:srgbClr val="000000">
              <a:alpha val="3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
          <p:cNvSpPr txBox="1"/>
          <p:nvPr/>
        </p:nvSpPr>
        <p:spPr>
          <a:xfrm>
            <a:off x="133350" y="4683808"/>
            <a:ext cx="12192000" cy="132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rPr>
              <a:t>Integrating intercultural perspective into all levels of language courses </a:t>
            </a:r>
            <a:r>
              <a:rPr b="1" lang="en-US" sz="3200">
                <a:solidFill>
                  <a:schemeClr val="lt1"/>
                </a:solidFill>
              </a:rPr>
              <a:t>(in Covid times and beyond)</a:t>
            </a:r>
            <a:endParaRPr b="1"/>
          </a:p>
        </p:txBody>
      </p:sp>
      <p:sp>
        <p:nvSpPr>
          <p:cNvPr id="570" name="Google Shape;570;p2"/>
          <p:cNvSpPr txBox="1"/>
          <p:nvPr/>
        </p:nvSpPr>
        <p:spPr>
          <a:xfrm>
            <a:off x="162300" y="6108695"/>
            <a:ext cx="4318000"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rPr>
              <a:t>Luisa Canuto,</a:t>
            </a:r>
            <a:r>
              <a:rPr lang="en-US" sz="3200">
                <a:solidFill>
                  <a:schemeClr val="lt1"/>
                </a:solidFill>
              </a:rPr>
              <a:t> FHIS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571" name="Google Shape;571;p2"/>
          <p:cNvCxnSpPr/>
          <p:nvPr/>
        </p:nvCxnSpPr>
        <p:spPr>
          <a:xfrm>
            <a:off x="239900" y="5987618"/>
            <a:ext cx="3962400" cy="0"/>
          </a:xfrm>
          <a:prstGeom prst="straightConnector1">
            <a:avLst/>
          </a:prstGeom>
          <a:noFill/>
          <a:ln cap="flat" cmpd="sng" w="19050">
            <a:solidFill>
              <a:srgbClr val="26A9D6"/>
            </a:solidFill>
            <a:prstDash val="solid"/>
            <a:miter lim="800000"/>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3"/>
          <p:cNvSpPr txBox="1"/>
          <p:nvPr>
            <p:ph type="title"/>
          </p:nvPr>
        </p:nvSpPr>
        <p:spPr>
          <a:xfrm>
            <a:off x="1" y="248194"/>
            <a:ext cx="12192000" cy="101890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Avenir"/>
              <a:buNone/>
            </a:pPr>
            <a:r>
              <a:rPr b="1" lang="en-US" sz="4000">
                <a:latin typeface="Arial"/>
                <a:ea typeface="Arial"/>
                <a:cs typeface="Arial"/>
                <a:sym typeface="Arial"/>
              </a:rPr>
              <a:t>What is intercultural competence?</a:t>
            </a:r>
            <a:endParaRPr b="1">
              <a:latin typeface="Arial"/>
              <a:ea typeface="Arial"/>
              <a:cs typeface="Arial"/>
              <a:sym typeface="Arial"/>
            </a:endParaRPr>
          </a:p>
        </p:txBody>
      </p:sp>
      <p:sp>
        <p:nvSpPr>
          <p:cNvPr id="578" name="Google Shape;578;p3"/>
          <p:cNvSpPr txBox="1"/>
          <p:nvPr>
            <p:ph idx="1" type="body"/>
          </p:nvPr>
        </p:nvSpPr>
        <p:spPr>
          <a:xfrm>
            <a:off x="752200" y="1140100"/>
            <a:ext cx="10687500" cy="5620200"/>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150000"/>
              </a:lnSpc>
              <a:spcBef>
                <a:spcPts val="0"/>
              </a:spcBef>
              <a:spcAft>
                <a:spcPts val="0"/>
              </a:spcAft>
              <a:buClr>
                <a:schemeClr val="dk1"/>
              </a:buClr>
              <a:buSzPts val="2800"/>
              <a:buNone/>
            </a:pPr>
            <a:r>
              <a:rPr lang="en-US">
                <a:latin typeface="Arial"/>
                <a:ea typeface="Arial"/>
                <a:cs typeface="Arial"/>
                <a:sym typeface="Arial"/>
              </a:rPr>
              <a:t>Intercultural competence is a lifelong process that includes the development of the </a:t>
            </a:r>
            <a:r>
              <a:rPr b="1" lang="en-US">
                <a:latin typeface="Arial"/>
                <a:ea typeface="Arial"/>
                <a:cs typeface="Arial"/>
                <a:sym typeface="Arial"/>
              </a:rPr>
              <a:t>attitudes</a:t>
            </a:r>
            <a:r>
              <a:rPr lang="en-US">
                <a:latin typeface="Arial"/>
                <a:ea typeface="Arial"/>
                <a:cs typeface="Arial"/>
                <a:sym typeface="Arial"/>
              </a:rPr>
              <a:t> (respect and valuing of other cultures, openness, curiosity), </a:t>
            </a:r>
            <a:r>
              <a:rPr b="1" lang="en-US">
                <a:latin typeface="Arial"/>
                <a:ea typeface="Arial"/>
                <a:cs typeface="Arial"/>
                <a:sym typeface="Arial"/>
              </a:rPr>
              <a:t>knowledge</a:t>
            </a:r>
            <a:r>
              <a:rPr lang="en-US">
                <a:latin typeface="Arial"/>
                <a:ea typeface="Arial"/>
                <a:cs typeface="Arial"/>
                <a:sym typeface="Arial"/>
              </a:rPr>
              <a:t> (of self, culture, sociolinguistic issues) </a:t>
            </a:r>
            <a:r>
              <a:rPr b="1" lang="en-US">
                <a:latin typeface="Arial"/>
                <a:ea typeface="Arial"/>
                <a:cs typeface="Arial"/>
                <a:sym typeface="Arial"/>
              </a:rPr>
              <a:t>skills</a:t>
            </a:r>
            <a:r>
              <a:rPr lang="en-US">
                <a:latin typeface="Arial"/>
                <a:ea typeface="Arial"/>
                <a:cs typeface="Arial"/>
                <a:sym typeface="Arial"/>
              </a:rPr>
              <a:t> (listen, observe, interpret, analyze, evaluate, and relate), and </a:t>
            </a:r>
            <a:r>
              <a:rPr b="1" lang="en-US">
                <a:latin typeface="Arial"/>
                <a:ea typeface="Arial"/>
                <a:cs typeface="Arial"/>
                <a:sym typeface="Arial"/>
              </a:rPr>
              <a:t>qualities</a:t>
            </a:r>
            <a:r>
              <a:rPr lang="en-US">
                <a:latin typeface="Arial"/>
                <a:ea typeface="Arial"/>
                <a:cs typeface="Arial"/>
                <a:sym typeface="Arial"/>
              </a:rPr>
              <a:t> (adaptability, flexibility, empathy and cultural decentering) in order to behave and communicate effectively and appropriately to achieve one’s goals to some degree. Deardorff (2006: 254)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8">
                                            <p:txEl>
                                              <p:pRg end="0" st="0"/>
                                            </p:txEl>
                                          </p:spTgt>
                                        </p:tgtEl>
                                        <p:attrNameLst>
                                          <p:attrName>style.visibility</p:attrName>
                                        </p:attrNameLst>
                                      </p:cBhvr>
                                      <p:to>
                                        <p:strVal val="visible"/>
                                      </p:to>
                                    </p:set>
                                    <p:anim calcmode="lin" valueType="num">
                                      <p:cBhvr additive="base">
                                        <p:cTn dur="500"/>
                                        <p:tgtEl>
                                          <p:spTgt spid="57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8">
                                            <p:txEl>
                                              <p:pRg end="1" st="1"/>
                                            </p:txEl>
                                          </p:spTgt>
                                        </p:tgtEl>
                                        <p:attrNameLst>
                                          <p:attrName>style.visibility</p:attrName>
                                        </p:attrNameLst>
                                      </p:cBhvr>
                                      <p:to>
                                        <p:strVal val="visible"/>
                                      </p:to>
                                    </p:set>
                                    <p:anim calcmode="lin" valueType="num">
                                      <p:cBhvr additive="base">
                                        <p:cTn dur="500"/>
                                        <p:tgtEl>
                                          <p:spTgt spid="57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pic>
        <p:nvPicPr>
          <p:cNvPr descr="American Girl in Florence, Italy, Ruth Orkin | Mia" id="584" name="Google Shape;584;p4"/>
          <p:cNvPicPr preferRelativeResize="0"/>
          <p:nvPr/>
        </p:nvPicPr>
        <p:blipFill rotWithShape="1">
          <a:blip r:embed="rId3">
            <a:alphaModFix/>
          </a:blip>
          <a:srcRect b="4467" l="0" r="0" t="3469"/>
          <a:stretch/>
        </p:blipFill>
        <p:spPr>
          <a:xfrm>
            <a:off x="0" y="0"/>
            <a:ext cx="12240000" cy="7129648"/>
          </a:xfrm>
          <a:prstGeom prst="rect">
            <a:avLst/>
          </a:prstGeom>
          <a:noFill/>
          <a:ln>
            <a:noFill/>
          </a:ln>
        </p:spPr>
      </p:pic>
      <p:sp>
        <p:nvSpPr>
          <p:cNvPr id="585" name="Google Shape;585;p4"/>
          <p:cNvSpPr/>
          <p:nvPr/>
        </p:nvSpPr>
        <p:spPr>
          <a:xfrm>
            <a:off x="0" y="0"/>
            <a:ext cx="4608600" cy="7041300"/>
          </a:xfrm>
          <a:prstGeom prst="rect">
            <a:avLst/>
          </a:prstGeom>
          <a:solidFill>
            <a:srgbClr val="0904A5">
              <a:alpha val="4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6" name="Google Shape;586;p4"/>
          <p:cNvSpPr txBox="1"/>
          <p:nvPr>
            <p:ph type="title"/>
          </p:nvPr>
        </p:nvSpPr>
        <p:spPr>
          <a:xfrm>
            <a:off x="117567" y="177800"/>
            <a:ext cx="4233312" cy="212756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200"/>
              <a:buFont typeface="Avenir"/>
              <a:buNone/>
            </a:pPr>
            <a:r>
              <a:rPr b="1" lang="en-US" sz="2200">
                <a:solidFill>
                  <a:schemeClr val="lt1"/>
                </a:solidFill>
                <a:latin typeface="Arial"/>
                <a:ea typeface="Arial"/>
                <a:cs typeface="Arial"/>
                <a:sym typeface="Arial"/>
              </a:rPr>
              <a:t>Collaborative Online International Learning (COIL): </a:t>
            </a:r>
            <a:br>
              <a:rPr b="1" lang="en-US" sz="2200">
                <a:solidFill>
                  <a:schemeClr val="lt1"/>
                </a:solidFill>
                <a:latin typeface="Arial"/>
                <a:ea typeface="Arial"/>
                <a:cs typeface="Arial"/>
                <a:sym typeface="Arial"/>
              </a:rPr>
            </a:br>
            <a:r>
              <a:rPr lang="en-US" sz="2400">
                <a:solidFill>
                  <a:schemeClr val="lt1"/>
                </a:solidFill>
                <a:latin typeface="Arial"/>
                <a:ea typeface="Arial"/>
                <a:cs typeface="Arial"/>
                <a:sym typeface="Arial"/>
              </a:rPr>
              <a:t>An international collaboration (‘</a:t>
            </a:r>
            <a:r>
              <a:rPr b="1" lang="en-US" sz="2400">
                <a:solidFill>
                  <a:schemeClr val="lt1"/>
                </a:solidFill>
                <a:latin typeface="Arial"/>
                <a:ea typeface="Arial"/>
                <a:cs typeface="Arial"/>
                <a:sym typeface="Arial"/>
              </a:rPr>
              <a:t>virtual mobility</a:t>
            </a:r>
            <a:r>
              <a:rPr lang="en-US" sz="2400">
                <a:solidFill>
                  <a:schemeClr val="lt1"/>
                </a:solidFill>
                <a:latin typeface="Arial"/>
                <a:ea typeface="Arial"/>
                <a:cs typeface="Arial"/>
                <a:sym typeface="Arial"/>
              </a:rPr>
              <a:t>’)</a:t>
            </a:r>
            <a:br>
              <a:rPr lang="en-US" sz="2400">
                <a:solidFill>
                  <a:schemeClr val="lt1"/>
                </a:solidFill>
                <a:latin typeface="Arial"/>
                <a:ea typeface="Arial"/>
                <a:cs typeface="Arial"/>
                <a:sym typeface="Arial"/>
              </a:rPr>
            </a:br>
            <a:r>
              <a:rPr lang="en-US" sz="2400">
                <a:solidFill>
                  <a:schemeClr val="lt1"/>
                </a:solidFill>
                <a:latin typeface="Arial"/>
                <a:ea typeface="Arial"/>
                <a:cs typeface="Arial"/>
                <a:sym typeface="Arial"/>
              </a:rPr>
              <a:t> to develop intercultural and cross-cultural skills  </a:t>
            </a:r>
            <a:endParaRPr>
              <a:latin typeface="Arial"/>
              <a:ea typeface="Arial"/>
              <a:cs typeface="Arial"/>
              <a:sym typeface="Arial"/>
            </a:endParaRPr>
          </a:p>
        </p:txBody>
      </p:sp>
      <p:sp>
        <p:nvSpPr>
          <p:cNvPr id="587" name="Google Shape;587;p4"/>
          <p:cNvSpPr txBox="1"/>
          <p:nvPr>
            <p:ph idx="1" type="body"/>
          </p:nvPr>
        </p:nvSpPr>
        <p:spPr>
          <a:xfrm>
            <a:off x="223925" y="2628300"/>
            <a:ext cx="4233300" cy="4302900"/>
          </a:xfrm>
          <a:prstGeom prst="rect">
            <a:avLst/>
          </a:prstGeom>
          <a:noFill/>
          <a:ln>
            <a:noFill/>
          </a:ln>
        </p:spPr>
        <p:txBody>
          <a:bodyPr anchorCtr="0" anchor="t" bIns="45700" lIns="91425" spcFirstLastPara="1" rIns="91425" wrap="square" tIns="45700">
            <a:normAutofit fontScale="32500"/>
          </a:bodyPr>
          <a:lstStyle/>
          <a:p>
            <a:pPr indent="0" lvl="0" marL="0" rtl="0" algn="l">
              <a:lnSpc>
                <a:spcPct val="90000"/>
              </a:lnSpc>
              <a:spcBef>
                <a:spcPts val="0"/>
              </a:spcBef>
              <a:spcAft>
                <a:spcPts val="0"/>
              </a:spcAft>
              <a:buClr>
                <a:schemeClr val="lt1"/>
              </a:buClr>
              <a:buSzPct val="44897"/>
              <a:buNone/>
            </a:pPr>
            <a:r>
              <a:rPr b="1" lang="en-US" sz="7350">
                <a:solidFill>
                  <a:schemeClr val="lt1"/>
                </a:solidFill>
                <a:latin typeface="Arial"/>
                <a:ea typeface="Arial"/>
                <a:cs typeface="Arial"/>
                <a:sym typeface="Arial"/>
              </a:rPr>
              <a:t>Key elements</a:t>
            </a:r>
            <a:r>
              <a:rPr lang="en-US" sz="7350">
                <a:solidFill>
                  <a:schemeClr val="lt1"/>
                </a:solidFill>
                <a:latin typeface="Arial"/>
                <a:ea typeface="Arial"/>
                <a:cs typeface="Arial"/>
                <a:sym typeface="Arial"/>
              </a:rPr>
              <a:t>:</a:t>
            </a:r>
            <a:endParaRPr sz="735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t/>
            </a:r>
            <a:endParaRPr sz="3300">
              <a:solidFill>
                <a:schemeClr val="lt1"/>
              </a:solidFill>
              <a:latin typeface="Avenir"/>
              <a:ea typeface="Avenir"/>
              <a:cs typeface="Avenir"/>
              <a:sym typeface="Avenir"/>
            </a:endParaRPr>
          </a:p>
          <a:p>
            <a:pPr indent="-420528" lvl="0" marL="457200" rtl="0" algn="l">
              <a:lnSpc>
                <a:spcPct val="115000"/>
              </a:lnSpc>
              <a:spcBef>
                <a:spcPts val="1000"/>
              </a:spcBef>
              <a:spcAft>
                <a:spcPts val="0"/>
              </a:spcAft>
              <a:buClr>
                <a:schemeClr val="lt1"/>
              </a:buClr>
              <a:buSzPct val="100000"/>
              <a:buAutoNum type="arabicPeriod"/>
            </a:pPr>
            <a:r>
              <a:rPr lang="en-US" sz="4500">
                <a:solidFill>
                  <a:schemeClr val="lt1"/>
                </a:solidFill>
                <a:latin typeface="Arial"/>
                <a:ea typeface="Arial"/>
                <a:cs typeface="Arial"/>
                <a:sym typeface="Arial"/>
              </a:rPr>
              <a:t>I</a:t>
            </a:r>
            <a:r>
              <a:rPr lang="en-US" sz="5500">
                <a:solidFill>
                  <a:schemeClr val="lt1"/>
                </a:solidFill>
                <a:latin typeface="Arial"/>
                <a:ea typeface="Arial"/>
                <a:cs typeface="Arial"/>
                <a:sym typeface="Arial"/>
              </a:rPr>
              <a:t>nvolves a </a:t>
            </a:r>
            <a:r>
              <a:rPr b="1" lang="en-US" sz="5500">
                <a:solidFill>
                  <a:schemeClr val="lt1"/>
                </a:solidFill>
                <a:latin typeface="Arial"/>
                <a:ea typeface="Arial"/>
                <a:cs typeface="Arial"/>
                <a:sym typeface="Arial"/>
              </a:rPr>
              <a:t>cross-border collaboration</a:t>
            </a:r>
            <a:endParaRPr b="1" sz="5500">
              <a:solidFill>
                <a:schemeClr val="lt1"/>
              </a:solidFill>
              <a:latin typeface="Arial"/>
              <a:ea typeface="Arial"/>
              <a:cs typeface="Arial"/>
              <a:sym typeface="Arial"/>
            </a:endParaRPr>
          </a:p>
          <a:p>
            <a:pPr indent="-441166" lvl="0" marL="457200" rtl="0" algn="l">
              <a:lnSpc>
                <a:spcPct val="115000"/>
              </a:lnSpc>
              <a:spcBef>
                <a:spcPts val="1000"/>
              </a:spcBef>
              <a:spcAft>
                <a:spcPts val="0"/>
              </a:spcAft>
              <a:buClr>
                <a:schemeClr val="lt1"/>
              </a:buClr>
              <a:buSzPct val="100000"/>
              <a:buAutoNum type="arabicPeriod"/>
            </a:pPr>
            <a:r>
              <a:rPr lang="en-US" sz="5500">
                <a:solidFill>
                  <a:schemeClr val="lt1"/>
                </a:solidFill>
                <a:latin typeface="Arial"/>
                <a:ea typeface="Arial"/>
                <a:cs typeface="Arial"/>
                <a:sym typeface="Arial"/>
              </a:rPr>
              <a:t>Engages students in </a:t>
            </a:r>
            <a:r>
              <a:rPr b="1" lang="en-US" sz="5500">
                <a:solidFill>
                  <a:schemeClr val="lt1"/>
                </a:solidFill>
                <a:latin typeface="Arial"/>
                <a:ea typeface="Arial"/>
                <a:cs typeface="Arial"/>
                <a:sym typeface="Arial"/>
              </a:rPr>
              <a:t>online interaction </a:t>
            </a:r>
            <a:r>
              <a:rPr lang="en-US" sz="5500">
                <a:solidFill>
                  <a:schemeClr val="lt1"/>
                </a:solidFill>
                <a:latin typeface="Arial"/>
                <a:ea typeface="Arial"/>
                <a:cs typeface="Arial"/>
                <a:sym typeface="Arial"/>
              </a:rPr>
              <a:t>(synchronous or asynchronous)</a:t>
            </a:r>
            <a:endParaRPr sz="5500">
              <a:latin typeface="Arial"/>
              <a:ea typeface="Arial"/>
              <a:cs typeface="Arial"/>
              <a:sym typeface="Arial"/>
            </a:endParaRPr>
          </a:p>
          <a:p>
            <a:pPr indent="-441166" lvl="0" marL="457200" rtl="0" algn="l">
              <a:lnSpc>
                <a:spcPct val="115000"/>
              </a:lnSpc>
              <a:spcBef>
                <a:spcPts val="1000"/>
              </a:spcBef>
              <a:spcAft>
                <a:spcPts val="0"/>
              </a:spcAft>
              <a:buClr>
                <a:schemeClr val="lt1"/>
              </a:buClr>
              <a:buSzPct val="100000"/>
              <a:buAutoNum type="arabicPeriod"/>
            </a:pPr>
            <a:r>
              <a:rPr lang="en-US" sz="5500">
                <a:solidFill>
                  <a:schemeClr val="lt1"/>
                </a:solidFill>
                <a:latin typeface="Arial"/>
                <a:ea typeface="Arial"/>
                <a:cs typeface="Arial"/>
                <a:sym typeface="Arial"/>
              </a:rPr>
              <a:t>Aims at </a:t>
            </a:r>
            <a:r>
              <a:rPr b="1" lang="en-US" sz="5500">
                <a:solidFill>
                  <a:schemeClr val="lt1"/>
                </a:solidFill>
                <a:latin typeface="Arial"/>
                <a:ea typeface="Arial"/>
                <a:cs typeface="Arial"/>
                <a:sym typeface="Arial"/>
              </a:rPr>
              <a:t>fostering</a:t>
            </a:r>
            <a:r>
              <a:rPr lang="en-US" sz="5500">
                <a:solidFill>
                  <a:schemeClr val="lt1"/>
                </a:solidFill>
                <a:latin typeface="Arial"/>
                <a:ea typeface="Arial"/>
                <a:cs typeface="Arial"/>
                <a:sym typeface="Arial"/>
              </a:rPr>
              <a:t> students’ </a:t>
            </a:r>
            <a:r>
              <a:rPr b="1" lang="en-US" sz="5500">
                <a:solidFill>
                  <a:schemeClr val="lt1"/>
                </a:solidFill>
                <a:latin typeface="Arial"/>
                <a:ea typeface="Arial"/>
                <a:cs typeface="Arial"/>
                <a:sym typeface="Arial"/>
              </a:rPr>
              <a:t>intercultural competences</a:t>
            </a:r>
            <a:endParaRPr b="1" sz="5500">
              <a:latin typeface="Arial"/>
              <a:ea typeface="Arial"/>
              <a:cs typeface="Arial"/>
              <a:sym typeface="Arial"/>
            </a:endParaRPr>
          </a:p>
          <a:p>
            <a:pPr indent="-441166" lvl="0" marL="457200" rtl="0" algn="l">
              <a:lnSpc>
                <a:spcPct val="115000"/>
              </a:lnSpc>
              <a:spcBef>
                <a:spcPts val="1000"/>
              </a:spcBef>
              <a:spcAft>
                <a:spcPts val="0"/>
              </a:spcAft>
              <a:buClr>
                <a:schemeClr val="lt1"/>
              </a:buClr>
              <a:buSzPct val="100000"/>
              <a:buAutoNum type="arabicPeriod"/>
            </a:pPr>
            <a:r>
              <a:rPr lang="en-US" sz="5500">
                <a:solidFill>
                  <a:schemeClr val="lt1"/>
                </a:solidFill>
                <a:latin typeface="Arial"/>
                <a:ea typeface="Arial"/>
                <a:cs typeface="Arial"/>
                <a:sym typeface="Arial"/>
              </a:rPr>
              <a:t>Includes a </a:t>
            </a:r>
            <a:r>
              <a:rPr b="1" lang="en-US" sz="5500">
                <a:solidFill>
                  <a:schemeClr val="lt1"/>
                </a:solidFill>
                <a:latin typeface="Arial"/>
                <a:ea typeface="Arial"/>
                <a:cs typeface="Arial"/>
                <a:sym typeface="Arial"/>
              </a:rPr>
              <a:t>reflection component</a:t>
            </a:r>
            <a:endParaRPr b="1" sz="55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588" name="Google Shape;588;p4"/>
          <p:cNvSpPr/>
          <p:nvPr/>
        </p:nvSpPr>
        <p:spPr>
          <a:xfrm>
            <a:off x="8605633" y="3766068"/>
            <a:ext cx="514350" cy="605051"/>
          </a:xfrm>
          <a:prstGeom prst="rightArrow">
            <a:avLst>
              <a:gd fmla="val 50000" name="adj1"/>
              <a:gd fmla="val 50000" name="adj2"/>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descr="American Girl in Florence, Italy, Ruth Orkin | Mia" id="594" name="Google Shape;594;p5"/>
          <p:cNvPicPr preferRelativeResize="0"/>
          <p:nvPr/>
        </p:nvPicPr>
        <p:blipFill rotWithShape="1">
          <a:blip r:embed="rId3">
            <a:alphaModFix/>
          </a:blip>
          <a:srcRect b="4467" l="0" r="0" t="3469"/>
          <a:stretch/>
        </p:blipFill>
        <p:spPr>
          <a:xfrm>
            <a:off x="0" y="0"/>
            <a:ext cx="12240000" cy="7129648"/>
          </a:xfrm>
          <a:prstGeom prst="rect">
            <a:avLst/>
          </a:prstGeom>
          <a:noFill/>
          <a:ln>
            <a:noFill/>
          </a:ln>
        </p:spPr>
      </p:pic>
      <p:pic>
        <p:nvPicPr>
          <p:cNvPr descr="page1image14932160" id="595" name="Google Shape;595;p5"/>
          <p:cNvPicPr preferRelativeResize="0"/>
          <p:nvPr/>
        </p:nvPicPr>
        <p:blipFill rotWithShape="1">
          <a:blip r:embed="rId4">
            <a:alphaModFix/>
          </a:blip>
          <a:srcRect b="0" l="0" r="0" t="0"/>
          <a:stretch/>
        </p:blipFill>
        <p:spPr>
          <a:xfrm>
            <a:off x="0" y="0"/>
            <a:ext cx="6400800" cy="228600"/>
          </a:xfrm>
          <a:prstGeom prst="rect">
            <a:avLst/>
          </a:prstGeom>
          <a:noFill/>
          <a:ln>
            <a:noFill/>
          </a:ln>
        </p:spPr>
      </p:pic>
      <p:sp>
        <p:nvSpPr>
          <p:cNvPr id="596" name="Google Shape;596;p5"/>
          <p:cNvSpPr txBox="1"/>
          <p:nvPr/>
        </p:nvSpPr>
        <p:spPr>
          <a:xfrm>
            <a:off x="8007100" y="6809100"/>
            <a:ext cx="7041300" cy="82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597" name="Google Shape;597;p5"/>
          <p:cNvSpPr txBox="1"/>
          <p:nvPr/>
        </p:nvSpPr>
        <p:spPr>
          <a:xfrm>
            <a:off x="7285850" y="120625"/>
            <a:ext cx="4996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lt1"/>
                </a:solidFill>
              </a:rPr>
              <a:t>R.Orkin, </a:t>
            </a:r>
            <a:r>
              <a:rPr b="1" i="1" lang="en-US" sz="2000">
                <a:solidFill>
                  <a:schemeClr val="lt1"/>
                </a:solidFill>
              </a:rPr>
              <a:t>An American Girl in Italy</a:t>
            </a:r>
            <a:r>
              <a:rPr lang="en-US" sz="2000">
                <a:solidFill>
                  <a:schemeClr val="lt1"/>
                </a:solidFill>
              </a:rPr>
              <a:t> (1951)</a:t>
            </a:r>
            <a:endParaRPr sz="20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pic>
        <p:nvPicPr>
          <p:cNvPr descr="American Girl in Florence, Italy, Ruth Orkin | Mia" id="603" name="Google Shape;603;p6"/>
          <p:cNvPicPr preferRelativeResize="0"/>
          <p:nvPr/>
        </p:nvPicPr>
        <p:blipFill rotWithShape="1">
          <a:blip r:embed="rId3">
            <a:alphaModFix/>
          </a:blip>
          <a:srcRect b="4467" l="0" r="0" t="3469"/>
          <a:stretch/>
        </p:blipFill>
        <p:spPr>
          <a:xfrm>
            <a:off x="0" y="0"/>
            <a:ext cx="12240000" cy="7129648"/>
          </a:xfrm>
          <a:prstGeom prst="rect">
            <a:avLst/>
          </a:prstGeom>
          <a:noFill/>
          <a:ln>
            <a:noFill/>
          </a:ln>
        </p:spPr>
      </p:pic>
      <p:sp>
        <p:nvSpPr>
          <p:cNvPr id="604" name="Google Shape;604;p6"/>
          <p:cNvSpPr/>
          <p:nvPr/>
        </p:nvSpPr>
        <p:spPr>
          <a:xfrm>
            <a:off x="0" y="0"/>
            <a:ext cx="4792200" cy="7041300"/>
          </a:xfrm>
          <a:prstGeom prst="rect">
            <a:avLst/>
          </a:prstGeom>
          <a:solidFill>
            <a:srgbClr val="26A9D6">
              <a:alpha val="7764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6"/>
          <p:cNvSpPr txBox="1"/>
          <p:nvPr/>
        </p:nvSpPr>
        <p:spPr>
          <a:xfrm>
            <a:off x="999814" y="5216858"/>
            <a:ext cx="37887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rPr>
              <a:t>Produce</a:t>
            </a:r>
            <a:r>
              <a:rPr lang="en-US" sz="1800">
                <a:solidFill>
                  <a:schemeClr val="lt1"/>
                </a:solidFill>
              </a:rPr>
              <a:t> a visual representation of what ‘</a:t>
            </a:r>
            <a:r>
              <a:rPr b="1" lang="en-US" sz="1800">
                <a:solidFill>
                  <a:schemeClr val="lt1"/>
                </a:solidFill>
              </a:rPr>
              <a:t>Italianità’ (italianness) </a:t>
            </a:r>
            <a:r>
              <a:rPr lang="en-US" sz="1800">
                <a:solidFill>
                  <a:schemeClr val="lt1"/>
                </a:solidFill>
              </a:rPr>
              <a:t>means</a:t>
            </a:r>
            <a:r>
              <a:rPr lang="en-US" sz="1800">
                <a:solidFill>
                  <a:schemeClr val="lt1"/>
                </a:solidFill>
                <a:latin typeface="Avenir"/>
                <a:ea typeface="Avenir"/>
                <a:cs typeface="Avenir"/>
                <a:sym typeface="Avenir"/>
              </a:rPr>
              <a:t> </a:t>
            </a:r>
            <a:endParaRPr/>
          </a:p>
        </p:txBody>
      </p:sp>
      <p:sp>
        <p:nvSpPr>
          <p:cNvPr id="606" name="Google Shape;606;p6"/>
          <p:cNvSpPr txBox="1"/>
          <p:nvPr/>
        </p:nvSpPr>
        <p:spPr>
          <a:xfrm>
            <a:off x="271757" y="234580"/>
            <a:ext cx="3343200" cy="224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lt1"/>
                </a:solidFill>
              </a:rPr>
              <a:t>Project 1:</a:t>
            </a:r>
            <a:endParaRPr b="1" sz="1600"/>
          </a:p>
          <a:p>
            <a:pPr indent="0" lvl="0" marL="0" marR="0" rtl="0" algn="l">
              <a:spcBef>
                <a:spcPts val="0"/>
              </a:spcBef>
              <a:spcAft>
                <a:spcPts val="0"/>
              </a:spcAft>
              <a:buNone/>
            </a:pPr>
            <a:r>
              <a:rPr lang="en-US" sz="2400">
                <a:solidFill>
                  <a:schemeClr val="lt1"/>
                </a:solidFill>
              </a:rPr>
              <a:t>Three universities (UBC, Purdue, FIU), 46 students (in groups)</a:t>
            </a:r>
            <a:endParaRPr/>
          </a:p>
          <a:p>
            <a:pPr indent="0" lvl="0" marL="0" marR="0" rtl="0" algn="l">
              <a:spcBef>
                <a:spcPts val="0"/>
              </a:spcBef>
              <a:spcAft>
                <a:spcPts val="0"/>
              </a:spcAft>
              <a:buNone/>
            </a:pPr>
            <a:r>
              <a:rPr b="1" lang="en-US" sz="2400">
                <a:solidFill>
                  <a:schemeClr val="lt1"/>
                </a:solidFill>
              </a:rPr>
              <a:t>Intermediate level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7" name="Google Shape;607;p6"/>
          <p:cNvSpPr/>
          <p:nvPr/>
        </p:nvSpPr>
        <p:spPr>
          <a:xfrm>
            <a:off x="228533" y="3038306"/>
            <a:ext cx="566700" cy="566700"/>
          </a:xfrm>
          <a:prstGeom prst="ellipse">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Document" id="608" name="Google Shape;608;p6"/>
          <p:cNvPicPr preferRelativeResize="0"/>
          <p:nvPr/>
        </p:nvPicPr>
        <p:blipFill rotWithShape="1">
          <a:blip r:embed="rId4">
            <a:alphaModFix/>
          </a:blip>
          <a:srcRect b="0" l="0" r="0" t="0"/>
          <a:stretch/>
        </p:blipFill>
        <p:spPr>
          <a:xfrm>
            <a:off x="317139" y="3091968"/>
            <a:ext cx="409141" cy="409141"/>
          </a:xfrm>
          <a:prstGeom prst="rect">
            <a:avLst/>
          </a:prstGeom>
          <a:noFill/>
          <a:ln>
            <a:noFill/>
          </a:ln>
        </p:spPr>
      </p:pic>
      <p:sp>
        <p:nvSpPr>
          <p:cNvPr id="609" name="Google Shape;609;p6"/>
          <p:cNvSpPr/>
          <p:nvPr/>
        </p:nvSpPr>
        <p:spPr>
          <a:xfrm>
            <a:off x="212850" y="4084252"/>
            <a:ext cx="566700" cy="566700"/>
          </a:xfrm>
          <a:prstGeom prst="ellipse">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roup of men" id="610" name="Google Shape;610;p6"/>
          <p:cNvPicPr preferRelativeResize="0"/>
          <p:nvPr/>
        </p:nvPicPr>
        <p:blipFill rotWithShape="1">
          <a:blip r:embed="rId5">
            <a:alphaModFix/>
          </a:blip>
          <a:srcRect b="0" l="0" r="0" t="0"/>
          <a:stretch/>
        </p:blipFill>
        <p:spPr>
          <a:xfrm>
            <a:off x="271757" y="4149871"/>
            <a:ext cx="435524" cy="435524"/>
          </a:xfrm>
          <a:prstGeom prst="rect">
            <a:avLst/>
          </a:prstGeom>
          <a:noFill/>
          <a:ln>
            <a:noFill/>
          </a:ln>
        </p:spPr>
      </p:pic>
      <p:sp>
        <p:nvSpPr>
          <p:cNvPr id="611" name="Google Shape;611;p6"/>
          <p:cNvSpPr/>
          <p:nvPr/>
        </p:nvSpPr>
        <p:spPr>
          <a:xfrm>
            <a:off x="213684" y="5236648"/>
            <a:ext cx="566700" cy="566700"/>
          </a:xfrm>
          <a:prstGeom prst="ellipse">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Eye" id="612" name="Google Shape;612;p6"/>
          <p:cNvPicPr preferRelativeResize="0"/>
          <p:nvPr/>
        </p:nvPicPr>
        <p:blipFill rotWithShape="1">
          <a:blip r:embed="rId6">
            <a:alphaModFix/>
          </a:blip>
          <a:srcRect b="0" l="0" r="0" t="0"/>
          <a:stretch/>
        </p:blipFill>
        <p:spPr>
          <a:xfrm>
            <a:off x="280653" y="5289705"/>
            <a:ext cx="443131" cy="443131"/>
          </a:xfrm>
          <a:prstGeom prst="rect">
            <a:avLst/>
          </a:prstGeom>
          <a:noFill/>
          <a:ln>
            <a:noFill/>
          </a:ln>
        </p:spPr>
      </p:pic>
      <p:sp>
        <p:nvSpPr>
          <p:cNvPr id="613" name="Google Shape;613;p6"/>
          <p:cNvSpPr/>
          <p:nvPr/>
        </p:nvSpPr>
        <p:spPr>
          <a:xfrm>
            <a:off x="212850" y="6271978"/>
            <a:ext cx="566700" cy="566700"/>
          </a:xfrm>
          <a:prstGeom prst="ellipse">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lapper board" id="614" name="Google Shape;614;p6"/>
          <p:cNvPicPr preferRelativeResize="0"/>
          <p:nvPr/>
        </p:nvPicPr>
        <p:blipFill rotWithShape="1">
          <a:blip r:embed="rId7">
            <a:alphaModFix/>
          </a:blip>
          <a:srcRect b="0" l="0" r="0" t="0"/>
          <a:stretch/>
        </p:blipFill>
        <p:spPr>
          <a:xfrm>
            <a:off x="287796" y="6327693"/>
            <a:ext cx="403446" cy="403446"/>
          </a:xfrm>
          <a:prstGeom prst="rect">
            <a:avLst/>
          </a:prstGeom>
          <a:noFill/>
          <a:ln>
            <a:noFill/>
          </a:ln>
        </p:spPr>
      </p:pic>
      <p:sp>
        <p:nvSpPr>
          <p:cNvPr id="615" name="Google Shape;615;p6"/>
          <p:cNvSpPr txBox="1"/>
          <p:nvPr/>
        </p:nvSpPr>
        <p:spPr>
          <a:xfrm>
            <a:off x="900967" y="6344365"/>
            <a:ext cx="32115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rPr>
              <a:t>Create</a:t>
            </a:r>
            <a:r>
              <a:rPr lang="en-US" sz="1800">
                <a:solidFill>
                  <a:schemeClr val="lt1"/>
                </a:solidFill>
              </a:rPr>
              <a:t> a video and present</a:t>
            </a:r>
            <a:endParaRPr/>
          </a:p>
        </p:txBody>
      </p:sp>
      <p:sp>
        <p:nvSpPr>
          <p:cNvPr id="616" name="Google Shape;616;p6"/>
          <p:cNvSpPr txBox="1"/>
          <p:nvPr/>
        </p:nvSpPr>
        <p:spPr>
          <a:xfrm>
            <a:off x="757450" y="3137025"/>
            <a:ext cx="3788700" cy="384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00">
                <a:solidFill>
                  <a:schemeClr val="lt1"/>
                </a:solidFill>
              </a:rPr>
              <a:t>Share a self-identity worksheet</a:t>
            </a:r>
            <a:endParaRPr sz="1500"/>
          </a:p>
        </p:txBody>
      </p:sp>
      <p:sp>
        <p:nvSpPr>
          <p:cNvPr id="617" name="Google Shape;617;p6"/>
          <p:cNvSpPr txBox="1"/>
          <p:nvPr/>
        </p:nvSpPr>
        <p:spPr>
          <a:xfrm>
            <a:off x="760163" y="2477875"/>
            <a:ext cx="25788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chemeClr val="lt1"/>
                </a:solidFill>
              </a:rPr>
              <a:t>4 components:</a:t>
            </a:r>
            <a:endParaRPr b="1" sz="2000"/>
          </a:p>
        </p:txBody>
      </p:sp>
      <p:sp>
        <p:nvSpPr>
          <p:cNvPr id="618" name="Google Shape;618;p6"/>
          <p:cNvSpPr txBox="1"/>
          <p:nvPr/>
        </p:nvSpPr>
        <p:spPr>
          <a:xfrm>
            <a:off x="626301" y="3703781"/>
            <a:ext cx="40044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rPr>
              <a:t>Engage in a D.I.E/D.A.E. activity</a:t>
            </a:r>
            <a:endParaRPr/>
          </a:p>
        </p:txBody>
      </p:sp>
      <p:sp>
        <p:nvSpPr>
          <p:cNvPr id="619" name="Google Shape;619;p6"/>
          <p:cNvSpPr txBox="1"/>
          <p:nvPr/>
        </p:nvSpPr>
        <p:spPr>
          <a:xfrm>
            <a:off x="841926" y="4047641"/>
            <a:ext cx="3788700" cy="923400"/>
          </a:xfrm>
          <a:prstGeom prst="rect">
            <a:avLst/>
          </a:prstGeom>
          <a:noFill/>
          <a:ln>
            <a:noFill/>
          </a:ln>
        </p:spPr>
        <p:txBody>
          <a:bodyPr anchorCtr="0" anchor="t" bIns="45700" lIns="91425" spcFirstLastPara="1" rIns="91425" wrap="square" tIns="45700">
            <a:spAutoFit/>
          </a:bodyPr>
          <a:lstStyle/>
          <a:p>
            <a:pPr indent="-342900" lvl="0" marL="457200" marR="0" rtl="0" algn="l">
              <a:spcBef>
                <a:spcPts val="0"/>
              </a:spcBef>
              <a:spcAft>
                <a:spcPts val="0"/>
              </a:spcAft>
              <a:buClr>
                <a:schemeClr val="lt1"/>
              </a:buClr>
              <a:buSzPts val="1800"/>
              <a:buChar char="●"/>
            </a:pPr>
            <a:r>
              <a:rPr b="1" lang="en-US" sz="1800">
                <a:solidFill>
                  <a:schemeClr val="lt1"/>
                </a:solidFill>
              </a:rPr>
              <a:t>Describe</a:t>
            </a:r>
            <a:r>
              <a:rPr lang="en-US" sz="1800">
                <a:solidFill>
                  <a:schemeClr val="lt1"/>
                </a:solidFill>
              </a:rPr>
              <a:t> this photo</a:t>
            </a:r>
            <a:endParaRPr/>
          </a:p>
          <a:p>
            <a:pPr indent="-342900" lvl="0" marL="457200" marR="0" rtl="0" algn="l">
              <a:spcBef>
                <a:spcPts val="0"/>
              </a:spcBef>
              <a:spcAft>
                <a:spcPts val="0"/>
              </a:spcAft>
              <a:buClr>
                <a:schemeClr val="lt1"/>
              </a:buClr>
              <a:buSzPts val="1800"/>
              <a:buChar char="●"/>
            </a:pPr>
            <a:r>
              <a:rPr lang="en-US" sz="1800">
                <a:solidFill>
                  <a:schemeClr val="lt1"/>
                </a:solidFill>
              </a:rPr>
              <a:t>Are you </a:t>
            </a:r>
            <a:r>
              <a:rPr b="1" lang="en-US" sz="1800">
                <a:solidFill>
                  <a:schemeClr val="lt1"/>
                </a:solidFill>
              </a:rPr>
              <a:t>Describing</a:t>
            </a:r>
            <a:r>
              <a:rPr lang="en-US" sz="1800">
                <a:solidFill>
                  <a:schemeClr val="lt1"/>
                </a:solidFill>
              </a:rPr>
              <a:t> or </a:t>
            </a:r>
            <a:r>
              <a:rPr b="1" lang="en-US" sz="1800">
                <a:solidFill>
                  <a:schemeClr val="lt1"/>
                </a:solidFill>
              </a:rPr>
              <a:t>Interpreting</a:t>
            </a:r>
            <a:r>
              <a:rPr lang="en-US" sz="1800">
                <a:solidFill>
                  <a:schemeClr val="lt1"/>
                </a:solidFill>
              </a:rPr>
              <a:t> or </a:t>
            </a:r>
            <a:r>
              <a:rPr b="1" lang="en-US" sz="1800">
                <a:solidFill>
                  <a:schemeClr val="lt1"/>
                </a:solidFill>
              </a:rPr>
              <a:t>Evaluating</a:t>
            </a:r>
            <a:r>
              <a:rPr lang="en-US" sz="1800">
                <a:solidFill>
                  <a:schemeClr val="lt1"/>
                </a:solidFill>
              </a:rPr>
              <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pic>
        <p:nvPicPr>
          <p:cNvPr id="624" name="Google Shape;624;p7"/>
          <p:cNvPicPr preferRelativeResize="0"/>
          <p:nvPr/>
        </p:nvPicPr>
        <p:blipFill rotWithShape="1">
          <a:blip r:embed="rId3">
            <a:alphaModFix/>
          </a:blip>
          <a:srcRect b="0" l="0" r="0" t="0"/>
          <a:stretch/>
        </p:blipFill>
        <p:spPr>
          <a:xfrm>
            <a:off x="6606113" y="3401695"/>
            <a:ext cx="5562601" cy="3327400"/>
          </a:xfrm>
          <a:prstGeom prst="rect">
            <a:avLst/>
          </a:prstGeom>
          <a:noFill/>
          <a:ln>
            <a:noFill/>
          </a:ln>
        </p:spPr>
      </p:pic>
      <p:sp>
        <p:nvSpPr>
          <p:cNvPr id="625" name="Google Shape;625;p7"/>
          <p:cNvSpPr/>
          <p:nvPr/>
        </p:nvSpPr>
        <p:spPr>
          <a:xfrm>
            <a:off x="491683" y="334664"/>
            <a:ext cx="1921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rPr>
              <a:t>Project 2</a:t>
            </a:r>
            <a:endParaRPr sz="1600"/>
          </a:p>
        </p:txBody>
      </p:sp>
      <p:pic>
        <p:nvPicPr>
          <p:cNvPr id="626" name="Google Shape;626;p7"/>
          <p:cNvPicPr preferRelativeResize="0"/>
          <p:nvPr/>
        </p:nvPicPr>
        <p:blipFill rotWithShape="1">
          <a:blip r:embed="rId4">
            <a:alphaModFix/>
          </a:blip>
          <a:srcRect b="0" l="0" r="0" t="0"/>
          <a:stretch/>
        </p:blipFill>
        <p:spPr>
          <a:xfrm>
            <a:off x="6606113" y="128905"/>
            <a:ext cx="5562600" cy="3212558"/>
          </a:xfrm>
          <a:prstGeom prst="rect">
            <a:avLst/>
          </a:prstGeom>
          <a:noFill/>
          <a:ln>
            <a:noFill/>
          </a:ln>
        </p:spPr>
      </p:pic>
      <p:sp>
        <p:nvSpPr>
          <p:cNvPr id="627" name="Google Shape;627;p7"/>
          <p:cNvSpPr txBox="1"/>
          <p:nvPr/>
        </p:nvSpPr>
        <p:spPr>
          <a:xfrm>
            <a:off x="339283" y="2413336"/>
            <a:ext cx="33591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rPr>
              <a:t>4 components:</a:t>
            </a:r>
            <a:endParaRPr sz="2000"/>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8" name="Google Shape;628;p7"/>
          <p:cNvSpPr txBox="1"/>
          <p:nvPr/>
        </p:nvSpPr>
        <p:spPr>
          <a:xfrm>
            <a:off x="782500" y="2952475"/>
            <a:ext cx="57759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rPr>
              <a:t>Take a </a:t>
            </a:r>
            <a:r>
              <a:rPr b="1" lang="en-US" sz="2000">
                <a:solidFill>
                  <a:schemeClr val="dk1"/>
                </a:solidFill>
              </a:rPr>
              <a:t>short survey</a:t>
            </a:r>
            <a:r>
              <a:rPr lang="en-US" sz="2000">
                <a:solidFill>
                  <a:schemeClr val="dk1"/>
                </a:solidFill>
              </a:rPr>
              <a:t> on your intercultural attitude</a:t>
            </a:r>
            <a:endParaRPr sz="1600"/>
          </a:p>
        </p:txBody>
      </p:sp>
      <p:sp>
        <p:nvSpPr>
          <p:cNvPr id="629" name="Google Shape;629;p7"/>
          <p:cNvSpPr txBox="1"/>
          <p:nvPr/>
        </p:nvSpPr>
        <p:spPr>
          <a:xfrm>
            <a:off x="848650" y="3695275"/>
            <a:ext cx="55626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rPr>
              <a:t>Analyze and Compare </a:t>
            </a:r>
            <a:r>
              <a:rPr b="1" lang="en-US" sz="2000">
                <a:solidFill>
                  <a:schemeClr val="dk1"/>
                </a:solidFill>
              </a:rPr>
              <a:t>different commercials</a:t>
            </a:r>
            <a:r>
              <a:rPr lang="en-US" sz="2000">
                <a:solidFill>
                  <a:schemeClr val="dk1"/>
                </a:solidFill>
              </a:rPr>
              <a:t> from different countries </a:t>
            </a:r>
            <a:endParaRPr sz="2000"/>
          </a:p>
        </p:txBody>
      </p:sp>
      <p:sp>
        <p:nvSpPr>
          <p:cNvPr id="630" name="Google Shape;630;p7"/>
          <p:cNvSpPr txBox="1"/>
          <p:nvPr/>
        </p:nvSpPr>
        <p:spPr>
          <a:xfrm>
            <a:off x="839750" y="4561225"/>
            <a:ext cx="55626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IDENTIFY and SELECT </a:t>
            </a:r>
            <a:r>
              <a:rPr b="1" lang="en-US" sz="2000">
                <a:solidFill>
                  <a:schemeClr val="dk1"/>
                </a:solidFill>
                <a:latin typeface="Calibri"/>
                <a:ea typeface="Calibri"/>
                <a:cs typeface="Calibri"/>
                <a:sym typeface="Calibri"/>
              </a:rPr>
              <a:t>ONE RELEVANT SOCIAL TOPIC </a:t>
            </a:r>
            <a:r>
              <a:rPr lang="en-US" sz="2000">
                <a:solidFill>
                  <a:schemeClr val="dk1"/>
                </a:solidFill>
                <a:latin typeface="Calibri"/>
                <a:ea typeface="Calibri"/>
                <a:cs typeface="Calibri"/>
                <a:sym typeface="Calibri"/>
              </a:rPr>
              <a:t>and the MARKETING STRATEGIES which were used to communicate that topic.</a:t>
            </a:r>
            <a:endParaRPr sz="2000">
              <a:solidFill>
                <a:schemeClr val="dk1"/>
              </a:solidFill>
              <a:latin typeface="Calibri"/>
              <a:ea typeface="Calibri"/>
              <a:cs typeface="Calibri"/>
              <a:sym typeface="Calibri"/>
            </a:endParaRPr>
          </a:p>
        </p:txBody>
      </p:sp>
      <p:sp>
        <p:nvSpPr>
          <p:cNvPr id="631" name="Google Shape;631;p7"/>
          <p:cNvSpPr txBox="1"/>
          <p:nvPr/>
        </p:nvSpPr>
        <p:spPr>
          <a:xfrm>
            <a:off x="1044652" y="5825925"/>
            <a:ext cx="41031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rPr>
              <a:t>Create a </a:t>
            </a:r>
            <a:r>
              <a:rPr b="1" lang="en-US" sz="2000">
                <a:solidFill>
                  <a:schemeClr val="dk1"/>
                </a:solidFill>
              </a:rPr>
              <a:t>video</a:t>
            </a:r>
            <a:r>
              <a:rPr lang="en-US" sz="2000">
                <a:solidFill>
                  <a:schemeClr val="dk1"/>
                </a:solidFill>
              </a:rPr>
              <a:t> and present</a:t>
            </a:r>
            <a:endParaRPr sz="1600"/>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2" name="Google Shape;632;p7"/>
          <p:cNvSpPr txBox="1"/>
          <p:nvPr/>
        </p:nvSpPr>
        <p:spPr>
          <a:xfrm>
            <a:off x="491683" y="1003552"/>
            <a:ext cx="4305300" cy="1293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rPr>
              <a:t>Two universities (UBC, FIU), 22 students (in groups)</a:t>
            </a:r>
            <a:endParaRPr/>
          </a:p>
          <a:p>
            <a:pPr indent="0" lvl="0" marL="0" marR="0" rtl="0" algn="l">
              <a:spcBef>
                <a:spcPts val="0"/>
              </a:spcBef>
              <a:spcAft>
                <a:spcPts val="0"/>
              </a:spcAft>
              <a:buNone/>
            </a:pPr>
            <a:r>
              <a:rPr b="1" lang="en-US" sz="2000">
                <a:solidFill>
                  <a:schemeClr val="dk1"/>
                </a:solidFill>
              </a:rPr>
              <a:t>Beginner level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633" name="Google Shape;633;p7"/>
          <p:cNvCxnSpPr/>
          <p:nvPr/>
        </p:nvCxnSpPr>
        <p:spPr>
          <a:xfrm>
            <a:off x="635000" y="2104579"/>
            <a:ext cx="3962400" cy="0"/>
          </a:xfrm>
          <a:prstGeom prst="straightConnector1">
            <a:avLst/>
          </a:prstGeom>
          <a:noFill/>
          <a:ln cap="flat" cmpd="sng" w="19050">
            <a:solidFill>
              <a:srgbClr val="26A9D6"/>
            </a:solidFill>
            <a:prstDash val="solid"/>
            <a:miter lim="800000"/>
            <a:headEnd len="sm" w="sm" type="none"/>
            <a:tailEnd len="sm" w="sm" type="none"/>
          </a:ln>
        </p:spPr>
      </p:cxnSp>
      <p:pic>
        <p:nvPicPr>
          <p:cNvPr descr="Clipboard" id="634" name="Google Shape;634;p7"/>
          <p:cNvPicPr preferRelativeResize="0"/>
          <p:nvPr/>
        </p:nvPicPr>
        <p:blipFill rotWithShape="1">
          <a:blip r:embed="rId5">
            <a:alphaModFix/>
          </a:blip>
          <a:srcRect b="0" l="0" r="0" t="0"/>
          <a:stretch/>
        </p:blipFill>
        <p:spPr>
          <a:xfrm>
            <a:off x="301893" y="2906301"/>
            <a:ext cx="461665" cy="461665"/>
          </a:xfrm>
          <a:prstGeom prst="rect">
            <a:avLst/>
          </a:prstGeom>
          <a:noFill/>
          <a:ln>
            <a:noFill/>
          </a:ln>
        </p:spPr>
      </p:pic>
      <p:pic>
        <p:nvPicPr>
          <p:cNvPr descr="Cursor" id="635" name="Google Shape;635;p7"/>
          <p:cNvPicPr preferRelativeResize="0"/>
          <p:nvPr/>
        </p:nvPicPr>
        <p:blipFill rotWithShape="1">
          <a:blip r:embed="rId6">
            <a:alphaModFix/>
          </a:blip>
          <a:srcRect b="0" l="0" r="0" t="0"/>
          <a:stretch/>
        </p:blipFill>
        <p:spPr>
          <a:xfrm>
            <a:off x="397023" y="4731687"/>
            <a:ext cx="461665" cy="461665"/>
          </a:xfrm>
          <a:prstGeom prst="rect">
            <a:avLst/>
          </a:prstGeom>
          <a:noFill/>
          <a:ln>
            <a:noFill/>
          </a:ln>
        </p:spPr>
      </p:pic>
      <p:pic>
        <p:nvPicPr>
          <p:cNvPr descr="Magnifying glass" id="636" name="Google Shape;636;p7"/>
          <p:cNvPicPr preferRelativeResize="0"/>
          <p:nvPr/>
        </p:nvPicPr>
        <p:blipFill rotWithShape="1">
          <a:blip r:embed="rId7">
            <a:alphaModFix/>
          </a:blip>
          <a:srcRect b="0" l="0" r="0" t="0"/>
          <a:stretch/>
        </p:blipFill>
        <p:spPr>
          <a:xfrm>
            <a:off x="333523" y="3759197"/>
            <a:ext cx="461665" cy="461665"/>
          </a:xfrm>
          <a:prstGeom prst="rect">
            <a:avLst/>
          </a:prstGeom>
          <a:noFill/>
          <a:ln>
            <a:noFill/>
          </a:ln>
        </p:spPr>
      </p:pic>
      <p:pic>
        <p:nvPicPr>
          <p:cNvPr descr="Presentation with media" id="637" name="Google Shape;637;p7"/>
          <p:cNvPicPr preferRelativeResize="0"/>
          <p:nvPr/>
        </p:nvPicPr>
        <p:blipFill rotWithShape="1">
          <a:blip r:embed="rId8">
            <a:alphaModFix/>
          </a:blip>
          <a:srcRect b="0" l="0" r="0" t="0"/>
          <a:stretch/>
        </p:blipFill>
        <p:spPr>
          <a:xfrm>
            <a:off x="482600" y="5944548"/>
            <a:ext cx="461665" cy="46166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gd6722e0f15_2_25"/>
          <p:cNvSpPr txBox="1"/>
          <p:nvPr>
            <p:ph idx="1" type="body"/>
          </p:nvPr>
        </p:nvSpPr>
        <p:spPr>
          <a:xfrm>
            <a:off x="586316" y="548216"/>
            <a:ext cx="10215034" cy="831849"/>
          </a:xfrm>
          <a:prstGeom prst="rect">
            <a:avLst/>
          </a:prstGeom>
          <a:noFill/>
          <a:ln>
            <a:noFill/>
          </a:ln>
        </p:spPr>
        <p:txBody>
          <a:bodyPr anchorCtr="0" anchor="ctr" bIns="0" lIns="0" spcFirstLastPara="1" rIns="0" wrap="square" tIns="0">
            <a:noAutofit/>
          </a:bodyPr>
          <a:lstStyle/>
          <a:p>
            <a:pPr indent="0" lvl="0" marL="0" rtl="0" algn="l">
              <a:lnSpc>
                <a:spcPct val="116666"/>
              </a:lnSpc>
              <a:spcBef>
                <a:spcPts val="0"/>
              </a:spcBef>
              <a:spcAft>
                <a:spcPts val="0"/>
              </a:spcAft>
              <a:buClr>
                <a:srgbClr val="0C2344"/>
              </a:buClr>
              <a:buSzPts val="2400"/>
              <a:buNone/>
            </a:pPr>
            <a:r>
              <a:rPr lang="en-US"/>
              <a:t>BEFORE WE BEGIN:</a:t>
            </a:r>
            <a:endParaRPr sz="1900"/>
          </a:p>
        </p:txBody>
      </p:sp>
      <p:sp>
        <p:nvSpPr>
          <p:cNvPr id="475" name="Google Shape;475;gd6722e0f15_2_25"/>
          <p:cNvSpPr txBox="1"/>
          <p:nvPr>
            <p:ph idx="1" type="body"/>
          </p:nvPr>
        </p:nvSpPr>
        <p:spPr>
          <a:xfrm>
            <a:off x="586316" y="1509183"/>
            <a:ext cx="10215034" cy="4895849"/>
          </a:xfrm>
          <a:prstGeom prst="rect">
            <a:avLst/>
          </a:prstGeom>
          <a:noFill/>
          <a:ln>
            <a:noFill/>
          </a:ln>
        </p:spPr>
        <p:txBody>
          <a:bodyPr anchorCtr="0" anchor="ctr" bIns="0" lIns="0" spcFirstLastPara="1" rIns="0" wrap="square" tIns="0">
            <a:noAutofit/>
          </a:bodyPr>
          <a:lstStyle/>
          <a:p>
            <a:pPr indent="-355600" lvl="0" marL="457200" rtl="0" algn="l">
              <a:lnSpc>
                <a:spcPct val="130000"/>
              </a:lnSpc>
              <a:spcBef>
                <a:spcPts val="0"/>
              </a:spcBef>
              <a:spcAft>
                <a:spcPts val="0"/>
              </a:spcAft>
              <a:buClr>
                <a:schemeClr val="dk1"/>
              </a:buClr>
              <a:buSzPts val="2000"/>
              <a:buChar char="●"/>
            </a:pPr>
            <a:r>
              <a:rPr lang="en-US" sz="2000">
                <a:solidFill>
                  <a:schemeClr val="dk1"/>
                </a:solidFill>
              </a:rPr>
              <a:t>Land Acknowledgement: </a:t>
            </a:r>
            <a:endParaRPr sz="2000">
              <a:solidFill>
                <a:schemeClr val="dk1"/>
              </a:solidFill>
            </a:endParaRPr>
          </a:p>
          <a:p>
            <a:pPr indent="0" lvl="0" marL="457200" rtl="0" algn="l">
              <a:lnSpc>
                <a:spcPct val="130000"/>
              </a:lnSpc>
              <a:spcBef>
                <a:spcPts val="0"/>
              </a:spcBef>
              <a:spcAft>
                <a:spcPts val="0"/>
              </a:spcAft>
              <a:buNone/>
            </a:pPr>
            <a:r>
              <a:rPr b="0" i="1" lang="en-US" sz="2000">
                <a:solidFill>
                  <a:schemeClr val="dk1"/>
                </a:solidFill>
              </a:rPr>
              <a:t>We would like to begin by acknowledging that the land </a:t>
            </a:r>
            <a:r>
              <a:rPr b="0" i="1" lang="en-US" sz="2000">
                <a:solidFill>
                  <a:schemeClr val="dk1"/>
                </a:solidFill>
              </a:rPr>
              <a:t>on which we gather is the traditional, ancestral, and unceded territory of the xʷməθkʷəy̓əm (Musqueam) People.</a:t>
            </a:r>
            <a:endParaRPr b="0" i="1" sz="2000">
              <a:solidFill>
                <a:schemeClr val="dk1"/>
              </a:solidFill>
            </a:endParaRPr>
          </a:p>
          <a:p>
            <a:pPr indent="0" lvl="0" marL="457200" rtl="0" algn="l">
              <a:lnSpc>
                <a:spcPct val="130000"/>
              </a:lnSpc>
              <a:spcBef>
                <a:spcPts val="0"/>
              </a:spcBef>
              <a:spcAft>
                <a:spcPts val="0"/>
              </a:spcAft>
              <a:buNone/>
            </a:pPr>
            <a:r>
              <a:t/>
            </a:r>
            <a:endParaRPr b="0" i="1" sz="2000">
              <a:solidFill>
                <a:schemeClr val="dk1"/>
              </a:solidFill>
            </a:endParaRPr>
          </a:p>
          <a:p>
            <a:pPr indent="-355600" lvl="0" marL="457200" rtl="0" algn="l">
              <a:lnSpc>
                <a:spcPct val="130000"/>
              </a:lnSpc>
              <a:spcBef>
                <a:spcPts val="0"/>
              </a:spcBef>
              <a:spcAft>
                <a:spcPts val="0"/>
              </a:spcAft>
              <a:buClr>
                <a:schemeClr val="dk1"/>
              </a:buClr>
              <a:buSzPts val="2000"/>
              <a:buChar char="●"/>
            </a:pPr>
            <a:r>
              <a:rPr b="0" lang="en-US" sz="2000">
                <a:solidFill>
                  <a:schemeClr val="dk1"/>
                </a:solidFill>
              </a:rPr>
              <a:t>We will be recording this webinar for teaching and learning purposes. If you would prefer not to be recorded, please keep your video and microphone off. </a:t>
            </a:r>
            <a:endParaRPr b="0" sz="2000">
              <a:solidFill>
                <a:schemeClr val="dk1"/>
              </a:solidFill>
            </a:endParaRPr>
          </a:p>
          <a:p>
            <a:pPr indent="0" lvl="0" marL="457200" rtl="0" algn="l">
              <a:lnSpc>
                <a:spcPct val="130000"/>
              </a:lnSpc>
              <a:spcBef>
                <a:spcPts val="0"/>
              </a:spcBef>
              <a:spcAft>
                <a:spcPts val="0"/>
              </a:spcAft>
              <a:buNone/>
            </a:pPr>
            <a:r>
              <a:t/>
            </a:r>
            <a:endParaRPr b="0" sz="2000">
              <a:solidFill>
                <a:schemeClr val="dk1"/>
              </a:solidFill>
            </a:endParaRPr>
          </a:p>
          <a:p>
            <a:pPr indent="-355600" lvl="0" marL="457200" rtl="0" algn="l">
              <a:lnSpc>
                <a:spcPct val="130000"/>
              </a:lnSpc>
              <a:spcBef>
                <a:spcPts val="0"/>
              </a:spcBef>
              <a:spcAft>
                <a:spcPts val="0"/>
              </a:spcAft>
              <a:buClr>
                <a:schemeClr val="dk1"/>
              </a:buClr>
              <a:buSzPts val="2000"/>
              <a:buChar char="●"/>
            </a:pPr>
            <a:r>
              <a:rPr b="0" lang="en-US" sz="2000">
                <a:solidFill>
                  <a:schemeClr val="dk1"/>
                </a:solidFill>
              </a:rPr>
              <a:t>We will have an open question period at the end of the presentation. Before then, please post your questions in the chat so the moderator can keep track of the questions and make sure they get answered. </a:t>
            </a:r>
            <a:endParaRPr b="0" sz="1900"/>
          </a:p>
          <a:p>
            <a:pPr indent="0" lvl="0" marL="0" marR="0" rtl="0" algn="l">
              <a:lnSpc>
                <a:spcPct val="140000"/>
              </a:lnSpc>
              <a:spcBef>
                <a:spcPts val="0"/>
              </a:spcBef>
              <a:spcAft>
                <a:spcPts val="0"/>
              </a:spcAft>
              <a:buClr>
                <a:srgbClr val="0C2344"/>
              </a:buClr>
              <a:buSzPts val="2000"/>
              <a:buFont typeface="Arial"/>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8"/>
          <p:cNvSpPr txBox="1"/>
          <p:nvPr>
            <p:ph type="title"/>
          </p:nvPr>
        </p:nvSpPr>
        <p:spPr>
          <a:xfrm>
            <a:off x="88900" y="190501"/>
            <a:ext cx="11264900" cy="4905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venir"/>
              <a:buNone/>
            </a:pPr>
            <a:r>
              <a:rPr lang="en-US" sz="2800">
                <a:latin typeface="Arial"/>
                <a:ea typeface="Arial"/>
                <a:cs typeface="Arial"/>
                <a:sym typeface="Arial"/>
              </a:rPr>
              <a:t>[Very short] </a:t>
            </a:r>
            <a:r>
              <a:rPr b="1" lang="en-US" sz="2800">
                <a:latin typeface="Arial"/>
                <a:ea typeface="Arial"/>
                <a:cs typeface="Arial"/>
                <a:sym typeface="Arial"/>
              </a:rPr>
              <a:t>Bibliography</a:t>
            </a:r>
            <a:endParaRPr>
              <a:latin typeface="Arial"/>
              <a:ea typeface="Arial"/>
              <a:cs typeface="Arial"/>
              <a:sym typeface="Arial"/>
            </a:endParaRPr>
          </a:p>
        </p:txBody>
      </p:sp>
      <p:sp>
        <p:nvSpPr>
          <p:cNvPr id="643" name="Google Shape;643;p8"/>
          <p:cNvSpPr txBox="1"/>
          <p:nvPr>
            <p:ph idx="1" type="body"/>
          </p:nvPr>
        </p:nvSpPr>
        <p:spPr>
          <a:xfrm>
            <a:off x="279400" y="736600"/>
            <a:ext cx="11595100" cy="61214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1800"/>
              <a:buChar char="•"/>
            </a:pPr>
            <a:r>
              <a:rPr lang="en-US" sz="1800">
                <a:latin typeface="Arial"/>
                <a:ea typeface="Arial"/>
                <a:cs typeface="Arial"/>
                <a:sym typeface="Arial"/>
              </a:rPr>
              <a:t>Byram, Michael. 2008. From Foreign Language Education to Education for Intercultural Citizenship. Clevedon: Multilingual Matters</a:t>
            </a:r>
            <a:endParaRPr>
              <a:latin typeface="Arial"/>
              <a:ea typeface="Arial"/>
              <a:cs typeface="Arial"/>
              <a:sym typeface="Arial"/>
            </a:endParaRPr>
          </a:p>
          <a:p>
            <a:pPr indent="-228600" lvl="0" marL="228600" rtl="0" algn="l">
              <a:lnSpc>
                <a:spcPct val="100000"/>
              </a:lnSpc>
              <a:spcBef>
                <a:spcPts val="1000"/>
              </a:spcBef>
              <a:spcAft>
                <a:spcPts val="0"/>
              </a:spcAft>
              <a:buClr>
                <a:schemeClr val="dk1"/>
              </a:buClr>
              <a:buSzPts val="1800"/>
              <a:buChar char="•"/>
            </a:pPr>
            <a:r>
              <a:rPr lang="en-US" sz="1800">
                <a:latin typeface="Arial"/>
                <a:ea typeface="Arial"/>
                <a:cs typeface="Arial"/>
                <a:sym typeface="Arial"/>
              </a:rPr>
              <a:t>Deardorff, Darla. 2006. “Identification and Assessment of Intercultural Competence as a Student Outcome of Internationalization,” Journal of Studies in International Education, vol. 10: 3: 241- 266</a:t>
            </a:r>
            <a:endParaRPr>
              <a:latin typeface="Arial"/>
              <a:ea typeface="Arial"/>
              <a:cs typeface="Arial"/>
              <a:sym typeface="Arial"/>
            </a:endParaRPr>
          </a:p>
          <a:p>
            <a:pPr indent="-228600" lvl="0" marL="228600" rtl="0" algn="l">
              <a:lnSpc>
                <a:spcPct val="115000"/>
              </a:lnSpc>
              <a:spcBef>
                <a:spcPts val="1000"/>
              </a:spcBef>
              <a:spcAft>
                <a:spcPts val="0"/>
              </a:spcAft>
              <a:buClr>
                <a:schemeClr val="dk1"/>
              </a:buClr>
              <a:buSzPts val="1800"/>
              <a:buChar char="•"/>
            </a:pPr>
            <a:r>
              <a:rPr lang="en-US" sz="1800">
                <a:latin typeface="Arial"/>
                <a:ea typeface="Arial"/>
                <a:cs typeface="Arial"/>
                <a:sym typeface="Arial"/>
              </a:rPr>
              <a:t>Kramsch, Claire. 2013. “Culture in foreign language teaching,” Iranian Journal of Language Teaching Research 1.1: 57-78.</a:t>
            </a:r>
            <a:endParaRPr>
              <a:latin typeface="Arial"/>
              <a:ea typeface="Arial"/>
              <a:cs typeface="Arial"/>
              <a:sym typeface="Arial"/>
            </a:endParaRPr>
          </a:p>
          <a:p>
            <a:pPr indent="-228600" lvl="0" marL="228600" rtl="0" algn="l">
              <a:lnSpc>
                <a:spcPct val="100000"/>
              </a:lnSpc>
              <a:spcBef>
                <a:spcPts val="1000"/>
              </a:spcBef>
              <a:spcAft>
                <a:spcPts val="0"/>
              </a:spcAft>
              <a:buClr>
                <a:schemeClr val="dk1"/>
              </a:buClr>
              <a:buSzPts val="1800"/>
              <a:buChar char="•"/>
            </a:pPr>
            <a:r>
              <a:rPr lang="en-US" sz="1800">
                <a:latin typeface="Arial"/>
                <a:ea typeface="Arial"/>
                <a:cs typeface="Arial"/>
                <a:sym typeface="Arial"/>
              </a:rPr>
              <a:t>Spitzberg, B. H., &amp; Changnon, G. 2009. “Conceptualizing intercultural competence.” In The Sage handbook of intercultural competence, edited by Darla Deardorff , 2–52. Thousand Oaks, CA: Sage.</a:t>
            </a:r>
            <a:endParaRPr sz="1800" u="sng">
              <a:solidFill>
                <a:schemeClr val="hlink"/>
              </a:solidFill>
              <a:latin typeface="Arial"/>
              <a:ea typeface="Arial"/>
              <a:cs typeface="Arial"/>
              <a:sym typeface="Arial"/>
              <a:hlinkClick r:id="rId3"/>
            </a:endParaRPr>
          </a:p>
          <a:p>
            <a:pPr indent="-228600" lvl="0" marL="228600" rtl="0" algn="l">
              <a:lnSpc>
                <a:spcPct val="170000"/>
              </a:lnSpc>
              <a:spcBef>
                <a:spcPts val="1000"/>
              </a:spcBef>
              <a:spcAft>
                <a:spcPts val="0"/>
              </a:spcAft>
              <a:buClr>
                <a:schemeClr val="dk1"/>
              </a:buClr>
              <a:buSzPts val="1800"/>
              <a:buChar char="•"/>
            </a:pPr>
            <a:r>
              <a:rPr lang="en-US" sz="1800" u="sng">
                <a:solidFill>
                  <a:schemeClr val="hlink"/>
                </a:solidFill>
                <a:latin typeface="Arial"/>
                <a:ea typeface="Arial"/>
                <a:cs typeface="Arial"/>
                <a:sym typeface="Arial"/>
                <a:hlinkClick r:id="rId4"/>
              </a:rPr>
              <a:t>https://idiinventory.com/generalinformation/the-intercultural-development-inventory-idi/</a:t>
            </a:r>
            <a:endParaRPr sz="1800">
              <a:latin typeface="Arial"/>
              <a:ea typeface="Arial"/>
              <a:cs typeface="Arial"/>
              <a:sym typeface="Arial"/>
            </a:endParaRPr>
          </a:p>
          <a:p>
            <a:pPr indent="-228600" lvl="0" marL="228600" rtl="0" algn="l">
              <a:lnSpc>
                <a:spcPct val="170000"/>
              </a:lnSpc>
              <a:spcBef>
                <a:spcPts val="1000"/>
              </a:spcBef>
              <a:spcAft>
                <a:spcPts val="0"/>
              </a:spcAft>
              <a:buClr>
                <a:schemeClr val="dk1"/>
              </a:buClr>
              <a:buSzPts val="1800"/>
              <a:buChar char="•"/>
            </a:pPr>
            <a:r>
              <a:rPr lang="en-US" sz="1800" u="sng">
                <a:solidFill>
                  <a:schemeClr val="hlink"/>
                </a:solidFill>
                <a:latin typeface="Arial"/>
                <a:ea typeface="Arial"/>
                <a:cs typeface="Arial"/>
                <a:sym typeface="Arial"/>
                <a:hlinkClick r:id="rId5"/>
              </a:rPr>
              <a:t>https://www.tru.ca/intercultural/faculty-staff/coil.html</a:t>
            </a:r>
            <a:endParaRPr sz="1800" u="sng">
              <a:solidFill>
                <a:schemeClr val="hlink"/>
              </a:solidFill>
              <a:latin typeface="Arial"/>
              <a:ea typeface="Arial"/>
              <a:cs typeface="Arial"/>
              <a:sym typeface="Arial"/>
              <a:hlinkClick r:id="rId6"/>
            </a:endParaRPr>
          </a:p>
          <a:p>
            <a:pPr indent="-228600" lvl="0" marL="228600" rtl="0" algn="l">
              <a:lnSpc>
                <a:spcPct val="170000"/>
              </a:lnSpc>
              <a:spcBef>
                <a:spcPts val="1000"/>
              </a:spcBef>
              <a:spcAft>
                <a:spcPts val="0"/>
              </a:spcAft>
              <a:buClr>
                <a:schemeClr val="dk1"/>
              </a:buClr>
              <a:buSzPts val="1800"/>
              <a:buChar char="•"/>
            </a:pPr>
            <a:r>
              <a:rPr lang="en-US" sz="1800" u="sng">
                <a:solidFill>
                  <a:schemeClr val="hlink"/>
                </a:solidFill>
                <a:latin typeface="Arial"/>
                <a:ea typeface="Arial"/>
                <a:cs typeface="Arial"/>
                <a:sym typeface="Arial"/>
                <a:hlinkClick r:id="rId7"/>
              </a:rPr>
              <a:t>https://coil.suny.edu/</a:t>
            </a:r>
            <a:endParaRPr sz="1800" u="sng">
              <a:latin typeface="Arial"/>
              <a:ea typeface="Arial"/>
              <a:cs typeface="Arial"/>
              <a:sym typeface="Arial"/>
            </a:endParaRPr>
          </a:p>
          <a:p>
            <a:pPr indent="-228600" lvl="0" marL="228600" rtl="0" algn="l">
              <a:lnSpc>
                <a:spcPct val="170000"/>
              </a:lnSpc>
              <a:spcBef>
                <a:spcPts val="1000"/>
              </a:spcBef>
              <a:spcAft>
                <a:spcPts val="0"/>
              </a:spcAft>
              <a:buClr>
                <a:schemeClr val="dk1"/>
              </a:buClr>
              <a:buSzPts val="1800"/>
              <a:buChar char="•"/>
            </a:pPr>
            <a:r>
              <a:rPr lang="en-US" sz="1800" u="sng">
                <a:latin typeface="Arial"/>
                <a:ea typeface="Arial"/>
                <a:cs typeface="Arial"/>
                <a:sym typeface="Arial"/>
              </a:rPr>
              <a:t>http://www.ufic.ufl.edu/uap/forms/coil_guide.pdf</a:t>
            </a:r>
            <a:endParaRPr sz="1800">
              <a:latin typeface="Arial"/>
              <a:ea typeface="Arial"/>
              <a:cs typeface="Arial"/>
              <a:sym typeface="Arial"/>
            </a:endParaRPr>
          </a:p>
          <a:p>
            <a:pPr indent="-228600" lvl="0" marL="228600" rtl="0" algn="l">
              <a:lnSpc>
                <a:spcPct val="170000"/>
              </a:lnSpc>
              <a:spcBef>
                <a:spcPts val="1000"/>
              </a:spcBef>
              <a:spcAft>
                <a:spcPts val="0"/>
              </a:spcAft>
              <a:buClr>
                <a:schemeClr val="dk1"/>
              </a:buClr>
              <a:buSzPts val="1800"/>
              <a:buChar char="•"/>
            </a:pPr>
            <a:r>
              <a:rPr lang="en-US" sz="1800" u="sng">
                <a:solidFill>
                  <a:schemeClr val="hlink"/>
                </a:solidFill>
                <a:latin typeface="Arial"/>
                <a:ea typeface="Arial"/>
                <a:cs typeface="Arial"/>
                <a:sym typeface="Arial"/>
                <a:hlinkClick r:id="rId8"/>
              </a:rPr>
              <a:t>https://www.purdue.edu/cie/globallearning/Intercultural%20Knowledge%20and%20Competence.html</a:t>
            </a:r>
            <a:endParaRPr sz="1800">
              <a:latin typeface="Arial"/>
              <a:ea typeface="Arial"/>
              <a:cs typeface="Arial"/>
              <a:sym typeface="Arial"/>
            </a:endParaRPr>
          </a:p>
          <a:p>
            <a:pPr indent="0" lvl="0" marL="0" rtl="0" algn="l">
              <a:lnSpc>
                <a:spcPct val="170000"/>
              </a:lnSpc>
              <a:spcBef>
                <a:spcPts val="1000"/>
              </a:spcBef>
              <a:spcAft>
                <a:spcPts val="0"/>
              </a:spcAft>
              <a:buClr>
                <a:schemeClr val="dk1"/>
              </a:buClr>
              <a:buSzPts val="2200"/>
              <a:buNone/>
            </a:pPr>
            <a:r>
              <a:t/>
            </a:r>
            <a:endParaRPr b="1" sz="2200">
              <a:highlight>
                <a:srgbClr val="00FF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gda5c267530_2_274"/>
          <p:cNvSpPr txBox="1"/>
          <p:nvPr>
            <p:ph type="ctrTitle"/>
          </p:nvPr>
        </p:nvSpPr>
        <p:spPr>
          <a:xfrm>
            <a:off x="415600" y="687567"/>
            <a:ext cx="11360800" cy="3975200"/>
          </a:xfrm>
          <a:prstGeom prst="rect">
            <a:avLst/>
          </a:prstGeom>
          <a:ln cap="flat" cmpd="sng" w="9525">
            <a:solidFill>
              <a:schemeClr val="accent4"/>
            </a:solidFill>
            <a:prstDash val="solid"/>
            <a:round/>
            <a:headEnd len="sm" w="sm" type="none"/>
            <a:tailEnd len="sm" w="sm" type="none"/>
          </a:ln>
        </p:spPr>
        <p:txBody>
          <a:bodyPr anchorCtr="0" anchor="ctr" bIns="121900" lIns="121900" spcFirstLastPara="1" rIns="121900" wrap="square" tIns="121900">
            <a:normAutofit fontScale="90000"/>
          </a:bodyPr>
          <a:lstStyle/>
          <a:p>
            <a:pPr indent="0" lvl="0" marL="0" rtl="0" algn="l">
              <a:lnSpc>
                <a:spcPct val="115000"/>
              </a:lnSpc>
              <a:spcBef>
                <a:spcPts val="0"/>
              </a:spcBef>
              <a:spcAft>
                <a:spcPts val="0"/>
              </a:spcAft>
              <a:buNone/>
            </a:pPr>
            <a:r>
              <a:rPr lang="en-US" sz="3200">
                <a:solidFill>
                  <a:srgbClr val="EFEFEF"/>
                </a:solidFill>
              </a:rPr>
              <a:t>Strategies for Bringing New Dimensions to Intercultural Learning into the Classroom and Beyond</a:t>
            </a:r>
            <a:endParaRPr sz="3200">
              <a:solidFill>
                <a:srgbClr val="EFEFEF"/>
              </a:solidFill>
            </a:endParaRPr>
          </a:p>
          <a:p>
            <a:pPr indent="0" lvl="0" marL="0" rtl="0" algn="l">
              <a:lnSpc>
                <a:spcPct val="115000"/>
              </a:lnSpc>
              <a:spcBef>
                <a:spcPts val="0"/>
              </a:spcBef>
              <a:spcAft>
                <a:spcPts val="0"/>
              </a:spcAft>
              <a:buNone/>
            </a:pPr>
            <a:r>
              <a:t/>
            </a:r>
            <a:endParaRPr sz="3200">
              <a:solidFill>
                <a:srgbClr val="EFEFEF"/>
              </a:solidFill>
            </a:endParaRPr>
          </a:p>
          <a:p>
            <a:pPr indent="0" lvl="0" marL="0" rtl="0" algn="l">
              <a:lnSpc>
                <a:spcPct val="115000"/>
              </a:lnSpc>
              <a:spcBef>
                <a:spcPts val="0"/>
              </a:spcBef>
              <a:spcAft>
                <a:spcPts val="0"/>
              </a:spcAft>
              <a:buNone/>
            </a:pPr>
            <a:r>
              <a:t/>
            </a:r>
            <a:endParaRPr sz="3200">
              <a:solidFill>
                <a:srgbClr val="EFEFEF"/>
              </a:solidFill>
            </a:endParaRPr>
          </a:p>
          <a:p>
            <a:pPr indent="0" lvl="0" marL="0" rtl="0" algn="l">
              <a:lnSpc>
                <a:spcPct val="115000"/>
              </a:lnSpc>
              <a:spcBef>
                <a:spcPts val="0"/>
              </a:spcBef>
              <a:spcAft>
                <a:spcPts val="0"/>
              </a:spcAft>
              <a:buClr>
                <a:schemeClr val="dk1"/>
              </a:buClr>
              <a:buSzPct val="31578"/>
              <a:buFont typeface="Arial"/>
              <a:buNone/>
            </a:pPr>
            <a:r>
              <a:rPr lang="en-US" sz="4750">
                <a:solidFill>
                  <a:srgbClr val="EFEFEF"/>
                </a:solidFill>
              </a:rPr>
              <a:t>Language-exchange l</a:t>
            </a:r>
            <a:r>
              <a:rPr lang="en-US" sz="4750">
                <a:solidFill>
                  <a:srgbClr val="EFEFEF"/>
                </a:solidFill>
              </a:rPr>
              <a:t>e</a:t>
            </a:r>
            <a:r>
              <a:rPr lang="en-US" sz="4800">
                <a:solidFill>
                  <a:srgbClr val="EFEFEF"/>
                </a:solidFill>
              </a:rPr>
              <a:t>arning as changing participation in virtual L2 communities of practice </a:t>
            </a:r>
            <a:endParaRPr sz="4800">
              <a:solidFill>
                <a:srgbClr val="EFEFEF"/>
              </a:solidFill>
            </a:endParaRPr>
          </a:p>
        </p:txBody>
      </p:sp>
      <p:sp>
        <p:nvSpPr>
          <p:cNvPr id="649" name="Google Shape;649;gda5c267530_2_274"/>
          <p:cNvSpPr txBox="1"/>
          <p:nvPr>
            <p:ph idx="1" type="subTitle"/>
          </p:nvPr>
        </p:nvSpPr>
        <p:spPr>
          <a:xfrm>
            <a:off x="415600" y="5432233"/>
            <a:ext cx="11360800" cy="1056800"/>
          </a:xfrm>
          <a:prstGeom prst="rect">
            <a:avLst/>
          </a:prstGeom>
        </p:spPr>
        <p:txBody>
          <a:bodyPr anchorCtr="0" anchor="t" bIns="121900" lIns="121900" spcFirstLastPara="1" rIns="121900" wrap="square" tIns="121900">
            <a:noAutofit/>
          </a:bodyPr>
          <a:lstStyle/>
          <a:p>
            <a:pPr indent="0" lvl="0" marL="0" rtl="0" algn="r">
              <a:lnSpc>
                <a:spcPct val="115000"/>
              </a:lnSpc>
              <a:spcBef>
                <a:spcPts val="0"/>
              </a:spcBef>
              <a:spcAft>
                <a:spcPts val="0"/>
              </a:spcAft>
              <a:buNone/>
            </a:pPr>
            <a:r>
              <a:rPr b="1" lang="en-US" sz="3100">
                <a:solidFill>
                  <a:srgbClr val="EFEFEF"/>
                </a:solidFill>
                <a:latin typeface="Maven Pro"/>
                <a:ea typeface="Maven Pro"/>
                <a:cs typeface="Maven Pro"/>
                <a:sym typeface="Maven Pro"/>
              </a:rPr>
              <a:t>Saori Hoshi &amp; Misuzu Kazama (Dep. of Asian Studies) </a:t>
            </a:r>
            <a:endParaRPr b="1" sz="3100">
              <a:solidFill>
                <a:srgbClr val="EFEFEF"/>
              </a:solidFill>
              <a:latin typeface="Maven Pro"/>
              <a:ea typeface="Maven Pro"/>
              <a:cs typeface="Maven Pro"/>
              <a:sym typeface="Maven Pro"/>
            </a:endParaRPr>
          </a:p>
          <a:p>
            <a:pPr indent="0" lvl="0" marL="0" rtl="0" algn="l">
              <a:lnSpc>
                <a:spcPct val="115000"/>
              </a:lnSpc>
              <a:spcBef>
                <a:spcPts val="0"/>
              </a:spcBef>
              <a:spcAft>
                <a:spcPts val="0"/>
              </a:spcAft>
              <a:buClr>
                <a:schemeClr val="dk1"/>
              </a:buClr>
              <a:buSzPts val="1500"/>
              <a:buFont typeface="Arial"/>
              <a:buNone/>
            </a:pPr>
            <a:r>
              <a:t/>
            </a:r>
            <a:endParaRPr sz="3100">
              <a:solidFill>
                <a:srgbClr val="22222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gda5c267530_2_280"/>
          <p:cNvSpPr txBox="1"/>
          <p:nvPr>
            <p:ph type="title"/>
          </p:nvPr>
        </p:nvSpPr>
        <p:spPr>
          <a:xfrm>
            <a:off x="1914700" y="800467"/>
            <a:ext cx="9374000" cy="912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300"/>
              <a:buNone/>
            </a:pPr>
            <a:r>
              <a:rPr lang="en-US" sz="3900"/>
              <a:t>Agenda</a:t>
            </a:r>
            <a:endParaRPr sz="3900"/>
          </a:p>
        </p:txBody>
      </p:sp>
      <p:sp>
        <p:nvSpPr>
          <p:cNvPr id="655" name="Google Shape;655;gda5c267530_2_280"/>
          <p:cNvSpPr txBox="1"/>
          <p:nvPr>
            <p:ph idx="1" type="body"/>
          </p:nvPr>
        </p:nvSpPr>
        <p:spPr>
          <a:xfrm>
            <a:off x="415600" y="2100333"/>
            <a:ext cx="11360800" cy="4555200"/>
          </a:xfrm>
          <a:prstGeom prst="rect">
            <a:avLst/>
          </a:prstGeom>
        </p:spPr>
        <p:txBody>
          <a:bodyPr anchorCtr="0" anchor="t" bIns="121900" lIns="121900" spcFirstLastPara="1" rIns="121900" wrap="square" tIns="121900">
            <a:normAutofit/>
          </a:bodyPr>
          <a:lstStyle/>
          <a:p>
            <a:pPr indent="-508000" lvl="0" marL="609600" rtl="0" algn="l">
              <a:lnSpc>
                <a:spcPct val="150000"/>
              </a:lnSpc>
              <a:spcBef>
                <a:spcPts val="0"/>
              </a:spcBef>
              <a:spcAft>
                <a:spcPts val="0"/>
              </a:spcAft>
              <a:buSzPts val="3200"/>
              <a:buFont typeface="Maven Pro Regular"/>
              <a:buChar char="●"/>
            </a:pPr>
            <a:r>
              <a:rPr lang="en-US" sz="3200">
                <a:latin typeface="Maven Pro Regular"/>
                <a:ea typeface="Maven Pro Regular"/>
                <a:cs typeface="Maven Pro Regular"/>
                <a:sym typeface="Maven Pro Regular"/>
              </a:rPr>
              <a:t>Theoretical Frameworks</a:t>
            </a:r>
            <a:endParaRPr sz="3200">
              <a:latin typeface="Maven Pro Regular"/>
              <a:ea typeface="Maven Pro Regular"/>
              <a:cs typeface="Maven Pro Regular"/>
              <a:sym typeface="Maven Pro Regular"/>
            </a:endParaRPr>
          </a:p>
          <a:p>
            <a:pPr indent="-508000" lvl="0" marL="609600" rtl="0" algn="l">
              <a:lnSpc>
                <a:spcPct val="150000"/>
              </a:lnSpc>
              <a:spcBef>
                <a:spcPts val="0"/>
              </a:spcBef>
              <a:spcAft>
                <a:spcPts val="0"/>
              </a:spcAft>
              <a:buSzPts val="3200"/>
              <a:buFont typeface="Maven Pro Regular"/>
              <a:buChar char="●"/>
            </a:pPr>
            <a:r>
              <a:rPr lang="en-US" sz="3200">
                <a:latin typeface="Maven Pro Regular"/>
                <a:ea typeface="Maven Pro Regular"/>
                <a:cs typeface="Maven Pro Regular"/>
                <a:sym typeface="Maven Pro Regular"/>
              </a:rPr>
              <a:t>Synchronous &amp; Asynchronous Online Activities</a:t>
            </a:r>
            <a:endParaRPr sz="3200">
              <a:latin typeface="Maven Pro Regular"/>
              <a:ea typeface="Maven Pro Regular"/>
              <a:cs typeface="Maven Pro Regular"/>
              <a:sym typeface="Maven Pro Regular"/>
            </a:endParaRPr>
          </a:p>
          <a:p>
            <a:pPr indent="-476250" lvl="1" marL="1219200" rtl="0" algn="l">
              <a:lnSpc>
                <a:spcPct val="150000"/>
              </a:lnSpc>
              <a:spcBef>
                <a:spcPts val="0"/>
              </a:spcBef>
              <a:spcAft>
                <a:spcPts val="0"/>
              </a:spcAft>
              <a:buSzPts val="2700"/>
              <a:buFont typeface="Maven Pro Regular"/>
              <a:buChar char="○"/>
            </a:pPr>
            <a:r>
              <a:rPr lang="en-US" sz="2700">
                <a:latin typeface="Maven Pro Regular"/>
                <a:ea typeface="Maven Pro Regular"/>
                <a:cs typeface="Maven Pro Regular"/>
                <a:sym typeface="Maven Pro Regular"/>
              </a:rPr>
              <a:t>Activity 1 (Beginning-level Japanese classes: </a:t>
            </a:r>
            <a:r>
              <a:rPr lang="en-US" sz="2700">
                <a:latin typeface="Maven Pro Regular"/>
                <a:ea typeface="Maven Pro Regular"/>
                <a:cs typeface="Maven Pro Regular"/>
                <a:sym typeface="Maven Pro Regular"/>
                <a:extLst>
                  <a:ext uri="http://customooxmlschemas.google.com/">
                    <go:slidesCustomData xmlns:go="http://customooxmlschemas.google.com/" textRoundtripDataId="0"/>
                  </a:ext>
                </a:extLst>
              </a:rPr>
              <a:t>JAPN 100&amp;101</a:t>
            </a:r>
            <a:r>
              <a:rPr lang="en-US" sz="2700">
                <a:latin typeface="Maven Pro Regular"/>
                <a:ea typeface="Maven Pro Regular"/>
                <a:cs typeface="Maven Pro Regular"/>
                <a:sym typeface="Maven Pro Regular"/>
              </a:rPr>
              <a:t>)</a:t>
            </a:r>
            <a:endParaRPr sz="2700">
              <a:latin typeface="Maven Pro Regular"/>
              <a:ea typeface="Maven Pro Regular"/>
              <a:cs typeface="Maven Pro Regular"/>
              <a:sym typeface="Maven Pro Regular"/>
            </a:endParaRPr>
          </a:p>
          <a:p>
            <a:pPr indent="-476250" lvl="1" marL="1219200" rtl="0" algn="l">
              <a:lnSpc>
                <a:spcPct val="150000"/>
              </a:lnSpc>
              <a:spcBef>
                <a:spcPts val="0"/>
              </a:spcBef>
              <a:spcAft>
                <a:spcPts val="0"/>
              </a:spcAft>
              <a:buSzPts val="2700"/>
              <a:buFont typeface="Maven Pro Regular"/>
              <a:buChar char="○"/>
            </a:pPr>
            <a:r>
              <a:rPr lang="en-US" sz="2700">
                <a:latin typeface="Maven Pro Regular"/>
                <a:ea typeface="Maven Pro Regular"/>
                <a:cs typeface="Maven Pro Regular"/>
                <a:sym typeface="Maven Pro Regular"/>
              </a:rPr>
              <a:t>Activity 2 (Intermediate-level Japanese class: JAPN322&amp;323)</a:t>
            </a:r>
            <a:endParaRPr sz="2700">
              <a:latin typeface="Maven Pro Regular"/>
              <a:ea typeface="Maven Pro Regular"/>
              <a:cs typeface="Maven Pro Regular"/>
              <a:sym typeface="Maven Pro Regular"/>
            </a:endParaRPr>
          </a:p>
          <a:p>
            <a:pPr indent="-508000" lvl="0" marL="609600" rtl="0" algn="l">
              <a:lnSpc>
                <a:spcPct val="150000"/>
              </a:lnSpc>
              <a:spcBef>
                <a:spcPts val="0"/>
              </a:spcBef>
              <a:spcAft>
                <a:spcPts val="0"/>
              </a:spcAft>
              <a:buSzPts val="3200"/>
              <a:buFont typeface="Maven Pro Regular"/>
              <a:buChar char="●"/>
            </a:pPr>
            <a:r>
              <a:rPr lang="en-US" sz="3200">
                <a:latin typeface="Maven Pro Regular"/>
                <a:ea typeface="Maven Pro Regular"/>
                <a:cs typeface="Maven Pro Regular"/>
                <a:sym typeface="Maven Pro Regular"/>
              </a:rPr>
              <a:t>Findings</a:t>
            </a:r>
            <a:endParaRPr sz="3200">
              <a:latin typeface="Maven Pro Regular"/>
              <a:ea typeface="Maven Pro Regular"/>
              <a:cs typeface="Maven Pro Regular"/>
              <a:sym typeface="Maven Pro Regular"/>
            </a:endParaRPr>
          </a:p>
          <a:p>
            <a:pPr indent="-508000" lvl="0" marL="609600" rtl="0" algn="l">
              <a:lnSpc>
                <a:spcPct val="150000"/>
              </a:lnSpc>
              <a:spcBef>
                <a:spcPts val="0"/>
              </a:spcBef>
              <a:spcAft>
                <a:spcPts val="0"/>
              </a:spcAft>
              <a:buSzPts val="3200"/>
              <a:buFont typeface="Maven Pro Regular"/>
              <a:buChar char="●"/>
            </a:pPr>
            <a:r>
              <a:rPr lang="en-US" sz="3200">
                <a:latin typeface="Maven Pro Regular"/>
                <a:ea typeface="Maven Pro Regular"/>
                <a:cs typeface="Maven Pro Regular"/>
                <a:sym typeface="Maven Pro Regular"/>
              </a:rPr>
              <a:t>Discussions</a:t>
            </a:r>
            <a:endParaRPr sz="3200">
              <a:latin typeface="Maven Pro Regular"/>
              <a:ea typeface="Maven Pro Regular"/>
              <a:cs typeface="Maven Pro Regular"/>
              <a:sym typeface="Maven Pro Regul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gda5c267530_2_285"/>
          <p:cNvSpPr txBox="1"/>
          <p:nvPr>
            <p:ph type="title"/>
          </p:nvPr>
        </p:nvSpPr>
        <p:spPr>
          <a:xfrm>
            <a:off x="1702567" y="981233"/>
            <a:ext cx="9368800" cy="7636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sz="1900"/>
              <a:t>Theoretical Frameworks</a:t>
            </a:r>
            <a:endParaRPr sz="1900"/>
          </a:p>
        </p:txBody>
      </p:sp>
      <p:sp>
        <p:nvSpPr>
          <p:cNvPr id="661" name="Google Shape;661;gda5c267530_2_285"/>
          <p:cNvSpPr txBox="1"/>
          <p:nvPr>
            <p:ph idx="1" type="body"/>
          </p:nvPr>
        </p:nvSpPr>
        <p:spPr>
          <a:xfrm>
            <a:off x="415600" y="2001967"/>
            <a:ext cx="11360800" cy="4388800"/>
          </a:xfrm>
          <a:prstGeom prst="rect">
            <a:avLst/>
          </a:prstGeom>
        </p:spPr>
        <p:txBody>
          <a:bodyPr anchorCtr="0" anchor="t" bIns="121900" lIns="121900" spcFirstLastPara="1" rIns="121900" wrap="square" tIns="121900">
            <a:normAutofit lnSpcReduction="20000"/>
          </a:bodyPr>
          <a:lstStyle/>
          <a:p>
            <a:pPr indent="-450850" lvl="0" marL="609600" rtl="0" algn="l">
              <a:lnSpc>
                <a:spcPct val="150000"/>
              </a:lnSpc>
              <a:spcBef>
                <a:spcPts val="0"/>
              </a:spcBef>
              <a:spcAft>
                <a:spcPts val="0"/>
              </a:spcAft>
              <a:buClr>
                <a:srgbClr val="222222"/>
              </a:buClr>
              <a:buSzPts val="2300"/>
              <a:buChar char="●"/>
            </a:pPr>
            <a:r>
              <a:rPr b="1" lang="en-US" sz="2300">
                <a:solidFill>
                  <a:srgbClr val="222222"/>
                </a:solidFill>
                <a:latin typeface="Maven Pro"/>
                <a:ea typeface="Maven Pro"/>
                <a:cs typeface="Maven Pro"/>
                <a:sym typeface="Maven Pro"/>
                <a:extLst>
                  <a:ext uri="http://customooxmlschemas.google.com/">
                    <go:slidesCustomData xmlns:go="http://customooxmlschemas.google.com/" textRoundtripDataId="1"/>
                  </a:ext>
                </a:extLst>
              </a:rPr>
              <a:t>COIL (Collaborative Online International Learning)</a:t>
            </a:r>
            <a:endParaRPr sz="2300">
              <a:solidFill>
                <a:srgbClr val="222222"/>
              </a:solidFill>
              <a:latin typeface="Maven Pro Regular"/>
              <a:ea typeface="Maven Pro Regular"/>
              <a:cs typeface="Maven Pro Regular"/>
              <a:sym typeface="Maven Pro Regular"/>
              <a:extLst>
                <a:ext uri="http://customooxmlschemas.google.com/">
                  <go:slidesCustomData xmlns:go="http://customooxmlschemas.google.com/" textRoundtripDataId="2"/>
                </a:ext>
              </a:extLst>
            </a:endParaRPr>
          </a:p>
          <a:p>
            <a:pPr indent="-438150" lvl="1" marL="1219200" rtl="0" algn="l">
              <a:lnSpc>
                <a:spcPct val="150000"/>
              </a:lnSpc>
              <a:spcBef>
                <a:spcPts val="0"/>
              </a:spcBef>
              <a:spcAft>
                <a:spcPts val="0"/>
              </a:spcAft>
              <a:buSzPts val="2100"/>
              <a:buFont typeface="Maven Pro Regular"/>
              <a:buChar char="○"/>
            </a:pPr>
            <a:r>
              <a:rPr lang="en-US" sz="2100">
                <a:latin typeface="Maven Pro Regular"/>
                <a:ea typeface="Maven Pro Regular"/>
                <a:cs typeface="Maven Pro Regular"/>
                <a:sym typeface="Maven Pro Regular"/>
                <a:extLst>
                  <a:ext uri="http://customooxmlschemas.google.com/">
                    <go:slidesCustomData xmlns:go="http://customooxmlschemas.google.com/" textRoundtripDataId="3"/>
                  </a:ext>
                </a:extLst>
              </a:rPr>
              <a:t>C</a:t>
            </a:r>
            <a:r>
              <a:rPr lang="en-US" sz="2100">
                <a:latin typeface="Maven Pro Regular"/>
                <a:ea typeface="Maven Pro Regular"/>
                <a:cs typeface="Maven Pro Regular"/>
                <a:sym typeface="Maven Pro Regular"/>
                <a:extLst>
                  <a:ext uri="http://customooxmlschemas.google.com/">
                    <go:slidesCustomData xmlns:go="http://customooxmlschemas.google.com/" textRoundtripDataId="4"/>
                  </a:ext>
                </a:extLst>
              </a:rPr>
              <a:t>ollaboration or interaction with students from different backgrounds and cultures</a:t>
            </a:r>
            <a:endParaRPr sz="2100">
              <a:latin typeface="Maven Pro Regular"/>
              <a:ea typeface="Maven Pro Regular"/>
              <a:cs typeface="Maven Pro Regular"/>
              <a:sym typeface="Maven Pro Regular"/>
              <a:extLst>
                <a:ext uri="http://customooxmlschemas.google.com/">
                  <go:slidesCustomData xmlns:go="http://customooxmlschemas.google.com/" textRoundtripDataId="5"/>
                </a:ext>
              </a:extLst>
            </a:endParaRPr>
          </a:p>
          <a:p>
            <a:pPr indent="-438150" lvl="1" marL="1219200" rtl="0" algn="l">
              <a:lnSpc>
                <a:spcPct val="150000"/>
              </a:lnSpc>
              <a:spcBef>
                <a:spcPts val="0"/>
              </a:spcBef>
              <a:spcAft>
                <a:spcPts val="0"/>
              </a:spcAft>
              <a:buSzPts val="2100"/>
              <a:buFont typeface="Maven Pro Regular"/>
              <a:buChar char="○"/>
            </a:pPr>
            <a:r>
              <a:rPr lang="en-US" sz="2100">
                <a:latin typeface="Maven Pro Regular"/>
                <a:ea typeface="Maven Pro Regular"/>
                <a:cs typeface="Maven Pro Regular"/>
                <a:sym typeface="Maven Pro Regular"/>
                <a:extLst>
                  <a:ext uri="http://customooxmlschemas.google.com/">
                    <go:slidesCustomData xmlns:go="http://customooxmlschemas.google.com/" textRoundtripDataId="6"/>
                  </a:ext>
                </a:extLst>
              </a:rPr>
              <a:t>Developing global perspectives &amp; intercultural competencies</a:t>
            </a:r>
            <a:endParaRPr sz="2100">
              <a:latin typeface="Maven Pro Regular"/>
              <a:ea typeface="Maven Pro Regular"/>
              <a:cs typeface="Maven Pro Regular"/>
              <a:sym typeface="Maven Pro Regular"/>
              <a:extLst>
                <a:ext uri="http://customooxmlschemas.google.com/">
                  <go:slidesCustomData xmlns:go="http://customooxmlschemas.google.com/" textRoundtripDataId="7"/>
                </a:ext>
              </a:extLst>
            </a:endParaRPr>
          </a:p>
          <a:p>
            <a:pPr indent="-438150" lvl="1" marL="1219200" rtl="0" algn="l">
              <a:lnSpc>
                <a:spcPct val="150000"/>
              </a:lnSpc>
              <a:spcBef>
                <a:spcPts val="0"/>
              </a:spcBef>
              <a:spcAft>
                <a:spcPts val="0"/>
              </a:spcAft>
              <a:buSzPts val="2100"/>
              <a:buFont typeface="Maven Pro Regular"/>
              <a:buChar char="○"/>
            </a:pPr>
            <a:r>
              <a:rPr lang="en-US" sz="2100">
                <a:latin typeface="Maven Pro Regular"/>
                <a:ea typeface="Maven Pro Regular"/>
                <a:cs typeface="Maven Pro Regular"/>
                <a:sym typeface="Maven Pro Regular"/>
                <a:extLst>
                  <a:ext uri="http://customooxmlschemas.google.com/">
                    <go:slidesCustomData xmlns:go="http://customooxmlschemas.google.com/" textRoundtripDataId="8"/>
                  </a:ext>
                </a:extLst>
              </a:rPr>
              <a:t>Reflective component that helps students think critically about such interactions </a:t>
            </a:r>
            <a:endParaRPr sz="2100">
              <a:latin typeface="Maven Pro Regular"/>
              <a:ea typeface="Maven Pro Regular"/>
              <a:cs typeface="Maven Pro Regular"/>
              <a:sym typeface="Maven Pro Regular"/>
            </a:endParaRPr>
          </a:p>
          <a:p>
            <a:pPr indent="-438150" lvl="0" marL="609600" rtl="0" algn="l">
              <a:lnSpc>
                <a:spcPct val="150000"/>
              </a:lnSpc>
              <a:spcBef>
                <a:spcPts val="1300"/>
              </a:spcBef>
              <a:spcAft>
                <a:spcPts val="0"/>
              </a:spcAft>
              <a:buClr>
                <a:srgbClr val="222222"/>
              </a:buClr>
              <a:buSzPts val="2100"/>
              <a:buFont typeface="Maven Pro"/>
              <a:buChar char="●"/>
            </a:pPr>
            <a:r>
              <a:rPr b="1" lang="en-US" sz="2100">
                <a:solidFill>
                  <a:srgbClr val="222222"/>
                </a:solidFill>
                <a:latin typeface="Maven Pro"/>
                <a:ea typeface="Maven Pro"/>
                <a:cs typeface="Maven Pro"/>
                <a:sym typeface="Maven Pro"/>
              </a:rPr>
              <a:t>Situated learning (Lave &amp; Wenger, 1991; Wenger, 1998)</a:t>
            </a:r>
            <a:endParaRPr b="1" sz="2100">
              <a:solidFill>
                <a:srgbClr val="222222"/>
              </a:solidFill>
              <a:latin typeface="Maven Pro"/>
              <a:ea typeface="Maven Pro"/>
              <a:cs typeface="Maven Pro"/>
              <a:sym typeface="Maven Pro"/>
            </a:endParaRPr>
          </a:p>
          <a:p>
            <a:pPr indent="-438150" lvl="1" marL="1219200" rtl="0" algn="l">
              <a:lnSpc>
                <a:spcPct val="150000"/>
              </a:lnSpc>
              <a:spcBef>
                <a:spcPts val="0"/>
              </a:spcBef>
              <a:spcAft>
                <a:spcPts val="0"/>
              </a:spcAft>
              <a:buSzPts val="2100"/>
              <a:buFont typeface="Maven Pro Regular"/>
              <a:buChar char="○"/>
            </a:pPr>
            <a:r>
              <a:rPr lang="en-US" sz="2100">
                <a:latin typeface="Maven Pro Regular"/>
                <a:ea typeface="Maven Pro Regular"/>
                <a:cs typeface="Maven Pro Regular"/>
                <a:sym typeface="Maven Pro Regular"/>
              </a:rPr>
              <a:t>C</a:t>
            </a:r>
            <a:r>
              <a:rPr lang="en-US" sz="2100">
                <a:latin typeface="Maven Pro Regular"/>
                <a:ea typeface="Maven Pro Regular"/>
                <a:cs typeface="Maven Pro Regular"/>
                <a:sym typeface="Maven Pro Regular"/>
              </a:rPr>
              <a:t>ommunities</a:t>
            </a:r>
            <a:r>
              <a:rPr lang="en-US" sz="2100">
                <a:latin typeface="Maven Pro Regular"/>
                <a:ea typeface="Maven Pro Regular"/>
                <a:cs typeface="Maven Pro Regular"/>
                <a:sym typeface="Maven Pro Regular"/>
              </a:rPr>
              <a:t> of practice between speakers of the target languages</a:t>
            </a:r>
            <a:endParaRPr sz="2100">
              <a:latin typeface="Maven Pro Regular"/>
              <a:ea typeface="Maven Pro Regular"/>
              <a:cs typeface="Maven Pro Regular"/>
              <a:sym typeface="Maven Pro Regular"/>
            </a:endParaRPr>
          </a:p>
          <a:p>
            <a:pPr indent="-438150" lvl="1" marL="1219200" rtl="0" algn="l">
              <a:lnSpc>
                <a:spcPct val="150000"/>
              </a:lnSpc>
              <a:spcBef>
                <a:spcPts val="0"/>
              </a:spcBef>
              <a:spcAft>
                <a:spcPts val="0"/>
              </a:spcAft>
              <a:buSzPts val="2100"/>
              <a:buFont typeface="Maven Pro Regular"/>
              <a:buChar char="○"/>
            </a:pPr>
            <a:r>
              <a:rPr lang="en-US" sz="2100">
                <a:latin typeface="Maven Pro Regular"/>
                <a:ea typeface="Maven Pro Regular"/>
                <a:cs typeface="Maven Pro Regular"/>
                <a:sym typeface="Maven Pro Regular"/>
              </a:rPr>
              <a:t>Learning as changing participation in mutual L2 </a:t>
            </a:r>
            <a:r>
              <a:rPr lang="en-US" sz="2100">
                <a:latin typeface="Maven Pro Regular"/>
                <a:ea typeface="Maven Pro Regular"/>
                <a:cs typeface="Maven Pro Regular"/>
                <a:sym typeface="Maven Pro Regular"/>
              </a:rPr>
              <a:t>communities</a:t>
            </a:r>
            <a:r>
              <a:rPr lang="en-US" sz="2100">
                <a:latin typeface="Maven Pro Regular"/>
                <a:ea typeface="Maven Pro Regular"/>
                <a:cs typeface="Maven Pro Regular"/>
                <a:sym typeface="Maven Pro Regular"/>
              </a:rPr>
              <a:t> (Sfard, 1998)</a:t>
            </a:r>
            <a:endParaRPr sz="2100">
              <a:latin typeface="Maven Pro Regular"/>
              <a:ea typeface="Maven Pro Regular"/>
              <a:cs typeface="Maven Pro Regular"/>
              <a:sym typeface="Maven Pro Regul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gda5c267530_2_290"/>
          <p:cNvSpPr txBox="1"/>
          <p:nvPr>
            <p:ph type="title"/>
          </p:nvPr>
        </p:nvSpPr>
        <p:spPr>
          <a:xfrm>
            <a:off x="1783267" y="945833"/>
            <a:ext cx="7782000" cy="7636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sz="1900"/>
              <a:t>Our language-exchange activities </a:t>
            </a:r>
            <a:endParaRPr sz="1900"/>
          </a:p>
        </p:txBody>
      </p:sp>
      <p:sp>
        <p:nvSpPr>
          <p:cNvPr id="667" name="Google Shape;667;gda5c267530_2_290"/>
          <p:cNvSpPr txBox="1"/>
          <p:nvPr>
            <p:ph idx="1" type="body"/>
          </p:nvPr>
        </p:nvSpPr>
        <p:spPr>
          <a:xfrm>
            <a:off x="415600" y="1909067"/>
            <a:ext cx="11360800" cy="4548400"/>
          </a:xfrm>
          <a:prstGeom prst="rect">
            <a:avLst/>
          </a:prstGeom>
        </p:spPr>
        <p:txBody>
          <a:bodyPr anchorCtr="0" anchor="t" bIns="121900" lIns="121900" spcFirstLastPara="1" rIns="121900" wrap="square" tIns="121900">
            <a:normAutofit lnSpcReduction="10000"/>
          </a:bodyPr>
          <a:lstStyle/>
          <a:p>
            <a:pPr indent="0" lvl="0" marL="0" rtl="0" algn="l">
              <a:spcBef>
                <a:spcPts val="0"/>
              </a:spcBef>
              <a:spcAft>
                <a:spcPts val="0"/>
              </a:spcAft>
              <a:buNone/>
            </a:pPr>
            <a:r>
              <a:rPr b="1" lang="en-US" sz="2700">
                <a:solidFill>
                  <a:srgbClr val="222222"/>
                </a:solidFill>
                <a:latin typeface="Maven Pro"/>
                <a:ea typeface="Maven Pro"/>
                <a:cs typeface="Maven Pro"/>
                <a:sym typeface="Maven Pro"/>
              </a:rPr>
              <a:t>Participants</a:t>
            </a:r>
            <a:endParaRPr b="1" sz="2700">
              <a:solidFill>
                <a:srgbClr val="222222"/>
              </a:solidFill>
              <a:latin typeface="Maven Pro"/>
              <a:ea typeface="Maven Pro"/>
              <a:cs typeface="Maven Pro"/>
              <a:sym typeface="Maven Pro"/>
            </a:endParaRPr>
          </a:p>
          <a:p>
            <a:pPr indent="-431800" lvl="0" marL="1219200" rtl="0" algn="l">
              <a:lnSpc>
                <a:spcPct val="100000"/>
              </a:lnSpc>
              <a:spcBef>
                <a:spcPts val="1600"/>
              </a:spcBef>
              <a:spcAft>
                <a:spcPts val="0"/>
              </a:spcAft>
              <a:buSzPts val="2000"/>
              <a:buFont typeface="Maven Pro Regular"/>
              <a:buChar char="●"/>
            </a:pPr>
            <a:r>
              <a:rPr lang="en-US" sz="2300">
                <a:latin typeface="Maven Pro Regular"/>
                <a:ea typeface="Maven Pro Regular"/>
                <a:cs typeface="Maven Pro Regular"/>
                <a:sym typeface="Maven Pro Regular"/>
              </a:rPr>
              <a:t>1st-year </a:t>
            </a:r>
            <a:r>
              <a:rPr lang="en-US" sz="2300">
                <a:latin typeface="Maven Pro Regular"/>
                <a:ea typeface="Maven Pro Regular"/>
                <a:cs typeface="Maven Pro Regular"/>
                <a:sym typeface="Maven Pro Regular"/>
              </a:rPr>
              <a:t>Japanese class students at UBC &amp; English learners at a partner institute &amp; university</a:t>
            </a:r>
            <a:endParaRPr sz="2300">
              <a:latin typeface="Maven Pro Regular"/>
              <a:ea typeface="Maven Pro Regular"/>
              <a:cs typeface="Maven Pro Regular"/>
              <a:sym typeface="Maven Pro Regular"/>
            </a:endParaRPr>
          </a:p>
          <a:p>
            <a:pPr indent="-431800" lvl="0" marL="1219200" rtl="0" algn="l">
              <a:lnSpc>
                <a:spcPct val="100000"/>
              </a:lnSpc>
              <a:spcBef>
                <a:spcPts val="1300"/>
              </a:spcBef>
              <a:spcAft>
                <a:spcPts val="0"/>
              </a:spcAft>
              <a:buSzPts val="2000"/>
              <a:buFont typeface="Maven Pro Regular"/>
              <a:buChar char="●"/>
            </a:pPr>
            <a:r>
              <a:rPr lang="en-US" sz="2300">
                <a:latin typeface="Maven Pro Regular"/>
                <a:ea typeface="Maven Pro Regular"/>
                <a:cs typeface="Maven Pro Regular"/>
                <a:sym typeface="Maven Pro Regular"/>
              </a:rPr>
              <a:t>3rd-year Japanese class students at UBC &amp; </a:t>
            </a:r>
            <a:r>
              <a:rPr lang="en-US" sz="2300">
                <a:latin typeface="Maven Pro Regular"/>
                <a:ea typeface="Maven Pro Regular"/>
                <a:cs typeface="Maven Pro Regular"/>
                <a:sym typeface="Maven Pro Regular"/>
              </a:rPr>
              <a:t>English learners in a partner institute</a:t>
            </a:r>
            <a:endParaRPr sz="2300">
              <a:latin typeface="Maven Pro Regular"/>
              <a:ea typeface="Maven Pro Regular"/>
              <a:cs typeface="Maven Pro Regular"/>
              <a:sym typeface="Maven Pro Regular"/>
            </a:endParaRPr>
          </a:p>
          <a:p>
            <a:pPr indent="0" lvl="0" marL="0" rtl="0" algn="l">
              <a:spcBef>
                <a:spcPts val="1600"/>
              </a:spcBef>
              <a:spcAft>
                <a:spcPts val="0"/>
              </a:spcAft>
              <a:buNone/>
            </a:pPr>
            <a:r>
              <a:rPr b="1" lang="en-US" sz="2700">
                <a:solidFill>
                  <a:srgbClr val="222222"/>
                </a:solidFill>
                <a:latin typeface="Maven Pro"/>
                <a:ea typeface="Maven Pro"/>
                <a:cs typeface="Maven Pro"/>
                <a:sym typeface="Maven Pro"/>
              </a:rPr>
              <a:t>Synchronous activity as virtual communities of practice</a:t>
            </a:r>
            <a:endParaRPr b="1" sz="2700">
              <a:solidFill>
                <a:srgbClr val="222222"/>
              </a:solidFill>
              <a:latin typeface="Maven Pro"/>
              <a:ea typeface="Maven Pro"/>
              <a:cs typeface="Maven Pro"/>
              <a:sym typeface="Maven Pro"/>
            </a:endParaRPr>
          </a:p>
          <a:p>
            <a:pPr indent="-431800" lvl="0" marL="1219200" rtl="0" algn="l">
              <a:spcBef>
                <a:spcPts val="1600"/>
              </a:spcBef>
              <a:spcAft>
                <a:spcPts val="0"/>
              </a:spcAft>
              <a:buSzPts val="2000"/>
              <a:buFont typeface="Maven Pro Regular"/>
              <a:buChar char="●"/>
            </a:pPr>
            <a:r>
              <a:rPr lang="en-US" sz="2300">
                <a:latin typeface="Maven Pro Regular"/>
                <a:ea typeface="Maven Pro Regular"/>
                <a:cs typeface="Maven Pro Regular"/>
                <a:sym typeface="Maven Pro Regular"/>
              </a:rPr>
              <a:t>Joint c</a:t>
            </a:r>
            <a:r>
              <a:rPr lang="en-US" sz="2300">
                <a:latin typeface="Maven Pro Regular"/>
                <a:ea typeface="Maven Pro Regular"/>
                <a:cs typeface="Maven Pro Regular"/>
                <a:sym typeface="Maven Pro Regular"/>
              </a:rPr>
              <a:t>onversation sessions on Zoom (using Japanese and English as the target languages)</a:t>
            </a:r>
            <a:endParaRPr sz="2300">
              <a:latin typeface="Maven Pro Regular"/>
              <a:ea typeface="Maven Pro Regular"/>
              <a:cs typeface="Maven Pro Regular"/>
              <a:sym typeface="Maven Pro Regular"/>
            </a:endParaRPr>
          </a:p>
          <a:p>
            <a:pPr indent="-431800" lvl="0" marL="1219200" rtl="0" algn="l">
              <a:spcBef>
                <a:spcPts val="1300"/>
              </a:spcBef>
              <a:spcAft>
                <a:spcPts val="0"/>
              </a:spcAft>
              <a:buSzPts val="2000"/>
              <a:buFont typeface="Maven Pro Regular"/>
              <a:buChar char="●"/>
            </a:pPr>
            <a:r>
              <a:rPr lang="en-US" sz="2300">
                <a:latin typeface="Maven Pro Regular"/>
                <a:ea typeface="Maven Pro Regular"/>
                <a:cs typeface="Maven Pro Regular"/>
                <a:sym typeface="Maven Pro Regular"/>
              </a:rPr>
              <a:t>2 - 3 times per semester</a:t>
            </a:r>
            <a:endParaRPr sz="2100">
              <a:latin typeface="Maven Pro Regular"/>
              <a:ea typeface="Maven Pro Regular"/>
              <a:cs typeface="Maven Pro Regular"/>
              <a:sym typeface="Maven Pro Regul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gda5c267530_2_295"/>
          <p:cNvSpPr txBox="1"/>
          <p:nvPr>
            <p:ph idx="4294967295" type="ctrTitle"/>
          </p:nvPr>
        </p:nvSpPr>
        <p:spPr>
          <a:xfrm>
            <a:off x="415600" y="1722033"/>
            <a:ext cx="11625600" cy="27368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sz="1900">
                <a:latin typeface="Comic Sans MS"/>
                <a:ea typeface="Comic Sans MS"/>
                <a:cs typeface="Comic Sans MS"/>
                <a:sym typeface="Comic Sans MS"/>
              </a:rPr>
              <a:t>Joint Session in Beginning level Japanese course </a:t>
            </a:r>
            <a:endParaRPr sz="1900">
              <a:latin typeface="Comic Sans MS"/>
              <a:ea typeface="Comic Sans MS"/>
              <a:cs typeface="Comic Sans MS"/>
              <a:sym typeface="Comic Sans MS"/>
            </a:endParaRPr>
          </a:p>
          <a:p>
            <a:pPr indent="0" lvl="0" marL="0" rtl="0" algn="l">
              <a:spcBef>
                <a:spcPts val="0"/>
              </a:spcBef>
              <a:spcAft>
                <a:spcPts val="0"/>
              </a:spcAft>
              <a:buNone/>
            </a:pPr>
            <a:r>
              <a:t/>
            </a:r>
            <a:endParaRPr sz="1900">
              <a:latin typeface="Comic Sans MS"/>
              <a:ea typeface="Comic Sans MS"/>
              <a:cs typeface="Comic Sans MS"/>
              <a:sym typeface="Comic Sans MS"/>
            </a:endParaRPr>
          </a:p>
        </p:txBody>
      </p:sp>
      <p:sp>
        <p:nvSpPr>
          <p:cNvPr id="673" name="Google Shape;673;gda5c267530_2_295"/>
          <p:cNvSpPr/>
          <p:nvPr/>
        </p:nvSpPr>
        <p:spPr>
          <a:xfrm>
            <a:off x="415600" y="288714"/>
            <a:ext cx="5312458" cy="129229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Activity 1</a:t>
            </a:r>
          </a:p>
        </p:txBody>
      </p:sp>
      <p:pic>
        <p:nvPicPr>
          <p:cNvPr id="674" name="Google Shape;674;gda5c267530_2_295"/>
          <p:cNvPicPr preferRelativeResize="0"/>
          <p:nvPr/>
        </p:nvPicPr>
        <p:blipFill>
          <a:blip r:embed="rId3">
            <a:alphaModFix/>
          </a:blip>
          <a:stretch>
            <a:fillRect/>
          </a:stretch>
        </p:blipFill>
        <p:spPr>
          <a:xfrm>
            <a:off x="6564200" y="288700"/>
            <a:ext cx="1507059" cy="1292301"/>
          </a:xfrm>
          <a:prstGeom prst="rect">
            <a:avLst/>
          </a:prstGeom>
          <a:noFill/>
          <a:ln>
            <a:noFill/>
          </a:ln>
        </p:spPr>
      </p:pic>
      <p:sp>
        <p:nvSpPr>
          <p:cNvPr id="675" name="Google Shape;675;gda5c267530_2_295"/>
          <p:cNvSpPr txBox="1"/>
          <p:nvPr/>
        </p:nvSpPr>
        <p:spPr>
          <a:xfrm>
            <a:off x="582400" y="2444700"/>
            <a:ext cx="11027200" cy="656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2700">
                <a:latin typeface="Comic Sans MS"/>
                <a:ea typeface="Comic Sans MS"/>
                <a:cs typeface="Comic Sans MS"/>
                <a:sym typeface="Comic Sans MS"/>
              </a:rPr>
              <a:t>① in 50 min. Class session  → ②  Final Presentation (CLAS)</a:t>
            </a:r>
            <a:endParaRPr b="1" sz="2700">
              <a:latin typeface="Comic Sans MS"/>
              <a:ea typeface="Comic Sans MS"/>
              <a:cs typeface="Comic Sans MS"/>
              <a:sym typeface="Comic Sans MS"/>
            </a:endParaRPr>
          </a:p>
        </p:txBody>
      </p:sp>
      <p:pic>
        <p:nvPicPr>
          <p:cNvPr id="676" name="Google Shape;676;gda5c267530_2_295"/>
          <p:cNvPicPr preferRelativeResize="0"/>
          <p:nvPr/>
        </p:nvPicPr>
        <p:blipFill>
          <a:blip r:embed="rId4">
            <a:alphaModFix/>
          </a:blip>
          <a:stretch>
            <a:fillRect/>
          </a:stretch>
        </p:blipFill>
        <p:spPr>
          <a:xfrm>
            <a:off x="5543361" y="3230600"/>
            <a:ext cx="6209402" cy="3261033"/>
          </a:xfrm>
          <a:prstGeom prst="rect">
            <a:avLst/>
          </a:prstGeom>
          <a:noFill/>
          <a:ln>
            <a:noFill/>
          </a:ln>
        </p:spPr>
      </p:pic>
      <p:pic>
        <p:nvPicPr>
          <p:cNvPr id="677" name="Google Shape;677;gda5c267530_2_295"/>
          <p:cNvPicPr preferRelativeResize="0"/>
          <p:nvPr/>
        </p:nvPicPr>
        <p:blipFill>
          <a:blip r:embed="rId5">
            <a:alphaModFix/>
          </a:blip>
          <a:stretch>
            <a:fillRect/>
          </a:stretch>
        </p:blipFill>
        <p:spPr>
          <a:xfrm>
            <a:off x="260833" y="3649500"/>
            <a:ext cx="4937365" cy="2842132"/>
          </a:xfrm>
          <a:prstGeom prst="rect">
            <a:avLst/>
          </a:prstGeom>
          <a:noFill/>
          <a:ln>
            <a:noFill/>
          </a:ln>
        </p:spPr>
      </p:pic>
      <p:sp>
        <p:nvSpPr>
          <p:cNvPr id="678" name="Google Shape;678;gda5c267530_2_295"/>
          <p:cNvSpPr/>
          <p:nvPr/>
        </p:nvSpPr>
        <p:spPr>
          <a:xfrm>
            <a:off x="4707767" y="4458833"/>
            <a:ext cx="1564000" cy="782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gda5c267530_2_305"/>
          <p:cNvSpPr txBox="1"/>
          <p:nvPr>
            <p:ph type="title"/>
          </p:nvPr>
        </p:nvSpPr>
        <p:spPr>
          <a:xfrm>
            <a:off x="838200" y="365125"/>
            <a:ext cx="10515600" cy="1325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Short Stack"/>
              <a:buNone/>
            </a:pPr>
            <a:r>
              <a:rPr lang="en-US" sz="4100">
                <a:latin typeface="Comic Sans MS"/>
                <a:ea typeface="Comic Sans MS"/>
                <a:cs typeface="Comic Sans MS"/>
                <a:sym typeface="Comic Sans MS"/>
              </a:rPr>
              <a:t>Time Table</a:t>
            </a:r>
            <a:endParaRPr sz="4100">
              <a:latin typeface="Comic Sans MS"/>
              <a:ea typeface="Comic Sans MS"/>
              <a:cs typeface="Comic Sans MS"/>
              <a:sym typeface="Comic Sans MS"/>
            </a:endParaRPr>
          </a:p>
          <a:p>
            <a:pPr indent="0" lvl="0" marL="0" rtl="0" algn="l">
              <a:lnSpc>
                <a:spcPct val="90000"/>
              </a:lnSpc>
              <a:spcBef>
                <a:spcPts val="0"/>
              </a:spcBef>
              <a:spcAft>
                <a:spcPts val="0"/>
              </a:spcAft>
              <a:buClr>
                <a:schemeClr val="dk1"/>
              </a:buClr>
              <a:buSzPts val="4400"/>
              <a:buFont typeface="Short Stack"/>
              <a:buNone/>
            </a:pPr>
            <a:r>
              <a:rPr lang="en-US" sz="2800">
                <a:latin typeface="Comic Sans MS"/>
                <a:ea typeface="Comic Sans MS"/>
                <a:cs typeface="Comic Sans MS"/>
                <a:sym typeface="Comic Sans MS"/>
              </a:rPr>
              <a:t>(</a:t>
            </a:r>
            <a:r>
              <a:rPr lang="en-US" sz="2900">
                <a:latin typeface="Comic Sans MS"/>
                <a:ea typeface="Comic Sans MS"/>
                <a:cs typeface="Comic Sans MS"/>
                <a:sym typeface="Comic Sans MS"/>
              </a:rPr>
              <a:t>50 min.class)</a:t>
            </a:r>
            <a:endParaRPr sz="2900">
              <a:latin typeface="Comic Sans MS"/>
              <a:ea typeface="Comic Sans MS"/>
              <a:cs typeface="Comic Sans MS"/>
              <a:sym typeface="Comic Sans MS"/>
            </a:endParaRPr>
          </a:p>
        </p:txBody>
      </p:sp>
      <p:sp>
        <p:nvSpPr>
          <p:cNvPr id="684" name="Google Shape;684;gda5c267530_2_305"/>
          <p:cNvSpPr txBox="1"/>
          <p:nvPr>
            <p:ph idx="1" type="body"/>
          </p:nvPr>
        </p:nvSpPr>
        <p:spPr>
          <a:xfrm>
            <a:off x="838200" y="1690688"/>
            <a:ext cx="10515600" cy="4486400"/>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rmAutofit/>
          </a:bodyPr>
          <a:lstStyle/>
          <a:p>
            <a:pPr indent="-228600" lvl="0" marL="241300" rtl="0" algn="l">
              <a:lnSpc>
                <a:spcPct val="90000"/>
              </a:lnSpc>
              <a:spcBef>
                <a:spcPts val="0"/>
              </a:spcBef>
              <a:spcAft>
                <a:spcPts val="0"/>
              </a:spcAft>
              <a:buClr>
                <a:schemeClr val="dk1"/>
              </a:buClr>
              <a:buSzPts val="3600"/>
              <a:buFont typeface="Calibri"/>
              <a:buAutoNum type="arabicPeriod"/>
            </a:pPr>
            <a:r>
              <a:rPr b="1" lang="en-US" sz="3700"/>
              <a:t>Getting to know each other</a:t>
            </a:r>
            <a:r>
              <a:rPr lang="en-US" sz="3700"/>
              <a:t> </a:t>
            </a:r>
            <a:endParaRPr sz="700"/>
          </a:p>
          <a:p>
            <a:pPr indent="-228600" lvl="0" marL="241300" rtl="0" algn="l">
              <a:lnSpc>
                <a:spcPct val="90000"/>
              </a:lnSpc>
              <a:spcBef>
                <a:spcPts val="0"/>
              </a:spcBef>
              <a:spcAft>
                <a:spcPts val="0"/>
              </a:spcAft>
              <a:buSzPts val="3600"/>
              <a:buFont typeface="Calibri"/>
              <a:buAutoNum type="arabicPeriod"/>
            </a:pPr>
            <a:r>
              <a:rPr b="1" lang="en-US" sz="3700"/>
              <a:t> Presentation </a:t>
            </a:r>
            <a:endParaRPr b="1" sz="3700"/>
          </a:p>
          <a:p>
            <a:pPr indent="-228600" lvl="0" marL="241300" rtl="0" algn="l">
              <a:lnSpc>
                <a:spcPct val="90000"/>
              </a:lnSpc>
              <a:spcBef>
                <a:spcPts val="0"/>
              </a:spcBef>
              <a:spcAft>
                <a:spcPts val="0"/>
              </a:spcAft>
              <a:buSzPts val="3600"/>
              <a:buFont typeface="Calibri"/>
              <a:buAutoNum type="arabicPeriod"/>
            </a:pPr>
            <a:r>
              <a:rPr b="1" lang="en-US" sz="3700"/>
              <a:t>Discussion１: </a:t>
            </a:r>
            <a:r>
              <a:rPr lang="en-US" sz="3600"/>
              <a:t>Have you been to Japan / Canada?  Exchange information of fun things about the places.   </a:t>
            </a:r>
            <a:endParaRPr sz="700"/>
          </a:p>
          <a:p>
            <a:pPr indent="-228600" lvl="0" marL="241300" rtl="0" algn="l">
              <a:lnSpc>
                <a:spcPct val="90000"/>
              </a:lnSpc>
              <a:spcBef>
                <a:spcPts val="0"/>
              </a:spcBef>
              <a:spcAft>
                <a:spcPts val="0"/>
              </a:spcAft>
              <a:buSzPts val="3600"/>
              <a:buFont typeface="Calibri"/>
              <a:buAutoNum type="arabicPeriod"/>
            </a:pPr>
            <a:r>
              <a:rPr lang="en-US" sz="3600"/>
              <a:t> </a:t>
            </a:r>
            <a:r>
              <a:rPr b="1" lang="en-US" sz="3700"/>
              <a:t>Discussion 2</a:t>
            </a:r>
            <a:r>
              <a:rPr lang="en-US" sz="3700"/>
              <a:t>: Things you want to try in Japan/ Canada.  </a:t>
            </a:r>
            <a:r>
              <a:rPr lang="en-US" sz="3600"/>
              <a:t>  </a:t>
            </a:r>
            <a:endParaRPr sz="3600"/>
          </a:p>
        </p:txBody>
      </p:sp>
      <p:sp>
        <p:nvSpPr>
          <p:cNvPr id="685" name="Google Shape;685;gda5c267530_2_305"/>
          <p:cNvSpPr/>
          <p:nvPr/>
        </p:nvSpPr>
        <p:spPr>
          <a:xfrm>
            <a:off x="4136958" y="365125"/>
            <a:ext cx="7686400" cy="101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4400"/>
              <a:buFont typeface="Short Stack"/>
              <a:buNone/>
            </a:pPr>
            <a:r>
              <a:rPr lang="en-US" sz="3200">
                <a:solidFill>
                  <a:srgbClr val="222222"/>
                </a:solidFill>
                <a:latin typeface="Calibri"/>
                <a:ea typeface="Calibri"/>
                <a:cs typeface="Calibri"/>
                <a:sym typeface="Calibri"/>
              </a:rPr>
              <a:t>Discussion in small group in 日本語 &amp; English 5 min.for each language per topic </a:t>
            </a:r>
            <a:endParaRPr sz="1500">
              <a:solidFill>
                <a:srgbClr val="222222"/>
              </a:solidFill>
            </a:endParaRPr>
          </a:p>
        </p:txBody>
      </p:sp>
      <p:pic>
        <p:nvPicPr>
          <p:cNvPr id="686" name="Google Shape;686;gda5c267530_2_305"/>
          <p:cNvPicPr preferRelativeResize="0"/>
          <p:nvPr/>
        </p:nvPicPr>
        <p:blipFill>
          <a:blip r:embed="rId3">
            <a:alphaModFix/>
          </a:blip>
          <a:stretch>
            <a:fillRect/>
          </a:stretch>
        </p:blipFill>
        <p:spPr>
          <a:xfrm>
            <a:off x="7796900" y="5019200"/>
            <a:ext cx="1838800" cy="1838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graphicFrame>
        <p:nvGraphicFramePr>
          <p:cNvPr id="691" name="Google Shape;691;gda5c267530_2_312"/>
          <p:cNvGraphicFramePr/>
          <p:nvPr/>
        </p:nvGraphicFramePr>
        <p:xfrm>
          <a:off x="1270000" y="1658183"/>
          <a:ext cx="3000000" cy="3000000"/>
        </p:xfrm>
        <a:graphic>
          <a:graphicData uri="http://schemas.openxmlformats.org/drawingml/2006/table">
            <a:tbl>
              <a:tblPr>
                <a:noFill/>
                <a:tableStyleId>{7FD0F7AC-8304-42E0-985D-24CB990B3656}</a:tableStyleId>
              </a:tblPr>
              <a:tblGrid>
                <a:gridCol w="4826000"/>
                <a:gridCol w="4826000"/>
              </a:tblGrid>
              <a:tr h="508000">
                <a:tc gridSpan="2">
                  <a:txBody>
                    <a:bodyPr/>
                    <a:lstStyle/>
                    <a:p>
                      <a:pPr indent="0" lvl="0" marL="0" rtl="0" algn="l">
                        <a:lnSpc>
                          <a:spcPct val="115000"/>
                        </a:lnSpc>
                        <a:spcBef>
                          <a:spcPts val="0"/>
                        </a:spcBef>
                        <a:spcAft>
                          <a:spcPts val="1600"/>
                        </a:spcAft>
                        <a:buNone/>
                      </a:pPr>
                      <a:r>
                        <a:rPr b="1" lang="en-US" sz="2300">
                          <a:latin typeface="Maven Pro"/>
                          <a:ea typeface="Maven Pro"/>
                          <a:cs typeface="Maven Pro"/>
                          <a:sym typeface="Maven Pro"/>
                        </a:rPr>
                        <a:t>Participants</a:t>
                      </a:r>
                      <a:endParaRPr sz="1900"/>
                    </a:p>
                  </a:txBody>
                  <a:tcPr marT="121900" marB="121900" marR="121900" marL="121900"/>
                </a:tc>
                <a:tc hMerge="1"/>
              </a:tr>
              <a:tr h="508000">
                <a:tc gridSpan="2">
                  <a:txBody>
                    <a:bodyPr/>
                    <a:lstStyle/>
                    <a:p>
                      <a:pPr indent="-450850" lvl="0" marL="609600" rtl="0" algn="l">
                        <a:lnSpc>
                          <a:spcPct val="115000"/>
                        </a:lnSpc>
                        <a:spcBef>
                          <a:spcPts val="0"/>
                        </a:spcBef>
                        <a:spcAft>
                          <a:spcPts val="0"/>
                        </a:spcAft>
                        <a:buClr>
                          <a:schemeClr val="dk2"/>
                        </a:buClr>
                        <a:buSzPts val="2300"/>
                        <a:buFont typeface="Maven Pro Regular"/>
                        <a:buChar char="●"/>
                      </a:pPr>
                      <a:r>
                        <a:rPr lang="en-US" sz="2300">
                          <a:solidFill>
                            <a:schemeClr val="dk2"/>
                          </a:solidFill>
                          <a:latin typeface="Maven Pro Regular"/>
                          <a:ea typeface="Maven Pro Regular"/>
                          <a:cs typeface="Maven Pro Regular"/>
                          <a:sym typeface="Maven Pro Regular"/>
                        </a:rPr>
                        <a:t>The 3rd-year students of Japanese at UBC </a:t>
                      </a:r>
                      <a:endParaRPr sz="2300">
                        <a:solidFill>
                          <a:schemeClr val="dk2"/>
                        </a:solidFill>
                        <a:latin typeface="Maven Pro Regular"/>
                        <a:ea typeface="Maven Pro Regular"/>
                        <a:cs typeface="Maven Pro Regular"/>
                        <a:sym typeface="Maven Pro Regular"/>
                      </a:endParaRPr>
                    </a:p>
                    <a:p>
                      <a:pPr indent="-450850" lvl="0" marL="609600" rtl="0" algn="l">
                        <a:lnSpc>
                          <a:spcPct val="115000"/>
                        </a:lnSpc>
                        <a:spcBef>
                          <a:spcPts val="0"/>
                        </a:spcBef>
                        <a:spcAft>
                          <a:spcPts val="0"/>
                        </a:spcAft>
                        <a:buClr>
                          <a:schemeClr val="dk2"/>
                        </a:buClr>
                        <a:buSzPts val="2300"/>
                        <a:buFont typeface="Maven Pro Regular"/>
                        <a:buChar char="●"/>
                      </a:pPr>
                      <a:r>
                        <a:rPr lang="en-US" sz="2300">
                          <a:solidFill>
                            <a:schemeClr val="dk2"/>
                          </a:solidFill>
                          <a:latin typeface="Maven Pro Regular"/>
                          <a:ea typeface="Maven Pro Regular"/>
                          <a:cs typeface="Maven Pro Regular"/>
                          <a:sym typeface="Maven Pro Regular"/>
                        </a:rPr>
                        <a:t>Japanese learners of English at a partner institution</a:t>
                      </a:r>
                      <a:endParaRPr sz="1900"/>
                    </a:p>
                  </a:txBody>
                  <a:tcPr marT="121900" marB="121900" marR="121900" marL="121900"/>
                </a:tc>
                <a:tc hMerge="1"/>
              </a:tr>
              <a:tr h="508000">
                <a:tc>
                  <a:txBody>
                    <a:bodyPr/>
                    <a:lstStyle/>
                    <a:p>
                      <a:pPr indent="0" lvl="0" marL="0" rtl="0" algn="l">
                        <a:spcBef>
                          <a:spcPts val="0"/>
                        </a:spcBef>
                        <a:spcAft>
                          <a:spcPts val="0"/>
                        </a:spcAft>
                        <a:buNone/>
                      </a:pPr>
                      <a:r>
                        <a:rPr b="1" lang="en-US" sz="2300">
                          <a:latin typeface="Maven Pro"/>
                          <a:ea typeface="Maven Pro"/>
                          <a:cs typeface="Maven Pro"/>
                          <a:sym typeface="Maven Pro"/>
                        </a:rPr>
                        <a:t>Asynchronous activity</a:t>
                      </a:r>
                      <a:endParaRPr b="1" sz="2300">
                        <a:latin typeface="Maven Pro"/>
                        <a:ea typeface="Maven Pro"/>
                        <a:cs typeface="Maven Pro"/>
                        <a:sym typeface="Maven Pro"/>
                      </a:endParaRPr>
                    </a:p>
                  </a:txBody>
                  <a:tcPr marT="121900" marB="121900" marR="121900" marL="121900"/>
                </a:tc>
                <a:tc>
                  <a:txBody>
                    <a:bodyPr/>
                    <a:lstStyle/>
                    <a:p>
                      <a:pPr indent="0" lvl="0" marL="0" rtl="0" algn="l">
                        <a:spcBef>
                          <a:spcPts val="0"/>
                        </a:spcBef>
                        <a:spcAft>
                          <a:spcPts val="0"/>
                        </a:spcAft>
                        <a:buNone/>
                      </a:pPr>
                      <a:r>
                        <a:rPr b="1" lang="en-US" sz="2300">
                          <a:latin typeface="Maven Pro"/>
                          <a:ea typeface="Maven Pro"/>
                          <a:cs typeface="Maven Pro"/>
                          <a:sym typeface="Maven Pro"/>
                        </a:rPr>
                        <a:t>Synchronous activity</a:t>
                      </a:r>
                      <a:endParaRPr b="1" sz="2300">
                        <a:latin typeface="Maven Pro"/>
                        <a:ea typeface="Maven Pro"/>
                        <a:cs typeface="Maven Pro"/>
                        <a:sym typeface="Maven Pro"/>
                      </a:endParaRPr>
                    </a:p>
                  </a:txBody>
                  <a:tcPr marT="121900" marB="121900" marR="121900" marL="121900"/>
                </a:tc>
              </a:tr>
              <a:tr h="508000">
                <a:tc>
                  <a:txBody>
                    <a:bodyPr/>
                    <a:lstStyle/>
                    <a:p>
                      <a:pPr indent="-450850" lvl="0" marL="609600" rtl="0" algn="l">
                        <a:lnSpc>
                          <a:spcPct val="115000"/>
                        </a:lnSpc>
                        <a:spcBef>
                          <a:spcPts val="0"/>
                        </a:spcBef>
                        <a:spcAft>
                          <a:spcPts val="0"/>
                        </a:spcAft>
                        <a:buClr>
                          <a:schemeClr val="dk2"/>
                        </a:buClr>
                        <a:buSzPts val="2300"/>
                        <a:buFont typeface="Maven Pro Regular"/>
                        <a:buChar char="●"/>
                      </a:pPr>
                      <a:r>
                        <a:rPr lang="en-US" sz="2300">
                          <a:solidFill>
                            <a:schemeClr val="dk2"/>
                          </a:solidFill>
                          <a:latin typeface="Maven Pro Regular"/>
                          <a:ea typeface="Maven Pro Regular"/>
                          <a:cs typeface="Maven Pro Regular"/>
                          <a:sym typeface="Maven Pro Regular"/>
                        </a:rPr>
                        <a:t>Discussion boards on Canvas (prior to synchronous joint sessions)</a:t>
                      </a:r>
                      <a:endParaRPr sz="2300">
                        <a:solidFill>
                          <a:schemeClr val="dk2"/>
                        </a:solidFill>
                        <a:latin typeface="Maven Pro Regular"/>
                        <a:ea typeface="Maven Pro Regular"/>
                        <a:cs typeface="Maven Pro Regular"/>
                        <a:sym typeface="Maven Pro Regular"/>
                      </a:endParaRPr>
                    </a:p>
                    <a:p>
                      <a:pPr indent="-450850" lvl="0" marL="609600" rtl="0" algn="l">
                        <a:lnSpc>
                          <a:spcPct val="115000"/>
                        </a:lnSpc>
                        <a:spcBef>
                          <a:spcPts val="0"/>
                        </a:spcBef>
                        <a:spcAft>
                          <a:spcPts val="0"/>
                        </a:spcAft>
                        <a:buClr>
                          <a:schemeClr val="dk2"/>
                        </a:buClr>
                        <a:buSzPts val="2300"/>
                        <a:buFont typeface="Maven Pro Regular"/>
                        <a:buChar char="●"/>
                      </a:pPr>
                      <a:r>
                        <a:rPr lang="en-US" sz="2300">
                          <a:solidFill>
                            <a:schemeClr val="dk2"/>
                          </a:solidFill>
                          <a:latin typeface="Maven Pro Regular"/>
                          <a:ea typeface="Maven Pro Regular"/>
                          <a:cs typeface="Maven Pro Regular"/>
                          <a:sym typeface="Maven Pro Regular"/>
                        </a:rPr>
                        <a:t>Written reflections in English (after synchronous joint sessions)</a:t>
                      </a:r>
                      <a:endParaRPr sz="2300">
                        <a:latin typeface="Maven Pro Regular"/>
                        <a:ea typeface="Maven Pro Regular"/>
                        <a:cs typeface="Maven Pro Regular"/>
                        <a:sym typeface="Maven Pro Regular"/>
                      </a:endParaRPr>
                    </a:p>
                  </a:txBody>
                  <a:tcPr marT="121900" marB="121900" marR="121900" marL="121900"/>
                </a:tc>
                <a:tc>
                  <a:txBody>
                    <a:bodyPr/>
                    <a:lstStyle/>
                    <a:p>
                      <a:pPr indent="-450850" lvl="0" marL="609600" rtl="0" algn="l">
                        <a:lnSpc>
                          <a:spcPct val="115000"/>
                        </a:lnSpc>
                        <a:spcBef>
                          <a:spcPts val="0"/>
                        </a:spcBef>
                        <a:spcAft>
                          <a:spcPts val="0"/>
                        </a:spcAft>
                        <a:buClr>
                          <a:srgbClr val="434343"/>
                        </a:buClr>
                        <a:buSzPts val="2300"/>
                        <a:buFont typeface="Maven Pro Regular"/>
                        <a:buChar char="●"/>
                      </a:pPr>
                      <a:r>
                        <a:rPr lang="en-US" sz="2300">
                          <a:solidFill>
                            <a:srgbClr val="434343"/>
                          </a:solidFill>
                          <a:latin typeface="Maven Pro Regular"/>
                          <a:ea typeface="Maven Pro Regular"/>
                          <a:cs typeface="Maven Pro Regular"/>
                          <a:sym typeface="Maven Pro Regular"/>
                        </a:rPr>
                        <a:t>D</a:t>
                      </a:r>
                      <a:r>
                        <a:rPr lang="en-US" sz="2300">
                          <a:solidFill>
                            <a:srgbClr val="434343"/>
                          </a:solidFill>
                          <a:latin typeface="Maven Pro Regular"/>
                          <a:ea typeface="Maven Pro Regular"/>
                          <a:cs typeface="Maven Pro Regular"/>
                          <a:sym typeface="Maven Pro Regular"/>
                        </a:rPr>
                        <a:t>iscussion</a:t>
                      </a:r>
                      <a:r>
                        <a:rPr lang="en-US" sz="2300">
                          <a:solidFill>
                            <a:srgbClr val="434343"/>
                          </a:solidFill>
                          <a:latin typeface="Maven Pro Regular"/>
                          <a:ea typeface="Maven Pro Regular"/>
                          <a:cs typeface="Maven Pro Regular"/>
                          <a:sym typeface="Maven Pro Regular"/>
                        </a:rPr>
                        <a:t> on a given topic (cultural/social issues) in</a:t>
                      </a:r>
                      <a:endParaRPr sz="2300">
                        <a:solidFill>
                          <a:srgbClr val="434343"/>
                        </a:solidFill>
                        <a:latin typeface="Maven Pro Regular"/>
                        <a:ea typeface="Maven Pro Regular"/>
                        <a:cs typeface="Maven Pro Regular"/>
                        <a:sym typeface="Maven Pro Regular"/>
                      </a:endParaRPr>
                    </a:p>
                    <a:p>
                      <a:pPr indent="0" lvl="0" marL="609600" rtl="0" algn="l">
                        <a:lnSpc>
                          <a:spcPct val="115000"/>
                        </a:lnSpc>
                        <a:spcBef>
                          <a:spcPts val="0"/>
                        </a:spcBef>
                        <a:spcAft>
                          <a:spcPts val="0"/>
                        </a:spcAft>
                        <a:buNone/>
                      </a:pPr>
                      <a:r>
                        <a:rPr lang="en-US" sz="2300">
                          <a:solidFill>
                            <a:srgbClr val="434343"/>
                          </a:solidFill>
                          <a:latin typeface="Maven Pro Regular"/>
                          <a:ea typeface="Maven Pro Regular"/>
                          <a:cs typeface="Maven Pro Regular"/>
                          <a:sym typeface="Maven Pro Regular"/>
                        </a:rPr>
                        <a:t>Japanese and English </a:t>
                      </a:r>
                      <a:endParaRPr sz="2300">
                        <a:solidFill>
                          <a:srgbClr val="434343"/>
                        </a:solidFill>
                        <a:latin typeface="Maven Pro Regular"/>
                        <a:ea typeface="Maven Pro Regular"/>
                        <a:cs typeface="Maven Pro Regular"/>
                        <a:sym typeface="Maven Pro Regular"/>
                      </a:endParaRPr>
                    </a:p>
                    <a:p>
                      <a:pPr indent="-450850" lvl="0" marL="1219200" rtl="0" algn="l">
                        <a:lnSpc>
                          <a:spcPct val="115000"/>
                        </a:lnSpc>
                        <a:spcBef>
                          <a:spcPts val="0"/>
                        </a:spcBef>
                        <a:spcAft>
                          <a:spcPts val="0"/>
                        </a:spcAft>
                        <a:buClr>
                          <a:srgbClr val="434343"/>
                        </a:buClr>
                        <a:buSzPts val="2300"/>
                        <a:buFont typeface="Maven Pro Regular"/>
                        <a:buChar char="❖"/>
                      </a:pPr>
                      <a:r>
                        <a:rPr lang="en-US" sz="2300">
                          <a:solidFill>
                            <a:srgbClr val="434343"/>
                          </a:solidFill>
                          <a:latin typeface="Maven Pro Regular"/>
                          <a:ea typeface="Maven Pro Regular"/>
                          <a:cs typeface="Maven Pro Regular"/>
                          <a:sym typeface="Maven Pro Regular"/>
                        </a:rPr>
                        <a:t>Covid-19</a:t>
                      </a:r>
                      <a:endParaRPr sz="2300">
                        <a:solidFill>
                          <a:srgbClr val="434343"/>
                        </a:solidFill>
                        <a:latin typeface="Maven Pro Regular"/>
                        <a:ea typeface="Maven Pro Regular"/>
                        <a:cs typeface="Maven Pro Regular"/>
                        <a:sym typeface="Maven Pro Regular"/>
                      </a:endParaRPr>
                    </a:p>
                    <a:p>
                      <a:pPr indent="-450850" lvl="0" marL="1219200" rtl="0" algn="l">
                        <a:lnSpc>
                          <a:spcPct val="115000"/>
                        </a:lnSpc>
                        <a:spcBef>
                          <a:spcPts val="0"/>
                        </a:spcBef>
                        <a:spcAft>
                          <a:spcPts val="0"/>
                        </a:spcAft>
                        <a:buClr>
                          <a:srgbClr val="434343"/>
                        </a:buClr>
                        <a:buSzPts val="2300"/>
                        <a:buFont typeface="Maven Pro Regular"/>
                        <a:buChar char="❖"/>
                      </a:pPr>
                      <a:r>
                        <a:rPr lang="en-US" sz="2300">
                          <a:solidFill>
                            <a:srgbClr val="434343"/>
                          </a:solidFill>
                          <a:latin typeface="Maven Pro Regular"/>
                          <a:ea typeface="Maven Pro Regular"/>
                          <a:cs typeface="Maven Pro Regular"/>
                          <a:sym typeface="Maven Pro Regular"/>
                        </a:rPr>
                        <a:t>Subcultures</a:t>
                      </a:r>
                      <a:endParaRPr sz="2300">
                        <a:solidFill>
                          <a:srgbClr val="434343"/>
                        </a:solidFill>
                        <a:latin typeface="Maven Pro Regular"/>
                        <a:ea typeface="Maven Pro Regular"/>
                        <a:cs typeface="Maven Pro Regular"/>
                        <a:sym typeface="Maven Pro Regular"/>
                      </a:endParaRPr>
                    </a:p>
                    <a:p>
                      <a:pPr indent="-450850" lvl="0" marL="1219200" rtl="0" algn="l">
                        <a:lnSpc>
                          <a:spcPct val="115000"/>
                        </a:lnSpc>
                        <a:spcBef>
                          <a:spcPts val="0"/>
                        </a:spcBef>
                        <a:spcAft>
                          <a:spcPts val="0"/>
                        </a:spcAft>
                        <a:buClr>
                          <a:srgbClr val="434343"/>
                        </a:buClr>
                        <a:buSzPts val="2300"/>
                        <a:buFont typeface="Maven Pro Regular"/>
                        <a:buChar char="❖"/>
                      </a:pPr>
                      <a:r>
                        <a:rPr lang="en-US" sz="2300">
                          <a:solidFill>
                            <a:srgbClr val="434343"/>
                          </a:solidFill>
                          <a:latin typeface="Maven Pro Regular"/>
                          <a:ea typeface="Maven Pro Regular"/>
                          <a:cs typeface="Maven Pro Regular"/>
                          <a:sym typeface="Maven Pro Regular"/>
                        </a:rPr>
                        <a:t>Impact of social media</a:t>
                      </a:r>
                      <a:endParaRPr sz="2300">
                        <a:solidFill>
                          <a:srgbClr val="434343"/>
                        </a:solidFill>
                        <a:latin typeface="Maven Pro Regular"/>
                        <a:ea typeface="Maven Pro Regular"/>
                        <a:cs typeface="Maven Pro Regular"/>
                        <a:sym typeface="Maven Pro Regular"/>
                      </a:endParaRPr>
                    </a:p>
                  </a:txBody>
                  <a:tcPr marT="121900" marB="121900" marR="121900" marL="121900"/>
                </a:tc>
              </a:tr>
            </a:tbl>
          </a:graphicData>
        </a:graphic>
      </p:graphicFrame>
      <p:sp>
        <p:nvSpPr>
          <p:cNvPr id="692" name="Google Shape;692;gda5c267530_2_312"/>
          <p:cNvSpPr/>
          <p:nvPr/>
        </p:nvSpPr>
        <p:spPr>
          <a:xfrm>
            <a:off x="556633" y="141033"/>
            <a:ext cx="4837939" cy="1375132"/>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Activity ２</a:t>
            </a:r>
          </a:p>
        </p:txBody>
      </p:sp>
      <p:pic>
        <p:nvPicPr>
          <p:cNvPr id="693" name="Google Shape;693;gda5c267530_2_312"/>
          <p:cNvPicPr preferRelativeResize="0"/>
          <p:nvPr/>
        </p:nvPicPr>
        <p:blipFill>
          <a:blip r:embed="rId3">
            <a:alphaModFix/>
          </a:blip>
          <a:stretch>
            <a:fillRect/>
          </a:stretch>
        </p:blipFill>
        <p:spPr>
          <a:xfrm>
            <a:off x="9316833" y="141034"/>
            <a:ext cx="2708166" cy="2100333"/>
          </a:xfrm>
          <a:prstGeom prst="rect">
            <a:avLst/>
          </a:prstGeom>
          <a:noFill/>
          <a:ln>
            <a:noFill/>
          </a:ln>
        </p:spPr>
      </p:pic>
      <p:pic>
        <p:nvPicPr>
          <p:cNvPr id="694" name="Google Shape;694;gda5c267530_2_312"/>
          <p:cNvPicPr preferRelativeResize="0"/>
          <p:nvPr/>
        </p:nvPicPr>
        <p:blipFill>
          <a:blip r:embed="rId4">
            <a:alphaModFix/>
          </a:blip>
          <a:stretch>
            <a:fillRect/>
          </a:stretch>
        </p:blipFill>
        <p:spPr>
          <a:xfrm>
            <a:off x="6096000" y="447506"/>
            <a:ext cx="2997700" cy="179386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graphicFrame>
        <p:nvGraphicFramePr>
          <p:cNvPr id="699" name="Google Shape;699;gda5c267530_2_319"/>
          <p:cNvGraphicFramePr/>
          <p:nvPr/>
        </p:nvGraphicFramePr>
        <p:xfrm>
          <a:off x="304733" y="1396995"/>
          <a:ext cx="3000000" cy="3000000"/>
        </p:xfrm>
        <a:graphic>
          <a:graphicData uri="http://schemas.openxmlformats.org/drawingml/2006/table">
            <a:tbl>
              <a:tblPr>
                <a:noFill/>
                <a:tableStyleId>{7FD0F7AC-8304-42E0-985D-24CB990B3656}</a:tableStyleId>
              </a:tblPr>
              <a:tblGrid>
                <a:gridCol w="5842050"/>
                <a:gridCol w="5842050"/>
              </a:tblGrid>
              <a:tr h="783725">
                <a:tc gridSpan="2">
                  <a:txBody>
                    <a:bodyPr/>
                    <a:lstStyle/>
                    <a:p>
                      <a:pPr indent="0" lvl="0" marL="0" rtl="0" algn="ctr">
                        <a:spcBef>
                          <a:spcPts val="0"/>
                        </a:spcBef>
                        <a:spcAft>
                          <a:spcPts val="0"/>
                        </a:spcAft>
                        <a:buNone/>
                      </a:pPr>
                      <a:r>
                        <a:rPr b="1" lang="en-US" sz="2800">
                          <a:latin typeface="Maven Pro"/>
                          <a:ea typeface="Maven Pro"/>
                          <a:cs typeface="Maven Pro"/>
                          <a:sym typeface="Maven Pro"/>
                        </a:rPr>
                        <a:t>1st-year Japanese class</a:t>
                      </a:r>
                      <a:endParaRPr b="1" sz="2800">
                        <a:latin typeface="Maven Pro"/>
                        <a:ea typeface="Maven Pro"/>
                        <a:cs typeface="Maven Pro"/>
                        <a:sym typeface="Maven Pro"/>
                      </a:endParaRPr>
                    </a:p>
                  </a:txBody>
                  <a:tcPr marT="121900" marB="121900" marR="121900" marL="121900"/>
                </a:tc>
                <a:tc hMerge="1"/>
              </a:tr>
              <a:tr h="4491100">
                <a:tc gridSpan="2">
                  <a:txBody>
                    <a:bodyPr/>
                    <a:lstStyle/>
                    <a:p>
                      <a:pPr indent="-457200" lvl="0" marL="609600" rtl="0" algn="l">
                        <a:lnSpc>
                          <a:spcPct val="115000"/>
                        </a:lnSpc>
                        <a:spcBef>
                          <a:spcPts val="0"/>
                        </a:spcBef>
                        <a:spcAft>
                          <a:spcPts val="0"/>
                        </a:spcAft>
                        <a:buClr>
                          <a:srgbClr val="222222"/>
                        </a:buClr>
                        <a:buSzPts val="2400"/>
                        <a:buFont typeface="Nunito"/>
                        <a:buChar char="●"/>
                      </a:pPr>
                      <a:r>
                        <a:rPr i="1" lang="en-US" sz="2400">
                          <a:solidFill>
                            <a:srgbClr val="222222"/>
                          </a:solidFill>
                          <a:highlight>
                            <a:schemeClr val="lt1"/>
                          </a:highlight>
                        </a:rPr>
                        <a:t>I liked the Joint Session, and enjoyed talking with them. (x many)   </a:t>
                      </a:r>
                      <a:endParaRPr i="1" sz="2400">
                        <a:solidFill>
                          <a:srgbClr val="222222"/>
                        </a:solidFill>
                        <a:highlight>
                          <a:schemeClr val="lt1"/>
                        </a:highlight>
                      </a:endParaRPr>
                    </a:p>
                    <a:p>
                      <a:pPr indent="-457200" lvl="0" marL="609600" rtl="0" algn="l">
                        <a:lnSpc>
                          <a:spcPct val="115000"/>
                        </a:lnSpc>
                        <a:spcBef>
                          <a:spcPts val="0"/>
                        </a:spcBef>
                        <a:spcAft>
                          <a:spcPts val="0"/>
                        </a:spcAft>
                        <a:buClr>
                          <a:srgbClr val="222222"/>
                        </a:buClr>
                        <a:buSzPts val="2400"/>
                        <a:buFont typeface="Nunito"/>
                        <a:buChar char="●"/>
                      </a:pPr>
                      <a:r>
                        <a:rPr i="1" lang="en-US" sz="2400">
                          <a:solidFill>
                            <a:srgbClr val="222222"/>
                          </a:solidFill>
                          <a:highlight>
                            <a:schemeClr val="lt1"/>
                          </a:highlight>
                        </a:rPr>
                        <a:t>Their </a:t>
                      </a:r>
                      <a:r>
                        <a:rPr i="1" lang="en-US" sz="2400">
                          <a:solidFill>
                            <a:srgbClr val="222222"/>
                          </a:solidFill>
                          <a:highlight>
                            <a:schemeClr val="lt1"/>
                          </a:highlight>
                        </a:rPr>
                        <a:t>presentation</a:t>
                      </a:r>
                      <a:r>
                        <a:rPr i="1" lang="en-US" sz="2400">
                          <a:solidFill>
                            <a:srgbClr val="222222"/>
                          </a:solidFill>
                          <a:highlight>
                            <a:schemeClr val="lt1"/>
                          </a:highlight>
                        </a:rPr>
                        <a:t> was great!  I enjoyed </a:t>
                      </a:r>
                      <a:r>
                        <a:rPr i="1" lang="en-US" sz="2400">
                          <a:solidFill>
                            <a:srgbClr val="222222"/>
                          </a:solidFill>
                          <a:highlight>
                            <a:schemeClr val="lt1"/>
                          </a:highlight>
                        </a:rPr>
                        <a:t>learning</a:t>
                      </a:r>
                      <a:r>
                        <a:rPr i="1" lang="en-US" sz="2400">
                          <a:solidFill>
                            <a:srgbClr val="222222"/>
                          </a:solidFill>
                          <a:highlight>
                            <a:schemeClr val="lt1"/>
                          </a:highlight>
                        </a:rPr>
                        <a:t> about them, school, tradition, and lifestyles in Japan.  </a:t>
                      </a:r>
                      <a:endParaRPr i="1" sz="2400">
                        <a:solidFill>
                          <a:srgbClr val="222222"/>
                        </a:solidFill>
                        <a:highlight>
                          <a:schemeClr val="lt1"/>
                        </a:highlight>
                      </a:endParaRPr>
                    </a:p>
                    <a:p>
                      <a:pPr indent="-457200" lvl="0" marL="609600" rtl="0" algn="l">
                        <a:lnSpc>
                          <a:spcPct val="115000"/>
                        </a:lnSpc>
                        <a:spcBef>
                          <a:spcPts val="0"/>
                        </a:spcBef>
                        <a:spcAft>
                          <a:spcPts val="0"/>
                        </a:spcAft>
                        <a:buClr>
                          <a:srgbClr val="222222"/>
                        </a:buClr>
                        <a:buSzPts val="2400"/>
                        <a:buFont typeface="Nunito"/>
                        <a:buChar char="●"/>
                      </a:pPr>
                      <a:r>
                        <a:rPr i="1" lang="en-US" sz="2400">
                          <a:solidFill>
                            <a:srgbClr val="222222"/>
                          </a:solidFill>
                          <a:highlight>
                            <a:schemeClr val="lt1"/>
                          </a:highlight>
                        </a:rPr>
                        <a:t>I want to go to Japan and see them </a:t>
                      </a:r>
                      <a:r>
                        <a:rPr i="1" lang="en-US" sz="2400">
                          <a:solidFill>
                            <a:srgbClr val="222222"/>
                          </a:solidFill>
                          <a:highlight>
                            <a:schemeClr val="lt1"/>
                          </a:highlight>
                        </a:rPr>
                        <a:t>next year. </a:t>
                      </a:r>
                      <a:endParaRPr i="1" sz="2400">
                        <a:solidFill>
                          <a:srgbClr val="222222"/>
                        </a:solidFill>
                        <a:highlight>
                          <a:schemeClr val="lt1"/>
                        </a:highlight>
                      </a:endParaRPr>
                    </a:p>
                    <a:p>
                      <a:pPr indent="-457200" lvl="0" marL="609600" rtl="0" algn="l">
                        <a:lnSpc>
                          <a:spcPct val="115000"/>
                        </a:lnSpc>
                        <a:spcBef>
                          <a:spcPts val="0"/>
                        </a:spcBef>
                        <a:spcAft>
                          <a:spcPts val="0"/>
                        </a:spcAft>
                        <a:buClr>
                          <a:srgbClr val="222222"/>
                        </a:buClr>
                        <a:buSzPts val="2400"/>
                        <a:buFont typeface="Nunito"/>
                        <a:buChar char="●"/>
                      </a:pPr>
                      <a:r>
                        <a:rPr b="1" i="1" lang="en-US" sz="2400">
                          <a:solidFill>
                            <a:srgbClr val="222222"/>
                          </a:solidFill>
                          <a:highlight>
                            <a:schemeClr val="lt1"/>
                          </a:highlight>
                        </a:rPr>
                        <a:t>I want to keep in touch with them!  </a:t>
                      </a:r>
                      <a:r>
                        <a:rPr b="1" lang="en-US" sz="2400">
                          <a:solidFill>
                            <a:srgbClr val="222222"/>
                          </a:solidFill>
                          <a:highlight>
                            <a:schemeClr val="lt1"/>
                          </a:highlight>
                        </a:rPr>
                        <a:t>→  Use Canvas Catalog?  </a:t>
                      </a:r>
                      <a:endParaRPr b="1" sz="2400">
                        <a:solidFill>
                          <a:srgbClr val="222222"/>
                        </a:solidFill>
                        <a:highlight>
                          <a:schemeClr val="lt1"/>
                        </a:highlight>
                      </a:endParaRPr>
                    </a:p>
                    <a:p>
                      <a:pPr indent="0" lvl="0" marL="0" rtl="0" algn="l">
                        <a:spcBef>
                          <a:spcPts val="1600"/>
                        </a:spcBef>
                        <a:spcAft>
                          <a:spcPts val="0"/>
                        </a:spcAft>
                        <a:buNone/>
                      </a:pPr>
                      <a:r>
                        <a:t/>
                      </a:r>
                      <a:endParaRPr sz="1900"/>
                    </a:p>
                  </a:txBody>
                  <a:tcPr marT="121900" marB="121900" marR="121900" marL="121900"/>
                </a:tc>
                <a:tc hMerge="1"/>
              </a:tr>
            </a:tbl>
          </a:graphicData>
        </a:graphic>
      </p:graphicFrame>
      <p:pic>
        <p:nvPicPr>
          <p:cNvPr id="700" name="Google Shape;700;gda5c267530_2_319"/>
          <p:cNvPicPr preferRelativeResize="0"/>
          <p:nvPr/>
        </p:nvPicPr>
        <p:blipFill>
          <a:blip r:embed="rId3">
            <a:alphaModFix/>
          </a:blip>
          <a:stretch>
            <a:fillRect/>
          </a:stretch>
        </p:blipFill>
        <p:spPr>
          <a:xfrm>
            <a:off x="5555764" y="4558136"/>
            <a:ext cx="1825850" cy="1825850"/>
          </a:xfrm>
          <a:prstGeom prst="rect">
            <a:avLst/>
          </a:prstGeom>
          <a:noFill/>
          <a:ln>
            <a:noFill/>
          </a:ln>
        </p:spPr>
      </p:pic>
      <p:sp>
        <p:nvSpPr>
          <p:cNvPr id="701" name="Google Shape;701;gda5c267530_2_319"/>
          <p:cNvSpPr txBox="1"/>
          <p:nvPr>
            <p:ph idx="4294967295" type="title"/>
          </p:nvPr>
        </p:nvSpPr>
        <p:spPr>
          <a:xfrm>
            <a:off x="417600" y="290100"/>
            <a:ext cx="9374000" cy="8020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sz="1900">
                <a:extLst>
                  <a:ext uri="http://customooxmlschemas.google.com/">
                    <go:slidesCustomData xmlns:go="http://customooxmlschemas.google.com/" textRoundtripDataId="9"/>
                  </a:ext>
                </a:extLst>
              </a:rPr>
              <a:t>Student Reflections</a:t>
            </a:r>
            <a:r>
              <a:rPr lang="en-US" sz="1900"/>
              <a:t> </a:t>
            </a:r>
            <a:endParaRPr sz="1900"/>
          </a:p>
        </p:txBody>
      </p:sp>
      <p:pic>
        <p:nvPicPr>
          <p:cNvPr id="702" name="Google Shape;702;gda5c267530_2_319"/>
          <p:cNvPicPr preferRelativeResize="0"/>
          <p:nvPr/>
        </p:nvPicPr>
        <p:blipFill>
          <a:blip r:embed="rId4">
            <a:alphaModFix/>
          </a:blip>
          <a:stretch>
            <a:fillRect/>
          </a:stretch>
        </p:blipFill>
        <p:spPr>
          <a:xfrm>
            <a:off x="4919125" y="5789675"/>
            <a:ext cx="2753375" cy="882150"/>
          </a:xfrm>
          <a:prstGeom prst="rect">
            <a:avLst/>
          </a:prstGeom>
          <a:noFill/>
          <a:ln>
            <a:noFill/>
          </a:ln>
        </p:spPr>
      </p:pic>
      <p:pic>
        <p:nvPicPr>
          <p:cNvPr id="703" name="Google Shape;703;gda5c267530_2_319"/>
          <p:cNvPicPr preferRelativeResize="0"/>
          <p:nvPr/>
        </p:nvPicPr>
        <p:blipFill>
          <a:blip r:embed="rId5">
            <a:alphaModFix/>
          </a:blip>
          <a:stretch>
            <a:fillRect/>
          </a:stretch>
        </p:blipFill>
        <p:spPr>
          <a:xfrm>
            <a:off x="7760933" y="5158948"/>
            <a:ext cx="1365667" cy="1365667"/>
          </a:xfrm>
          <a:prstGeom prst="rect">
            <a:avLst/>
          </a:prstGeom>
          <a:noFill/>
          <a:ln>
            <a:noFill/>
          </a:ln>
        </p:spPr>
      </p:pic>
      <p:pic>
        <p:nvPicPr>
          <p:cNvPr id="704" name="Google Shape;704;gda5c267530_2_319"/>
          <p:cNvPicPr preferRelativeResize="0"/>
          <p:nvPr/>
        </p:nvPicPr>
        <p:blipFill>
          <a:blip r:embed="rId6">
            <a:alphaModFix/>
          </a:blip>
          <a:stretch>
            <a:fillRect/>
          </a:stretch>
        </p:blipFill>
        <p:spPr>
          <a:xfrm>
            <a:off x="3233533" y="4612717"/>
            <a:ext cx="1597166" cy="2034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gda5c267530_2_328"/>
          <p:cNvSpPr txBox="1"/>
          <p:nvPr>
            <p:ph idx="4294967295" type="title"/>
          </p:nvPr>
        </p:nvSpPr>
        <p:spPr>
          <a:xfrm>
            <a:off x="355567" y="188500"/>
            <a:ext cx="9374000" cy="8020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sz="1900"/>
              <a:t>Student Reflections </a:t>
            </a:r>
            <a:endParaRPr sz="1900"/>
          </a:p>
        </p:txBody>
      </p:sp>
      <p:graphicFrame>
        <p:nvGraphicFramePr>
          <p:cNvPr id="710" name="Google Shape;710;gda5c267530_2_328"/>
          <p:cNvGraphicFramePr/>
          <p:nvPr/>
        </p:nvGraphicFramePr>
        <p:xfrm>
          <a:off x="298400" y="1142903"/>
          <a:ext cx="3000000" cy="3000000"/>
        </p:xfrm>
        <a:graphic>
          <a:graphicData uri="http://schemas.openxmlformats.org/drawingml/2006/table">
            <a:tbl>
              <a:tblPr>
                <a:noFill/>
                <a:tableStyleId>{7FD0F7AC-8304-42E0-985D-24CB990B3656}</a:tableStyleId>
              </a:tblPr>
              <a:tblGrid>
                <a:gridCol w="5797600"/>
                <a:gridCol w="5797600"/>
              </a:tblGrid>
              <a:tr h="648925">
                <a:tc gridSpan="2">
                  <a:txBody>
                    <a:bodyPr/>
                    <a:lstStyle/>
                    <a:p>
                      <a:pPr indent="0" lvl="0" marL="0" rtl="0" algn="ctr">
                        <a:spcBef>
                          <a:spcPts val="0"/>
                        </a:spcBef>
                        <a:spcAft>
                          <a:spcPts val="0"/>
                        </a:spcAft>
                        <a:buNone/>
                      </a:pPr>
                      <a:r>
                        <a:rPr b="1" lang="en-US" sz="2800">
                          <a:latin typeface="Maven Pro"/>
                          <a:ea typeface="Maven Pro"/>
                          <a:cs typeface="Maven Pro"/>
                          <a:sym typeface="Maven Pro"/>
                        </a:rPr>
                        <a:t>3rd-year Japanese class</a:t>
                      </a:r>
                      <a:endParaRPr b="1" sz="2800">
                        <a:latin typeface="Maven Pro"/>
                        <a:ea typeface="Maven Pro"/>
                        <a:cs typeface="Maven Pro"/>
                        <a:sym typeface="Maven Pro"/>
                      </a:endParaRPr>
                    </a:p>
                  </a:txBody>
                  <a:tcPr marT="121900" marB="121900" marR="121900" marL="121900"/>
                </a:tc>
                <a:tc hMerge="1"/>
              </a:tr>
              <a:tr h="4882150">
                <a:tc gridSpan="2">
                  <a:txBody>
                    <a:bodyPr/>
                    <a:lstStyle/>
                    <a:p>
                      <a:pPr indent="-438150" lvl="0" marL="609600" rtl="0" algn="l">
                        <a:spcBef>
                          <a:spcPts val="0"/>
                        </a:spcBef>
                        <a:spcAft>
                          <a:spcPts val="0"/>
                        </a:spcAft>
                        <a:buSzPts val="2100"/>
                        <a:buChar char="●"/>
                      </a:pPr>
                      <a:r>
                        <a:rPr b="1" lang="en-US" sz="2100"/>
                        <a:t>Im</a:t>
                      </a:r>
                      <a:r>
                        <a:rPr b="1" lang="en-US" sz="2100"/>
                        <a:t>pact of social media and influencers </a:t>
                      </a:r>
                      <a:endParaRPr b="1" sz="2100"/>
                    </a:p>
                    <a:p>
                      <a:pPr indent="0" lvl="0" marL="609600" rtl="0" algn="l">
                        <a:spcBef>
                          <a:spcPts val="0"/>
                        </a:spcBef>
                        <a:spcAft>
                          <a:spcPts val="0"/>
                        </a:spcAft>
                        <a:buNone/>
                      </a:pPr>
                      <a:r>
                        <a:rPr lang="en-US" sz="2100"/>
                        <a:t>		 	 	 		</a:t>
                      </a:r>
                      <a:endParaRPr sz="2100"/>
                    </a:p>
                    <a:p>
                      <a:pPr indent="0" lvl="0" marL="609600" rtl="0" algn="l">
                        <a:spcBef>
                          <a:spcPts val="0"/>
                        </a:spcBef>
                        <a:spcAft>
                          <a:spcPts val="0"/>
                        </a:spcAft>
                        <a:buNone/>
                      </a:pPr>
                      <a:r>
                        <a:rPr lang="en-US" sz="2100"/>
                        <a:t>“</a:t>
                      </a:r>
                      <a:r>
                        <a:rPr i="1" lang="en-US" sz="2100"/>
                        <a:t>It was definitely interesting to see a different take on influencers and how they differ from different cultures or countries. The cultural impact on how influencers behave and how they present themselves definitely became more apparent as I discussed it with the Japanese students.</a:t>
                      </a:r>
                      <a:r>
                        <a:rPr lang="en-US" sz="2100"/>
                        <a:t> “</a:t>
                      </a:r>
                      <a:endParaRPr sz="2100"/>
                    </a:p>
                    <a:p>
                      <a:pPr indent="0" lvl="0" marL="0" rtl="0" algn="l">
                        <a:lnSpc>
                          <a:spcPct val="115000"/>
                        </a:lnSpc>
                        <a:spcBef>
                          <a:spcPts val="0"/>
                        </a:spcBef>
                        <a:spcAft>
                          <a:spcPts val="0"/>
                        </a:spcAft>
                        <a:buNone/>
                      </a:pPr>
                      <a:r>
                        <a:rPr lang="en-US" sz="2100"/>
                        <a:t>					</a:t>
                      </a:r>
                      <a:endParaRPr i="1" sz="2100"/>
                    </a:p>
                    <a:p>
                      <a:pPr indent="-438150" lvl="0" marL="609600" rtl="0" algn="l">
                        <a:spcBef>
                          <a:spcPts val="0"/>
                        </a:spcBef>
                        <a:spcAft>
                          <a:spcPts val="0"/>
                        </a:spcAft>
                        <a:buSzPts val="2100"/>
                        <a:buChar char="●"/>
                      </a:pPr>
                      <a:r>
                        <a:rPr b="1" lang="en-US" sz="2100"/>
                        <a:t>Difference in conversation structures between Japanese and English</a:t>
                      </a:r>
                      <a:endParaRPr b="1" sz="2100"/>
                    </a:p>
                    <a:p>
                      <a:pPr indent="0" lvl="0" marL="533400" rtl="0" algn="l">
                        <a:spcBef>
                          <a:spcPts val="0"/>
                        </a:spcBef>
                        <a:spcAft>
                          <a:spcPts val="0"/>
                        </a:spcAft>
                        <a:buNone/>
                      </a:pPr>
                      <a:r>
                        <a:t/>
                      </a:r>
                      <a:endParaRPr sz="2100"/>
                    </a:p>
                    <a:p>
                      <a:pPr indent="0" lvl="0" marL="533400" rtl="0" algn="l">
                        <a:spcBef>
                          <a:spcPts val="0"/>
                        </a:spcBef>
                        <a:spcAft>
                          <a:spcPts val="0"/>
                        </a:spcAft>
                        <a:buNone/>
                      </a:pPr>
                      <a:r>
                        <a:rPr lang="en-US" sz="2100"/>
                        <a:t>“</a:t>
                      </a:r>
                      <a:r>
                        <a:rPr i="1" lang="en-US" sz="2100"/>
                        <a:t>Japanese people would always send out signals, such as nodding or saying “ええ？”“うん”“そう”etc., to let the speaker know that they are listening...We would usually let the speaker finish before commenting instead. I guess knowing this part of cultural difference is really important to understand the speaking culture in Japanese and do well in conversations.”</a:t>
                      </a:r>
                      <a:endParaRPr sz="2100"/>
                    </a:p>
                  </a:txBody>
                  <a:tcPr marT="121900" marB="121900" marR="121900" marL="121900"/>
                </a:tc>
                <a:tc hMerge="1"/>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d6722e0f15_0_1"/>
          <p:cNvSpPr txBox="1"/>
          <p:nvPr>
            <p:ph idx="1" type="body"/>
          </p:nvPr>
        </p:nvSpPr>
        <p:spPr>
          <a:xfrm>
            <a:off x="554475" y="785875"/>
            <a:ext cx="10215000" cy="5736000"/>
          </a:xfrm>
          <a:prstGeom prst="rect">
            <a:avLst/>
          </a:prstGeom>
          <a:noFill/>
          <a:ln>
            <a:noFill/>
          </a:ln>
        </p:spPr>
        <p:txBody>
          <a:bodyPr anchorCtr="0" anchor="ctr" bIns="0" lIns="0" spcFirstLastPara="1" rIns="0" wrap="square" tIns="0">
            <a:noAutofit/>
          </a:bodyPr>
          <a:lstStyle/>
          <a:p>
            <a:pPr indent="0" lvl="0" marL="0" rtl="0" algn="l">
              <a:lnSpc>
                <a:spcPct val="150000"/>
              </a:lnSpc>
              <a:spcBef>
                <a:spcPts val="0"/>
              </a:spcBef>
              <a:spcAft>
                <a:spcPts val="0"/>
              </a:spcAft>
              <a:buNone/>
            </a:pPr>
            <a:r>
              <a:rPr i="1" lang="en-US" sz="1800"/>
              <a:t>MODERATOR: </a:t>
            </a:r>
            <a:endParaRPr i="1" sz="1800"/>
          </a:p>
          <a:p>
            <a:pPr indent="0" lvl="0" marL="457200" rtl="0" algn="l">
              <a:lnSpc>
                <a:spcPct val="115000"/>
              </a:lnSpc>
              <a:spcBef>
                <a:spcPts val="0"/>
              </a:spcBef>
              <a:spcAft>
                <a:spcPts val="0"/>
              </a:spcAft>
              <a:buNone/>
            </a:pPr>
            <a:r>
              <a:rPr lang="en-US" sz="1700">
                <a:solidFill>
                  <a:schemeClr val="dk1"/>
                </a:solidFill>
              </a:rPr>
              <a:t>Brianne Orr-Álvarez</a:t>
            </a:r>
            <a:r>
              <a:rPr lang="en-US" sz="1700">
                <a:solidFill>
                  <a:schemeClr val="dk1"/>
                </a:solidFill>
              </a:rPr>
              <a:t>,</a:t>
            </a:r>
            <a:r>
              <a:rPr i="1" lang="en-US" sz="1700">
                <a:solidFill>
                  <a:schemeClr val="dk1"/>
                </a:solidFill>
              </a:rPr>
              <a:t> </a:t>
            </a:r>
            <a:r>
              <a:rPr b="0" i="1" lang="en-US" sz="1700">
                <a:solidFill>
                  <a:schemeClr val="dk1"/>
                </a:solidFill>
              </a:rPr>
              <a:t>Assistant Professor of Teaching, FHIS Learning Center Director, Spanish Language Program Director | </a:t>
            </a:r>
            <a:r>
              <a:rPr b="0" lang="en-US" sz="1700">
                <a:solidFill>
                  <a:schemeClr val="dk1"/>
                </a:solidFill>
              </a:rPr>
              <a:t>Department of French, Hispanic and Italian Studies</a:t>
            </a:r>
            <a:endParaRPr b="0" sz="1700">
              <a:solidFill>
                <a:schemeClr val="dk1"/>
              </a:solidFill>
            </a:endParaRPr>
          </a:p>
          <a:p>
            <a:pPr indent="457200" lvl="0" marL="0" rtl="0" algn="l">
              <a:lnSpc>
                <a:spcPct val="115000"/>
              </a:lnSpc>
              <a:spcBef>
                <a:spcPts val="0"/>
              </a:spcBef>
              <a:spcAft>
                <a:spcPts val="0"/>
              </a:spcAft>
              <a:buNone/>
            </a:pPr>
            <a:r>
              <a:t/>
            </a:r>
            <a:endParaRPr b="0" sz="1700">
              <a:solidFill>
                <a:schemeClr val="dk1"/>
              </a:solidFill>
            </a:endParaRPr>
          </a:p>
          <a:p>
            <a:pPr indent="0" lvl="0" marL="0" rtl="0" algn="l">
              <a:lnSpc>
                <a:spcPct val="150000"/>
              </a:lnSpc>
              <a:spcBef>
                <a:spcPts val="0"/>
              </a:spcBef>
              <a:spcAft>
                <a:spcPts val="0"/>
              </a:spcAft>
              <a:buNone/>
            </a:pPr>
            <a:r>
              <a:rPr i="1" lang="en-US" sz="1800"/>
              <a:t>PANELISTS:</a:t>
            </a:r>
            <a:endParaRPr i="1" sz="1700"/>
          </a:p>
          <a:p>
            <a:pPr indent="0" lvl="0" marL="457200" rtl="0" algn="l">
              <a:lnSpc>
                <a:spcPct val="115000"/>
              </a:lnSpc>
              <a:spcBef>
                <a:spcPts val="0"/>
              </a:spcBef>
              <a:spcAft>
                <a:spcPts val="0"/>
              </a:spcAft>
              <a:buNone/>
            </a:pPr>
            <a:r>
              <a:rPr lang="en-US" sz="1700">
                <a:solidFill>
                  <a:schemeClr val="dk1"/>
                </a:solidFill>
              </a:rPr>
              <a:t>Strang Burton, </a:t>
            </a:r>
            <a:r>
              <a:rPr b="0" i="1" lang="en-US" sz="1700">
                <a:solidFill>
                  <a:schemeClr val="dk1"/>
                </a:solidFill>
              </a:rPr>
              <a:t>Associate Professor of Teaching</a:t>
            </a:r>
            <a:r>
              <a:rPr b="0" lang="en-US" sz="1700">
                <a:solidFill>
                  <a:schemeClr val="dk1"/>
                </a:solidFill>
              </a:rPr>
              <a:t>, </a:t>
            </a:r>
            <a:r>
              <a:rPr b="0" lang="en-US" sz="1700"/>
              <a:t>Language Diversity, Linguistic Pedagogy</a:t>
            </a:r>
            <a:endParaRPr b="0" sz="1700">
              <a:solidFill>
                <a:schemeClr val="dk1"/>
              </a:solidFill>
            </a:endParaRPr>
          </a:p>
          <a:p>
            <a:pPr indent="457200" lvl="0" marL="457200" rtl="0" algn="l">
              <a:lnSpc>
                <a:spcPct val="115000"/>
              </a:lnSpc>
              <a:spcBef>
                <a:spcPts val="0"/>
              </a:spcBef>
              <a:spcAft>
                <a:spcPts val="0"/>
              </a:spcAft>
              <a:buNone/>
            </a:pPr>
            <a:r>
              <a:rPr b="0" lang="en-US" sz="1700">
                <a:solidFill>
                  <a:schemeClr val="dk1"/>
                </a:solidFill>
              </a:rPr>
              <a:t>Department of Linguistics</a:t>
            </a:r>
            <a:endParaRPr b="0" sz="1700">
              <a:solidFill>
                <a:schemeClr val="dk1"/>
              </a:solidFill>
            </a:endParaRPr>
          </a:p>
          <a:p>
            <a:pPr indent="0" lvl="0" marL="0" rtl="0" algn="l">
              <a:lnSpc>
                <a:spcPct val="115000"/>
              </a:lnSpc>
              <a:spcBef>
                <a:spcPts val="0"/>
              </a:spcBef>
              <a:spcAft>
                <a:spcPts val="0"/>
              </a:spcAft>
              <a:buNone/>
            </a:pPr>
            <a:r>
              <a:t/>
            </a:r>
            <a:endParaRPr b="0" sz="1700">
              <a:solidFill>
                <a:schemeClr val="dk1"/>
              </a:solidFill>
            </a:endParaRPr>
          </a:p>
          <a:p>
            <a:pPr indent="457200" lvl="0" marL="0" rtl="0" algn="l">
              <a:lnSpc>
                <a:spcPct val="115000"/>
              </a:lnSpc>
              <a:spcBef>
                <a:spcPts val="0"/>
              </a:spcBef>
              <a:spcAft>
                <a:spcPts val="0"/>
              </a:spcAft>
              <a:buNone/>
            </a:pPr>
            <a:r>
              <a:rPr lang="en-US" sz="1700">
                <a:solidFill>
                  <a:schemeClr val="dk1"/>
                </a:solidFill>
              </a:rPr>
              <a:t>Luisa Canuto, </a:t>
            </a:r>
            <a:r>
              <a:rPr b="0" i="1" lang="en-US" sz="1700">
                <a:solidFill>
                  <a:schemeClr val="dk1"/>
                </a:solidFill>
              </a:rPr>
              <a:t>Assistant Professor of Teaching</a:t>
            </a:r>
            <a:r>
              <a:rPr b="0" lang="en-US" sz="1700">
                <a:solidFill>
                  <a:schemeClr val="dk1"/>
                </a:solidFill>
              </a:rPr>
              <a:t>, Italian Language Program Director </a:t>
            </a:r>
            <a:endParaRPr b="0" sz="1700">
              <a:solidFill>
                <a:schemeClr val="dk1"/>
              </a:solidFill>
            </a:endParaRPr>
          </a:p>
          <a:p>
            <a:pPr indent="457200" lvl="0" marL="457200" rtl="0" algn="l">
              <a:lnSpc>
                <a:spcPct val="115000"/>
              </a:lnSpc>
              <a:spcBef>
                <a:spcPts val="0"/>
              </a:spcBef>
              <a:spcAft>
                <a:spcPts val="0"/>
              </a:spcAft>
              <a:buNone/>
            </a:pPr>
            <a:r>
              <a:rPr b="0" lang="en-US" sz="1700">
                <a:solidFill>
                  <a:schemeClr val="dk1"/>
                </a:solidFill>
              </a:rPr>
              <a:t>Department of French, Hispanic and Italian Studies</a:t>
            </a:r>
            <a:endParaRPr b="0" sz="1700">
              <a:solidFill>
                <a:schemeClr val="dk1"/>
              </a:solidFill>
            </a:endParaRPr>
          </a:p>
          <a:p>
            <a:pPr indent="457200" lvl="0" marL="0" rtl="0" algn="l">
              <a:lnSpc>
                <a:spcPct val="115000"/>
              </a:lnSpc>
              <a:spcBef>
                <a:spcPts val="0"/>
              </a:spcBef>
              <a:spcAft>
                <a:spcPts val="0"/>
              </a:spcAft>
              <a:buNone/>
            </a:pPr>
            <a:r>
              <a:t/>
            </a:r>
            <a:endParaRPr sz="1700">
              <a:solidFill>
                <a:schemeClr val="dk1"/>
              </a:solidFill>
            </a:endParaRPr>
          </a:p>
          <a:p>
            <a:pPr indent="457200" lvl="0" marL="0" rtl="0" algn="l">
              <a:lnSpc>
                <a:spcPct val="115000"/>
              </a:lnSpc>
              <a:spcBef>
                <a:spcPts val="0"/>
              </a:spcBef>
              <a:spcAft>
                <a:spcPts val="0"/>
              </a:spcAft>
              <a:buNone/>
            </a:pPr>
            <a:r>
              <a:rPr lang="en-US" sz="1700">
                <a:solidFill>
                  <a:schemeClr val="dk1"/>
                </a:solidFill>
              </a:rPr>
              <a:t>Misuzu Kazama</a:t>
            </a:r>
            <a:r>
              <a:rPr b="0" lang="en-US" sz="1700">
                <a:solidFill>
                  <a:schemeClr val="dk1"/>
                </a:solidFill>
              </a:rPr>
              <a:t>, </a:t>
            </a:r>
            <a:r>
              <a:rPr b="0" i="1" lang="en-US" sz="1700">
                <a:solidFill>
                  <a:schemeClr val="dk1"/>
                </a:solidFill>
              </a:rPr>
              <a:t>Lecturer,</a:t>
            </a:r>
            <a:r>
              <a:rPr b="0" lang="en-US" sz="1700">
                <a:solidFill>
                  <a:schemeClr val="dk1"/>
                </a:solidFill>
              </a:rPr>
              <a:t> Japanese Language | Department of Asian Studies</a:t>
            </a:r>
            <a:endParaRPr b="0" sz="1700">
              <a:solidFill>
                <a:schemeClr val="dk1"/>
              </a:solidFill>
            </a:endParaRPr>
          </a:p>
          <a:p>
            <a:pPr indent="457200" lvl="0" marL="0" rtl="0" algn="l">
              <a:lnSpc>
                <a:spcPct val="115000"/>
              </a:lnSpc>
              <a:spcBef>
                <a:spcPts val="0"/>
              </a:spcBef>
              <a:spcAft>
                <a:spcPts val="0"/>
              </a:spcAft>
              <a:buNone/>
            </a:pPr>
            <a:r>
              <a:t/>
            </a:r>
            <a:endParaRPr b="0" sz="1700">
              <a:solidFill>
                <a:schemeClr val="dk1"/>
              </a:solidFill>
            </a:endParaRPr>
          </a:p>
          <a:p>
            <a:pPr indent="457200" lvl="0" marL="0" rtl="0" algn="l">
              <a:lnSpc>
                <a:spcPct val="115000"/>
              </a:lnSpc>
              <a:spcBef>
                <a:spcPts val="0"/>
              </a:spcBef>
              <a:spcAft>
                <a:spcPts val="0"/>
              </a:spcAft>
              <a:buNone/>
            </a:pPr>
            <a:r>
              <a:rPr lang="en-US" sz="1700">
                <a:solidFill>
                  <a:schemeClr val="dk1"/>
                </a:solidFill>
              </a:rPr>
              <a:t>Saori Hoshi, </a:t>
            </a:r>
            <a:r>
              <a:rPr b="0" i="1" lang="en-US" sz="1700">
                <a:solidFill>
                  <a:schemeClr val="dk1"/>
                </a:solidFill>
              </a:rPr>
              <a:t>Assistant Professor of Teaching,</a:t>
            </a:r>
            <a:r>
              <a:rPr b="0" lang="en-US" sz="1700">
                <a:solidFill>
                  <a:schemeClr val="dk1"/>
                </a:solidFill>
              </a:rPr>
              <a:t> Japanese Language | Department of Asian Studies</a:t>
            </a:r>
            <a:endParaRPr b="0" sz="1700">
              <a:solidFill>
                <a:schemeClr val="dk1"/>
              </a:solidFill>
            </a:endParaRPr>
          </a:p>
          <a:p>
            <a:pPr indent="0" lvl="0" marL="0" rtl="0" algn="l">
              <a:lnSpc>
                <a:spcPct val="115000"/>
              </a:lnSpc>
              <a:spcBef>
                <a:spcPts val="0"/>
              </a:spcBef>
              <a:spcAft>
                <a:spcPts val="0"/>
              </a:spcAft>
              <a:buNone/>
            </a:pPr>
            <a:r>
              <a:t/>
            </a:r>
            <a:endParaRPr b="0" sz="1700">
              <a:solidFill>
                <a:schemeClr val="dk1"/>
              </a:solidFill>
            </a:endParaRPr>
          </a:p>
          <a:p>
            <a:pPr indent="457200" lvl="0" marL="0" rtl="0" algn="l">
              <a:lnSpc>
                <a:spcPct val="115000"/>
              </a:lnSpc>
              <a:spcBef>
                <a:spcPts val="0"/>
              </a:spcBef>
              <a:spcAft>
                <a:spcPts val="0"/>
              </a:spcAft>
              <a:buNone/>
            </a:pPr>
            <a:r>
              <a:rPr lang="en-US" sz="1700">
                <a:solidFill>
                  <a:schemeClr val="dk1"/>
                </a:solidFill>
              </a:rPr>
              <a:t>Joenita Paulrajan,</a:t>
            </a:r>
            <a:r>
              <a:rPr b="0" lang="en-US" sz="1700">
                <a:solidFill>
                  <a:schemeClr val="dk1"/>
                </a:solidFill>
              </a:rPr>
              <a:t> </a:t>
            </a:r>
            <a:r>
              <a:rPr b="0" i="1" lang="en-US" sz="1700">
                <a:solidFill>
                  <a:schemeClr val="dk1"/>
                </a:solidFill>
              </a:rPr>
              <a:t>Program Leader</a:t>
            </a:r>
            <a:r>
              <a:rPr b="0" lang="en-US" sz="1700">
                <a:solidFill>
                  <a:schemeClr val="dk1"/>
                </a:solidFill>
              </a:rPr>
              <a:t>, Intercultural, Equity, Diversity, and Inclusion Programs</a:t>
            </a:r>
            <a:endParaRPr b="0" sz="1700">
              <a:solidFill>
                <a:schemeClr val="dk1"/>
              </a:solidFill>
            </a:endParaRPr>
          </a:p>
          <a:p>
            <a:pPr indent="457200" lvl="0" marL="457200" rtl="0" algn="l">
              <a:lnSpc>
                <a:spcPct val="115000"/>
              </a:lnSpc>
              <a:spcBef>
                <a:spcPts val="0"/>
              </a:spcBef>
              <a:spcAft>
                <a:spcPts val="0"/>
              </a:spcAft>
              <a:buNone/>
            </a:pPr>
            <a:r>
              <a:rPr b="0" lang="en-US" sz="1700">
                <a:solidFill>
                  <a:schemeClr val="dk1"/>
                </a:solidFill>
              </a:rPr>
              <a:t>UBC Extended Learning</a:t>
            </a:r>
            <a:endParaRPr b="0" sz="1700">
              <a:solidFill>
                <a:schemeClr val="dk1"/>
              </a:solidFill>
            </a:endParaRPr>
          </a:p>
          <a:p>
            <a:pPr indent="0" lvl="0" marL="0" marR="0" rtl="0" algn="l">
              <a:lnSpc>
                <a:spcPct val="140000"/>
              </a:lnSpc>
              <a:spcBef>
                <a:spcPts val="0"/>
              </a:spcBef>
              <a:spcAft>
                <a:spcPts val="0"/>
              </a:spcAft>
              <a:buClr>
                <a:srgbClr val="0C2344"/>
              </a:buClr>
              <a:buSzPts val="2000"/>
              <a:buFont typeface="Arial"/>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gda5c267530_2_333"/>
          <p:cNvSpPr txBox="1"/>
          <p:nvPr>
            <p:ph type="title"/>
          </p:nvPr>
        </p:nvSpPr>
        <p:spPr>
          <a:xfrm>
            <a:off x="1826567" y="903867"/>
            <a:ext cx="9374000" cy="8416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sz="1900"/>
              <a:t>Findings</a:t>
            </a:r>
            <a:endParaRPr sz="1900"/>
          </a:p>
        </p:txBody>
      </p:sp>
      <p:sp>
        <p:nvSpPr>
          <p:cNvPr id="716" name="Google Shape;716;gda5c267530_2_333"/>
          <p:cNvSpPr txBox="1"/>
          <p:nvPr>
            <p:ph idx="1" type="body"/>
          </p:nvPr>
        </p:nvSpPr>
        <p:spPr>
          <a:xfrm>
            <a:off x="338400" y="1745467"/>
            <a:ext cx="11515200" cy="4645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US" sz="2100">
                <a:latin typeface="Maven Pro"/>
                <a:ea typeface="Maven Pro"/>
                <a:cs typeface="Maven Pro"/>
                <a:sym typeface="Maven Pro"/>
              </a:rPr>
              <a:t>The 1st year Japanese class</a:t>
            </a:r>
            <a:endParaRPr sz="2100">
              <a:latin typeface="Maven Pro Regular"/>
              <a:ea typeface="Maven Pro Regular"/>
              <a:cs typeface="Maven Pro Regular"/>
              <a:sym typeface="Maven Pro Regular"/>
            </a:endParaRPr>
          </a:p>
          <a:p>
            <a:pPr indent="-438150" lvl="0" marL="609600" rtl="0" algn="l">
              <a:spcBef>
                <a:spcPts val="1600"/>
              </a:spcBef>
              <a:spcAft>
                <a:spcPts val="0"/>
              </a:spcAft>
              <a:buSzPts val="2100"/>
              <a:buChar char="●"/>
            </a:pPr>
            <a:r>
              <a:rPr b="1" lang="en-US" sz="2100"/>
              <a:t>Gained confidence in </a:t>
            </a:r>
            <a:r>
              <a:rPr b="1" lang="en-US" sz="2100"/>
              <a:t>speaking</a:t>
            </a:r>
            <a:r>
              <a:rPr b="1" lang="en-US" sz="2100"/>
              <a:t> </a:t>
            </a:r>
            <a:r>
              <a:rPr b="1" lang="en-US" sz="2100"/>
              <a:t>target</a:t>
            </a:r>
            <a:r>
              <a:rPr b="1" lang="en-US" sz="2100"/>
              <a:t> languages   </a:t>
            </a:r>
            <a:endParaRPr b="1" sz="2100"/>
          </a:p>
          <a:p>
            <a:pPr indent="-438150" lvl="0" marL="609600" rtl="0" algn="l">
              <a:spcBef>
                <a:spcPts val="0"/>
              </a:spcBef>
              <a:spcAft>
                <a:spcPts val="0"/>
              </a:spcAft>
              <a:buSzPts val="2100"/>
              <a:buChar char="●"/>
            </a:pPr>
            <a:r>
              <a:rPr b="1" lang="en-US" sz="2100"/>
              <a:t>Expanded cultural view </a:t>
            </a:r>
            <a:endParaRPr b="1" sz="2100"/>
          </a:p>
          <a:p>
            <a:pPr indent="-438150" lvl="0" marL="609600" rtl="0" algn="l">
              <a:spcBef>
                <a:spcPts val="0"/>
              </a:spcBef>
              <a:spcAft>
                <a:spcPts val="0"/>
              </a:spcAft>
              <a:buSzPts val="2100"/>
              <a:buChar char="●"/>
            </a:pPr>
            <a:r>
              <a:rPr b="1" lang="en-US" sz="2100"/>
              <a:t>Motivated to continue participating in future language-exchange activities</a:t>
            </a:r>
            <a:endParaRPr b="1" sz="2100"/>
          </a:p>
          <a:p>
            <a:pPr indent="0" lvl="0" marL="0" rtl="0" algn="l">
              <a:spcBef>
                <a:spcPts val="1600"/>
              </a:spcBef>
              <a:spcAft>
                <a:spcPts val="0"/>
              </a:spcAft>
              <a:buNone/>
            </a:pPr>
            <a:r>
              <a:rPr b="1" lang="en-US" sz="2100">
                <a:latin typeface="Maven Pro"/>
                <a:ea typeface="Maven Pro"/>
                <a:cs typeface="Maven Pro"/>
                <a:sym typeface="Maven Pro"/>
              </a:rPr>
              <a:t>The 3rd year Japanese class</a:t>
            </a:r>
            <a:endParaRPr b="1" sz="2100">
              <a:latin typeface="Maven Pro"/>
              <a:ea typeface="Maven Pro"/>
              <a:cs typeface="Maven Pro"/>
              <a:sym typeface="Maven Pro"/>
            </a:endParaRPr>
          </a:p>
          <a:p>
            <a:pPr indent="-438150" lvl="0" marL="609600" rtl="0" algn="l">
              <a:spcBef>
                <a:spcPts val="1600"/>
              </a:spcBef>
              <a:spcAft>
                <a:spcPts val="0"/>
              </a:spcAft>
              <a:buSzPts val="2100"/>
              <a:buChar char="●"/>
            </a:pPr>
            <a:r>
              <a:rPr b="1" lang="en-US" sz="2100"/>
              <a:t>Growing </a:t>
            </a:r>
            <a:r>
              <a:rPr b="1" lang="en-US" sz="2100"/>
              <a:t>empathy</a:t>
            </a:r>
            <a:r>
              <a:rPr b="1" lang="en-US" sz="2100"/>
              <a:t> and respect for peer learners  </a:t>
            </a:r>
            <a:endParaRPr b="1" sz="2100"/>
          </a:p>
          <a:p>
            <a:pPr indent="-438150" lvl="0" marL="609600" rtl="0" algn="l">
              <a:spcBef>
                <a:spcPts val="0"/>
              </a:spcBef>
              <a:spcAft>
                <a:spcPts val="0"/>
              </a:spcAft>
              <a:buSzPts val="2100"/>
              <a:buChar char="●"/>
            </a:pPr>
            <a:r>
              <a:rPr b="1" lang="en-US" sz="2100"/>
              <a:t>Lowered anxiety in communicating in another language</a:t>
            </a:r>
            <a:endParaRPr b="1" sz="2100"/>
          </a:p>
          <a:p>
            <a:pPr indent="-438150" lvl="0" marL="609600" rtl="0" algn="l">
              <a:spcBef>
                <a:spcPts val="0"/>
              </a:spcBef>
              <a:spcAft>
                <a:spcPts val="0"/>
              </a:spcAft>
              <a:buSzPts val="2100"/>
              <a:buChar char="●"/>
            </a:pPr>
            <a:r>
              <a:rPr b="1" lang="en-US" sz="2100"/>
              <a:t>Changes in participation from </a:t>
            </a:r>
            <a:r>
              <a:rPr b="1" lang="en-US" sz="2100"/>
              <a:t>passive</a:t>
            </a:r>
            <a:r>
              <a:rPr b="1" lang="en-US" sz="2100"/>
              <a:t> to more active speaker/listener</a:t>
            </a:r>
            <a:endParaRPr b="1" sz="2100"/>
          </a:p>
          <a:p>
            <a:pPr indent="-438150" lvl="0" marL="609600" rtl="0" algn="l">
              <a:spcBef>
                <a:spcPts val="0"/>
              </a:spcBef>
              <a:spcAft>
                <a:spcPts val="0"/>
              </a:spcAft>
              <a:buSzPts val="2100"/>
              <a:buChar char="●"/>
            </a:pPr>
            <a:r>
              <a:rPr b="1" lang="en-US" sz="2100"/>
              <a:t>Shifting roles as expert and novice for exchanging intercultural knowledge</a:t>
            </a:r>
            <a:endParaRPr b="1" sz="2100"/>
          </a:p>
          <a:p>
            <a:pPr indent="-438150" lvl="0" marL="609600" rtl="0" algn="l">
              <a:spcBef>
                <a:spcPts val="0"/>
              </a:spcBef>
              <a:spcAft>
                <a:spcPts val="0"/>
              </a:spcAft>
              <a:buSzPts val="2100"/>
              <a:buChar char="●"/>
            </a:pPr>
            <a:r>
              <a:rPr b="1" lang="en-US" sz="2100"/>
              <a:t>Exposure to turn-taking structures and language resources that are normally unlearned in classroom instruction</a:t>
            </a:r>
            <a:endParaRPr b="1" sz="2100"/>
          </a:p>
          <a:p>
            <a:pPr indent="0" lvl="0" marL="0" rtl="0" algn="l">
              <a:spcBef>
                <a:spcPts val="1600"/>
              </a:spcBef>
              <a:spcAft>
                <a:spcPts val="0"/>
              </a:spcAft>
              <a:buNone/>
            </a:pPr>
            <a:r>
              <a:t/>
            </a:r>
            <a:endParaRPr b="1" sz="2100"/>
          </a:p>
          <a:p>
            <a:pPr indent="0" lvl="0" marL="0" rtl="0" algn="l">
              <a:spcBef>
                <a:spcPts val="1600"/>
              </a:spcBef>
              <a:spcAft>
                <a:spcPts val="0"/>
              </a:spcAft>
              <a:buNone/>
            </a:pPr>
            <a:r>
              <a:t/>
            </a:r>
            <a:endParaRPr b="1" sz="2100"/>
          </a:p>
          <a:p>
            <a:pPr indent="0" lvl="0" marL="0" rtl="0" algn="l">
              <a:spcBef>
                <a:spcPts val="1600"/>
              </a:spcBef>
              <a:spcAft>
                <a:spcPts val="0"/>
              </a:spcAft>
              <a:buNone/>
            </a:pPr>
            <a:r>
              <a:t/>
            </a:r>
            <a:endParaRPr b="1" sz="2100"/>
          </a:p>
          <a:p>
            <a:pPr indent="0" lvl="0" marL="0" rtl="0" algn="l">
              <a:spcBef>
                <a:spcPts val="1600"/>
              </a:spcBef>
              <a:spcAft>
                <a:spcPts val="1600"/>
              </a:spcAft>
              <a:buNone/>
            </a:pPr>
            <a:r>
              <a:t/>
            </a:r>
            <a:endParaRPr b="1" sz="21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gda5c267530_2_338"/>
          <p:cNvSpPr txBox="1"/>
          <p:nvPr>
            <p:ph type="title"/>
          </p:nvPr>
        </p:nvSpPr>
        <p:spPr>
          <a:xfrm>
            <a:off x="1738400" y="903900"/>
            <a:ext cx="9374000" cy="13324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sz="1900">
                <a:extLst>
                  <a:ext uri="http://customooxmlschemas.google.com/">
                    <go:slidesCustomData xmlns:go="http://customooxmlschemas.google.com/" textRoundtripDataId="10"/>
                  </a:ext>
                </a:extLst>
              </a:rPr>
              <a:t>Pedagogical</a:t>
            </a:r>
            <a:r>
              <a:rPr lang="en-US" sz="1900">
                <a:extLst>
                  <a:ext uri="http://customooxmlschemas.google.com/">
                    <go:slidesCustomData xmlns:go="http://customooxmlschemas.google.com/" textRoundtripDataId="11"/>
                  </a:ext>
                </a:extLst>
              </a:rPr>
              <a:t> implications</a:t>
            </a:r>
            <a:endParaRPr sz="1900"/>
          </a:p>
        </p:txBody>
      </p:sp>
      <p:sp>
        <p:nvSpPr>
          <p:cNvPr id="722" name="Google Shape;722;gda5c267530_2_338"/>
          <p:cNvSpPr txBox="1"/>
          <p:nvPr>
            <p:ph idx="1" type="body"/>
          </p:nvPr>
        </p:nvSpPr>
        <p:spPr>
          <a:xfrm>
            <a:off x="648400" y="1991367"/>
            <a:ext cx="10895200" cy="3710800"/>
          </a:xfrm>
          <a:prstGeom prst="rect">
            <a:avLst/>
          </a:prstGeom>
        </p:spPr>
        <p:txBody>
          <a:bodyPr anchorCtr="0" anchor="t" bIns="121900" lIns="121900" spcFirstLastPara="1" rIns="121900" wrap="square" tIns="121900">
            <a:noAutofit/>
          </a:bodyPr>
          <a:lstStyle/>
          <a:p>
            <a:pPr indent="-463550" lvl="0" marL="609600" rtl="0" algn="l">
              <a:lnSpc>
                <a:spcPct val="105000"/>
              </a:lnSpc>
              <a:spcBef>
                <a:spcPts val="0"/>
              </a:spcBef>
              <a:spcAft>
                <a:spcPts val="0"/>
              </a:spcAft>
              <a:buClr>
                <a:srgbClr val="434343"/>
              </a:buClr>
              <a:buSzPts val="2500"/>
              <a:buFont typeface="Maven Pro Regular"/>
              <a:buChar char="●"/>
            </a:pPr>
            <a:r>
              <a:rPr lang="en-US" sz="2500">
                <a:solidFill>
                  <a:srgbClr val="434343"/>
                </a:solidFill>
                <a:latin typeface="Maven Pro Regular"/>
                <a:ea typeface="Maven Pro Regular"/>
                <a:cs typeface="Maven Pro Regular"/>
                <a:sym typeface="Maven Pro Regular"/>
              </a:rPr>
              <a:t>Learners transcend their assumption of cultural norms to gain new perspectives of values and practices of the target culture as situated knowledge</a:t>
            </a:r>
            <a:endParaRPr sz="2500">
              <a:solidFill>
                <a:srgbClr val="434343"/>
              </a:solidFill>
              <a:latin typeface="Maven Pro Regular"/>
              <a:ea typeface="Maven Pro Regular"/>
              <a:cs typeface="Maven Pro Regular"/>
              <a:sym typeface="Maven Pro Regular"/>
            </a:endParaRPr>
          </a:p>
          <a:p>
            <a:pPr indent="0" lvl="0" marL="0" rtl="0" algn="l">
              <a:lnSpc>
                <a:spcPct val="105000"/>
              </a:lnSpc>
              <a:spcBef>
                <a:spcPts val="1300"/>
              </a:spcBef>
              <a:spcAft>
                <a:spcPts val="0"/>
              </a:spcAft>
              <a:buNone/>
            </a:pPr>
            <a:r>
              <a:t/>
            </a:r>
            <a:endParaRPr sz="2500">
              <a:solidFill>
                <a:srgbClr val="434343"/>
              </a:solidFill>
              <a:latin typeface="Maven Pro Regular"/>
              <a:ea typeface="Maven Pro Regular"/>
              <a:cs typeface="Maven Pro Regular"/>
              <a:sym typeface="Maven Pro Regular"/>
            </a:endParaRPr>
          </a:p>
          <a:p>
            <a:pPr indent="-463550" lvl="0" marL="609600" rtl="0" algn="l">
              <a:lnSpc>
                <a:spcPct val="105000"/>
              </a:lnSpc>
              <a:spcBef>
                <a:spcPts val="1300"/>
              </a:spcBef>
              <a:spcAft>
                <a:spcPts val="0"/>
              </a:spcAft>
              <a:buClr>
                <a:srgbClr val="434343"/>
              </a:buClr>
              <a:buSzPts val="2500"/>
              <a:buFont typeface="Maven Pro Regular"/>
              <a:buChar char="●"/>
            </a:pPr>
            <a:r>
              <a:rPr lang="en-US" sz="2500">
                <a:solidFill>
                  <a:srgbClr val="434343"/>
                </a:solidFill>
                <a:latin typeface="Maven Pro Regular"/>
                <a:ea typeface="Maven Pro Regular"/>
                <a:cs typeface="Maven Pro Regular"/>
                <a:sym typeface="Maven Pro Regular"/>
              </a:rPr>
              <a:t>Shift of learners’ roles as both expert and novice by creating learning and teaching opportunities for both participants </a:t>
            </a:r>
            <a:endParaRPr sz="2500">
              <a:solidFill>
                <a:srgbClr val="434343"/>
              </a:solidFill>
              <a:latin typeface="Maven Pro Regular"/>
              <a:ea typeface="Maven Pro Regular"/>
              <a:cs typeface="Maven Pro Regular"/>
              <a:sym typeface="Maven Pro Regular"/>
            </a:endParaRPr>
          </a:p>
          <a:p>
            <a:pPr indent="0" lvl="0" marL="0" rtl="0" algn="l">
              <a:lnSpc>
                <a:spcPct val="105000"/>
              </a:lnSpc>
              <a:spcBef>
                <a:spcPts val="1300"/>
              </a:spcBef>
              <a:spcAft>
                <a:spcPts val="0"/>
              </a:spcAft>
              <a:buNone/>
            </a:pPr>
            <a:r>
              <a:t/>
            </a:r>
            <a:endParaRPr sz="2500">
              <a:solidFill>
                <a:srgbClr val="434343"/>
              </a:solidFill>
              <a:latin typeface="Maven Pro Regular"/>
              <a:ea typeface="Maven Pro Regular"/>
              <a:cs typeface="Maven Pro Regular"/>
              <a:sym typeface="Maven Pro Regular"/>
            </a:endParaRPr>
          </a:p>
          <a:p>
            <a:pPr indent="-463550" lvl="0" marL="609600" rtl="0" algn="l">
              <a:lnSpc>
                <a:spcPct val="105000"/>
              </a:lnSpc>
              <a:spcBef>
                <a:spcPts val="1300"/>
              </a:spcBef>
              <a:spcAft>
                <a:spcPts val="0"/>
              </a:spcAft>
              <a:buClr>
                <a:srgbClr val="434343"/>
              </a:buClr>
              <a:buSzPts val="2500"/>
              <a:buFont typeface="Maven Pro Regular"/>
              <a:buChar char="●"/>
            </a:pPr>
            <a:r>
              <a:rPr lang="en-US" sz="2500">
                <a:solidFill>
                  <a:srgbClr val="434343"/>
                </a:solidFill>
                <a:latin typeface="Maven Pro Regular"/>
                <a:ea typeface="Maven Pro Regular"/>
                <a:cs typeface="Maven Pro Regular"/>
                <a:sym typeface="Maven Pro Regular"/>
              </a:rPr>
              <a:t>Potential of tandem learning for the development of linguistic, interactional and intercultural competencies</a:t>
            </a:r>
            <a:endParaRPr sz="2700">
              <a:solidFill>
                <a:srgbClr val="434343"/>
              </a:solidFill>
              <a:latin typeface="Maven Pro Regular"/>
              <a:ea typeface="Maven Pro Regular"/>
              <a:cs typeface="Maven Pro Regular"/>
              <a:sym typeface="Maven Pro Regul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gda5c267530_2_343"/>
          <p:cNvSpPr txBox="1"/>
          <p:nvPr>
            <p:ph type="ctrTitle"/>
          </p:nvPr>
        </p:nvSpPr>
        <p:spPr>
          <a:xfrm>
            <a:off x="1098667" y="2151750"/>
            <a:ext cx="5673900" cy="24972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US" sz="1900"/>
              <a:t>Thank you!</a:t>
            </a:r>
            <a:endParaRPr sz="19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gd6722e0f15_0_23"/>
          <p:cNvSpPr txBox="1"/>
          <p:nvPr>
            <p:ph idx="1" type="body"/>
          </p:nvPr>
        </p:nvSpPr>
        <p:spPr>
          <a:xfrm>
            <a:off x="838200" y="1825625"/>
            <a:ext cx="10515600" cy="38976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a:p>
            <a:pPr indent="0" lvl="0" marL="0" rtl="0" algn="ctr">
              <a:spcBef>
                <a:spcPts val="1000"/>
              </a:spcBef>
              <a:spcAft>
                <a:spcPts val="0"/>
              </a:spcAft>
              <a:buNone/>
            </a:pPr>
            <a:r>
              <a:rPr b="1" lang="en-US"/>
              <a:t>Equity, Diversity, and Inclusion (EDI) Programming </a:t>
            </a:r>
            <a:endParaRPr b="1"/>
          </a:p>
          <a:p>
            <a:pPr indent="0" lvl="0" marL="0" rtl="0" algn="ctr">
              <a:spcBef>
                <a:spcPts val="1000"/>
              </a:spcBef>
              <a:spcAft>
                <a:spcPts val="0"/>
              </a:spcAft>
              <a:buNone/>
            </a:pPr>
            <a:r>
              <a:rPr b="1" lang="en-US"/>
              <a:t>with an </a:t>
            </a:r>
            <a:endParaRPr b="1"/>
          </a:p>
          <a:p>
            <a:pPr indent="0" lvl="0" marL="0" rtl="0" algn="ctr">
              <a:spcBef>
                <a:spcPts val="1000"/>
              </a:spcBef>
              <a:spcAft>
                <a:spcPts val="0"/>
              </a:spcAft>
              <a:buNone/>
            </a:pPr>
            <a:r>
              <a:rPr b="1" lang="en-US"/>
              <a:t>Intercultural Lens</a:t>
            </a:r>
            <a:endParaRPr b="1"/>
          </a:p>
          <a:p>
            <a:pPr indent="0" lvl="0" marL="0" rtl="0" algn="ctr">
              <a:spcBef>
                <a:spcPts val="1000"/>
              </a:spcBef>
              <a:spcAft>
                <a:spcPts val="0"/>
              </a:spcAft>
              <a:buNone/>
            </a:pPr>
            <a:r>
              <a:rPr lang="en-US"/>
              <a:t>___________________________________________</a:t>
            </a:r>
            <a:endParaRPr/>
          </a:p>
          <a:p>
            <a:pPr indent="0" lvl="0" marL="0" rtl="0" algn="ctr">
              <a:spcBef>
                <a:spcPts val="1000"/>
              </a:spcBef>
              <a:spcAft>
                <a:spcPts val="0"/>
              </a:spcAft>
              <a:buNone/>
            </a:pPr>
            <a:r>
              <a:rPr lang="en-US"/>
              <a:t>Joenita Paulrajan Phd, UBC Extended Learning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gda8de7a4d5_1_96"/>
          <p:cNvSpPr txBox="1"/>
          <p:nvPr>
            <p:ph type="title"/>
          </p:nvPr>
        </p:nvSpPr>
        <p:spPr>
          <a:xfrm>
            <a:off x="838200" y="720325"/>
            <a:ext cx="10515600" cy="888000"/>
          </a:xfrm>
          <a:prstGeom prst="rect">
            <a:avLst/>
          </a:prstGeom>
          <a:solidFill>
            <a:srgbClr val="FF9900"/>
          </a:solidFill>
        </p:spPr>
        <p:txBody>
          <a:bodyPr anchorCtr="0" anchor="ctr" bIns="45700" lIns="91425" spcFirstLastPara="1" rIns="91425" wrap="square" tIns="45700">
            <a:normAutofit/>
          </a:bodyPr>
          <a:lstStyle/>
          <a:p>
            <a:pPr indent="0" lvl="0" marL="0" rtl="0" algn="l">
              <a:spcBef>
                <a:spcPts val="0"/>
              </a:spcBef>
              <a:spcAft>
                <a:spcPts val="0"/>
              </a:spcAft>
              <a:buNone/>
            </a:pPr>
            <a:r>
              <a:rPr lang="en-US"/>
              <a:t>Context</a:t>
            </a:r>
            <a:endParaRPr/>
          </a:p>
        </p:txBody>
      </p:sp>
      <p:sp>
        <p:nvSpPr>
          <p:cNvPr id="740" name="Google Shape;740;gda8de7a4d5_1_96"/>
          <p:cNvSpPr txBox="1"/>
          <p:nvPr>
            <p:ph idx="1" type="body"/>
          </p:nvPr>
        </p:nvSpPr>
        <p:spPr>
          <a:xfrm>
            <a:off x="838125" y="1690825"/>
            <a:ext cx="10515600" cy="44859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t/>
            </a:r>
            <a:endParaRPr sz="1800">
              <a:solidFill>
                <a:srgbClr val="9BAFB5"/>
              </a:solidFill>
              <a:latin typeface="Arial"/>
              <a:ea typeface="Arial"/>
              <a:cs typeface="Arial"/>
              <a:sym typeface="Arial"/>
            </a:endParaRPr>
          </a:p>
          <a:p>
            <a:pPr indent="0" lvl="0" marL="0" rtl="0" algn="l">
              <a:lnSpc>
                <a:spcPct val="115000"/>
              </a:lnSpc>
              <a:spcBef>
                <a:spcPts val="1000"/>
              </a:spcBef>
              <a:spcAft>
                <a:spcPts val="0"/>
              </a:spcAft>
              <a:buNone/>
            </a:pPr>
            <a:r>
              <a:t/>
            </a:r>
            <a:endParaRPr sz="1800">
              <a:solidFill>
                <a:srgbClr val="9BAFB5"/>
              </a:solidFill>
              <a:latin typeface="Arial"/>
              <a:ea typeface="Arial"/>
              <a:cs typeface="Arial"/>
              <a:sym typeface="Arial"/>
            </a:endParaRPr>
          </a:p>
          <a:p>
            <a:pPr indent="-361950" lvl="0" marL="457200" rtl="0" algn="l">
              <a:lnSpc>
                <a:spcPct val="115000"/>
              </a:lnSpc>
              <a:spcBef>
                <a:spcPts val="1000"/>
              </a:spcBef>
              <a:spcAft>
                <a:spcPts val="0"/>
              </a:spcAft>
              <a:buClr>
                <a:srgbClr val="262626"/>
              </a:buClr>
              <a:buSzPts val="2100"/>
              <a:buChar char="•"/>
            </a:pPr>
            <a:r>
              <a:rPr lang="en-US" sz="2100">
                <a:solidFill>
                  <a:srgbClr val="262626"/>
                </a:solidFill>
              </a:rPr>
              <a:t>Nearly three decades of programming to increase intercultural competencies</a:t>
            </a:r>
            <a:endParaRPr sz="2100">
              <a:solidFill>
                <a:srgbClr val="262626"/>
              </a:solidFill>
            </a:endParaRPr>
          </a:p>
          <a:p>
            <a:pPr indent="-361950" lvl="0" marL="457200" rtl="0" algn="l">
              <a:lnSpc>
                <a:spcPct val="115000"/>
              </a:lnSpc>
              <a:spcBef>
                <a:spcPts val="0"/>
              </a:spcBef>
              <a:spcAft>
                <a:spcPts val="0"/>
              </a:spcAft>
              <a:buClr>
                <a:srgbClr val="262626"/>
              </a:buClr>
              <a:buSzPts val="2100"/>
              <a:buChar char="•"/>
            </a:pPr>
            <a:r>
              <a:rPr lang="en-US" sz="2100">
                <a:solidFill>
                  <a:srgbClr val="262626"/>
                </a:solidFill>
              </a:rPr>
              <a:t>Online courses for adult learners from various professions and across sectors</a:t>
            </a:r>
            <a:endParaRPr sz="2100">
              <a:solidFill>
                <a:srgbClr val="262626"/>
              </a:solidFill>
            </a:endParaRPr>
          </a:p>
          <a:p>
            <a:pPr indent="-361950" lvl="0" marL="457200" rtl="0" algn="l">
              <a:lnSpc>
                <a:spcPct val="115000"/>
              </a:lnSpc>
              <a:spcBef>
                <a:spcPts val="0"/>
              </a:spcBef>
              <a:spcAft>
                <a:spcPts val="0"/>
              </a:spcAft>
              <a:buClr>
                <a:srgbClr val="262626"/>
              </a:buClr>
              <a:buSzPts val="2100"/>
              <a:buChar char="•"/>
            </a:pPr>
            <a:r>
              <a:rPr lang="en-US" sz="2100">
                <a:solidFill>
                  <a:srgbClr val="262626"/>
                </a:solidFill>
              </a:rPr>
              <a:t>Based on peer learning </a:t>
            </a:r>
            <a:r>
              <a:rPr lang="en-US" sz="2100">
                <a:solidFill>
                  <a:srgbClr val="262626"/>
                </a:solidFill>
              </a:rPr>
              <a:t>and with an</a:t>
            </a:r>
            <a:r>
              <a:rPr lang="en-US" sz="2100">
                <a:solidFill>
                  <a:srgbClr val="262626"/>
                </a:solidFill>
              </a:rPr>
              <a:t> emphasis on theoretical framework, reflection, and practical application</a:t>
            </a:r>
            <a:endParaRPr sz="2100">
              <a:solidFill>
                <a:srgbClr val="262626"/>
              </a:solidFill>
            </a:endParaRPr>
          </a:p>
          <a:p>
            <a:pPr indent="-361950" lvl="0" marL="457200" rtl="0" algn="l">
              <a:lnSpc>
                <a:spcPct val="115000"/>
              </a:lnSpc>
              <a:spcBef>
                <a:spcPts val="0"/>
              </a:spcBef>
              <a:spcAft>
                <a:spcPts val="0"/>
              </a:spcAft>
              <a:buClr>
                <a:srgbClr val="262626"/>
              </a:buClr>
              <a:buSzPts val="2100"/>
              <a:buChar char="•"/>
            </a:pPr>
            <a:r>
              <a:rPr lang="en-US" sz="2100">
                <a:solidFill>
                  <a:srgbClr val="262626"/>
                </a:solidFill>
              </a:rPr>
              <a:t>Building knowledge, skills and awareness of cultural differences</a:t>
            </a:r>
            <a:endParaRPr sz="2100">
              <a:solidFill>
                <a:srgbClr val="262626"/>
              </a:solidFill>
            </a:endParaRPr>
          </a:p>
          <a:p>
            <a:pPr indent="-361950" lvl="0" marL="457200" rtl="0" algn="l">
              <a:lnSpc>
                <a:spcPct val="115000"/>
              </a:lnSpc>
              <a:spcBef>
                <a:spcPts val="0"/>
              </a:spcBef>
              <a:spcAft>
                <a:spcPts val="0"/>
              </a:spcAft>
              <a:buClr>
                <a:srgbClr val="262626"/>
              </a:buClr>
              <a:buSzPts val="2100"/>
              <a:buChar char="•"/>
            </a:pPr>
            <a:r>
              <a:rPr lang="en-US" sz="2100">
                <a:solidFill>
                  <a:srgbClr val="262626"/>
                </a:solidFill>
              </a:rPr>
              <a:t>A critical focus on power, privilege, and identity </a:t>
            </a:r>
            <a:endParaRPr sz="2100">
              <a:solidFill>
                <a:srgbClr val="262626"/>
              </a:solidFill>
            </a:endParaRPr>
          </a:p>
          <a:p>
            <a:pPr indent="0" lvl="0" marL="0" rtl="0" algn="l">
              <a:spcBef>
                <a:spcPts val="100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gda8de7a4d5_1_103"/>
          <p:cNvSpPr txBox="1"/>
          <p:nvPr>
            <p:ph type="title"/>
          </p:nvPr>
        </p:nvSpPr>
        <p:spPr>
          <a:xfrm>
            <a:off x="838200" y="858475"/>
            <a:ext cx="10164300" cy="888000"/>
          </a:xfrm>
          <a:prstGeom prst="rect">
            <a:avLst/>
          </a:prstGeom>
          <a:solidFill>
            <a:srgbClr val="FF9900"/>
          </a:solidFill>
        </p:spPr>
        <p:txBody>
          <a:bodyPr anchorCtr="0" anchor="ctr" bIns="45700" lIns="91425" spcFirstLastPara="1" rIns="91425" wrap="square" tIns="45700">
            <a:normAutofit/>
          </a:bodyPr>
          <a:lstStyle/>
          <a:p>
            <a:pPr indent="0" lvl="0" marL="0" rtl="0" algn="l">
              <a:spcBef>
                <a:spcPts val="0"/>
              </a:spcBef>
              <a:spcAft>
                <a:spcPts val="0"/>
              </a:spcAft>
              <a:buNone/>
            </a:pPr>
            <a:r>
              <a:rPr lang="en-US"/>
              <a:t>Scenarios</a:t>
            </a:r>
            <a:endParaRPr/>
          </a:p>
        </p:txBody>
      </p:sp>
      <p:sp>
        <p:nvSpPr>
          <p:cNvPr id="747" name="Google Shape;747;gda8de7a4d5_1_103"/>
          <p:cNvSpPr txBox="1"/>
          <p:nvPr>
            <p:ph idx="1" type="body"/>
          </p:nvPr>
        </p:nvSpPr>
        <p:spPr>
          <a:xfrm>
            <a:off x="838200" y="2161000"/>
            <a:ext cx="10164300" cy="4015800"/>
          </a:xfrm>
          <a:prstGeom prst="rect">
            <a:avLst/>
          </a:prstGeom>
          <a:ln>
            <a:noFill/>
          </a:ln>
        </p:spPr>
        <p:txBody>
          <a:bodyPr anchorCtr="0" anchor="t" bIns="45700" lIns="91425" spcFirstLastPara="1" rIns="91425" wrap="square" tIns="45700">
            <a:normAutofit lnSpcReduction="20000"/>
          </a:bodyPr>
          <a:lstStyle/>
          <a:p>
            <a:pPr indent="-361950" lvl="0" marL="457200" rtl="0" algn="l">
              <a:lnSpc>
                <a:spcPct val="115000"/>
              </a:lnSpc>
              <a:spcBef>
                <a:spcPts val="1000"/>
              </a:spcBef>
              <a:spcAft>
                <a:spcPts val="0"/>
              </a:spcAft>
              <a:buClr>
                <a:srgbClr val="262626"/>
              </a:buClr>
              <a:buSzPts val="2100"/>
              <a:buAutoNum type="arabicPeriod"/>
            </a:pPr>
            <a:r>
              <a:rPr lang="en-US" sz="2100">
                <a:solidFill>
                  <a:srgbClr val="262626"/>
                </a:solidFill>
              </a:rPr>
              <a:t>Holding a senior leadership position and uncertain of the differences between equity, diversity, and inclusion.</a:t>
            </a:r>
            <a:br>
              <a:rPr lang="en-US" sz="2100">
                <a:solidFill>
                  <a:srgbClr val="262626"/>
                </a:solidFill>
              </a:rPr>
            </a:br>
            <a:endParaRPr sz="2100">
              <a:solidFill>
                <a:srgbClr val="262626"/>
              </a:solidFill>
            </a:endParaRPr>
          </a:p>
          <a:p>
            <a:pPr indent="-361950" lvl="0" marL="457200" rtl="0" algn="l">
              <a:lnSpc>
                <a:spcPct val="115000"/>
              </a:lnSpc>
              <a:spcBef>
                <a:spcPts val="0"/>
              </a:spcBef>
              <a:spcAft>
                <a:spcPts val="0"/>
              </a:spcAft>
              <a:buClr>
                <a:srgbClr val="262626"/>
              </a:buClr>
              <a:buSzPts val="2100"/>
              <a:buAutoNum type="arabicPeriod"/>
            </a:pPr>
            <a:r>
              <a:rPr lang="en-US" sz="2100">
                <a:solidFill>
                  <a:srgbClr val="262626"/>
                </a:solidFill>
              </a:rPr>
              <a:t>Succession planning and wanting to consider candidates from diverse backgrounds but challenged by unemployment realities faced by members of their own mainstream culture.</a:t>
            </a:r>
            <a:br>
              <a:rPr lang="en-US" sz="2100">
                <a:solidFill>
                  <a:srgbClr val="262626"/>
                </a:solidFill>
              </a:rPr>
            </a:br>
            <a:endParaRPr sz="2100">
              <a:solidFill>
                <a:srgbClr val="262626"/>
              </a:solidFill>
            </a:endParaRPr>
          </a:p>
          <a:p>
            <a:pPr indent="-361950" lvl="0" marL="457200" rtl="0" algn="l">
              <a:lnSpc>
                <a:spcPct val="115000"/>
              </a:lnSpc>
              <a:spcBef>
                <a:spcPts val="0"/>
              </a:spcBef>
              <a:spcAft>
                <a:spcPts val="0"/>
              </a:spcAft>
              <a:buClr>
                <a:srgbClr val="262626"/>
              </a:buClr>
              <a:buSzPts val="2100"/>
              <a:buAutoNum type="arabicPeriod"/>
            </a:pPr>
            <a:r>
              <a:rPr lang="en-US" sz="2100">
                <a:solidFill>
                  <a:srgbClr val="262626"/>
                </a:solidFill>
              </a:rPr>
              <a:t>Working with international students and</a:t>
            </a:r>
            <a:r>
              <a:rPr lang="en-US" sz="2100">
                <a:solidFill>
                  <a:srgbClr val="262626"/>
                </a:solidFill>
              </a:rPr>
              <a:t> wanting them to ‘succeed’ but</a:t>
            </a:r>
            <a:r>
              <a:rPr lang="en-US" sz="2100">
                <a:solidFill>
                  <a:srgbClr val="262626"/>
                </a:solidFill>
              </a:rPr>
              <a:t> uncertain of the distinctions between assimilation and adaptation.</a:t>
            </a:r>
            <a:br>
              <a:rPr lang="en-US" sz="2100">
                <a:solidFill>
                  <a:srgbClr val="262626"/>
                </a:solidFill>
              </a:rPr>
            </a:br>
            <a:endParaRPr sz="2100">
              <a:solidFill>
                <a:srgbClr val="262626"/>
              </a:solidFill>
            </a:endParaRPr>
          </a:p>
          <a:p>
            <a:pPr indent="-361950" lvl="0" marL="457200" rtl="0" algn="l">
              <a:lnSpc>
                <a:spcPct val="115000"/>
              </a:lnSpc>
              <a:spcBef>
                <a:spcPts val="0"/>
              </a:spcBef>
              <a:spcAft>
                <a:spcPts val="0"/>
              </a:spcAft>
              <a:buClr>
                <a:srgbClr val="262626"/>
              </a:buClr>
              <a:buSzPts val="2100"/>
              <a:buAutoNum type="arabicPeriod"/>
            </a:pPr>
            <a:r>
              <a:rPr lang="en-US" sz="2100">
                <a:solidFill>
                  <a:srgbClr val="262626"/>
                </a:solidFill>
              </a:rPr>
              <a:t>Recognizing the lack of representation in the workplace.</a:t>
            </a:r>
            <a:endParaRPr sz="2100">
              <a:solidFill>
                <a:srgbClr val="262626"/>
              </a:solidFill>
            </a:endParaRPr>
          </a:p>
          <a:p>
            <a:pPr indent="0" lvl="0" marL="457200" rtl="0" algn="l">
              <a:spcBef>
                <a:spcPts val="1000"/>
              </a:spcBef>
              <a:spcAft>
                <a:spcPts val="0"/>
              </a:spcAft>
              <a:buNone/>
            </a:pPr>
            <a:r>
              <a:t/>
            </a:r>
            <a:endParaRPr sz="31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gda8de7a4d5_1_110"/>
          <p:cNvSpPr txBox="1"/>
          <p:nvPr>
            <p:ph type="title"/>
          </p:nvPr>
        </p:nvSpPr>
        <p:spPr>
          <a:xfrm>
            <a:off x="838200" y="611800"/>
            <a:ext cx="10223400" cy="1079100"/>
          </a:xfrm>
          <a:prstGeom prst="rect">
            <a:avLst/>
          </a:prstGeom>
          <a:solidFill>
            <a:srgbClr val="FF9900"/>
          </a:solidFill>
        </p:spPr>
        <p:txBody>
          <a:bodyPr anchorCtr="0" anchor="ctr" bIns="45700" lIns="91425" spcFirstLastPara="1" rIns="91425" wrap="square" tIns="45700">
            <a:normAutofit/>
          </a:bodyPr>
          <a:lstStyle/>
          <a:p>
            <a:pPr indent="0" lvl="0" marL="0" rtl="0" algn="l">
              <a:spcBef>
                <a:spcPts val="0"/>
              </a:spcBef>
              <a:spcAft>
                <a:spcPts val="0"/>
              </a:spcAft>
              <a:buNone/>
            </a:pPr>
            <a:r>
              <a:rPr lang="en-US"/>
              <a:t>Challenges and Opportunities</a:t>
            </a:r>
            <a:endParaRPr/>
          </a:p>
        </p:txBody>
      </p:sp>
      <p:sp>
        <p:nvSpPr>
          <p:cNvPr id="754" name="Google Shape;754;gda8de7a4d5_1_110"/>
          <p:cNvSpPr txBox="1"/>
          <p:nvPr>
            <p:ph idx="1" type="body"/>
          </p:nvPr>
        </p:nvSpPr>
        <p:spPr>
          <a:xfrm>
            <a:off x="838200" y="2032725"/>
            <a:ext cx="10223400" cy="4479900"/>
          </a:xfrm>
          <a:prstGeom prst="rect">
            <a:avLst/>
          </a:prstGeom>
          <a:ln>
            <a:noFill/>
          </a:ln>
        </p:spPr>
        <p:txBody>
          <a:bodyPr anchorCtr="0" anchor="t" bIns="45700" lIns="91425" spcFirstLastPara="1" rIns="91425" wrap="square" tIns="45700">
            <a:normAutofit lnSpcReduction="20000"/>
          </a:bodyPr>
          <a:lstStyle/>
          <a:p>
            <a:pPr indent="-361950" lvl="0" marL="457200" rtl="0" algn="l">
              <a:lnSpc>
                <a:spcPct val="115000"/>
              </a:lnSpc>
              <a:spcBef>
                <a:spcPts val="1000"/>
              </a:spcBef>
              <a:spcAft>
                <a:spcPts val="0"/>
              </a:spcAft>
              <a:buClr>
                <a:srgbClr val="262626"/>
              </a:buClr>
              <a:buSzPts val="2100"/>
              <a:buChar char="•"/>
            </a:pPr>
            <a:r>
              <a:rPr lang="en-US" sz="2100">
                <a:solidFill>
                  <a:srgbClr val="262626"/>
                </a:solidFill>
              </a:rPr>
              <a:t>Recognizing the importance of centering race</a:t>
            </a:r>
            <a:br>
              <a:rPr lang="en-US" sz="2100">
                <a:solidFill>
                  <a:srgbClr val="262626"/>
                </a:solidFill>
              </a:rPr>
            </a:br>
            <a:endParaRPr sz="2100">
              <a:solidFill>
                <a:srgbClr val="262626"/>
              </a:solidFill>
            </a:endParaRPr>
          </a:p>
          <a:p>
            <a:pPr indent="-361950" lvl="0" marL="457200" rtl="0" algn="l">
              <a:lnSpc>
                <a:spcPct val="115000"/>
              </a:lnSpc>
              <a:spcBef>
                <a:spcPts val="0"/>
              </a:spcBef>
              <a:spcAft>
                <a:spcPts val="0"/>
              </a:spcAft>
              <a:buClr>
                <a:srgbClr val="262626"/>
              </a:buClr>
              <a:buSzPts val="2100"/>
              <a:buChar char="•"/>
            </a:pPr>
            <a:r>
              <a:rPr lang="en-US" sz="2100">
                <a:solidFill>
                  <a:srgbClr val="262626"/>
                </a:solidFill>
              </a:rPr>
              <a:t>Extending beyond the individual to systemic issues</a:t>
            </a:r>
            <a:br>
              <a:rPr lang="en-US" sz="2100">
                <a:solidFill>
                  <a:srgbClr val="262626"/>
                </a:solidFill>
              </a:rPr>
            </a:br>
            <a:endParaRPr sz="2100">
              <a:solidFill>
                <a:srgbClr val="262626"/>
              </a:solidFill>
            </a:endParaRPr>
          </a:p>
          <a:p>
            <a:pPr indent="-361950" lvl="0" marL="457200" rtl="0" algn="l">
              <a:lnSpc>
                <a:spcPct val="115000"/>
              </a:lnSpc>
              <a:spcBef>
                <a:spcPts val="0"/>
              </a:spcBef>
              <a:spcAft>
                <a:spcPts val="0"/>
              </a:spcAft>
              <a:buClr>
                <a:srgbClr val="262626"/>
              </a:buClr>
              <a:buSzPts val="2100"/>
              <a:buChar char="•"/>
            </a:pPr>
            <a:r>
              <a:rPr lang="en-US" sz="2100">
                <a:solidFill>
                  <a:srgbClr val="262626"/>
                </a:solidFill>
              </a:rPr>
              <a:t>Having a more nuanced understanding of center and margins</a:t>
            </a:r>
            <a:br>
              <a:rPr lang="en-US" sz="2100">
                <a:solidFill>
                  <a:srgbClr val="262626"/>
                </a:solidFill>
              </a:rPr>
            </a:br>
            <a:endParaRPr sz="2100">
              <a:solidFill>
                <a:srgbClr val="262626"/>
              </a:solidFill>
            </a:endParaRPr>
          </a:p>
          <a:p>
            <a:pPr indent="-361950" lvl="0" marL="457200" rtl="0" algn="l">
              <a:lnSpc>
                <a:spcPct val="115000"/>
              </a:lnSpc>
              <a:spcBef>
                <a:spcPts val="0"/>
              </a:spcBef>
              <a:spcAft>
                <a:spcPts val="0"/>
              </a:spcAft>
              <a:buClr>
                <a:srgbClr val="262626"/>
              </a:buClr>
              <a:buSzPts val="2100"/>
              <a:buChar char="•"/>
            </a:pPr>
            <a:r>
              <a:rPr lang="en-US" sz="2100">
                <a:solidFill>
                  <a:srgbClr val="262626"/>
                </a:solidFill>
              </a:rPr>
              <a:t>Increasing awareness of biases and uncertainties around one’s own approach to EDI</a:t>
            </a:r>
            <a:br>
              <a:rPr lang="en-US" sz="2100">
                <a:solidFill>
                  <a:srgbClr val="262626"/>
                </a:solidFill>
              </a:rPr>
            </a:br>
            <a:endParaRPr sz="2100">
              <a:solidFill>
                <a:srgbClr val="262626"/>
              </a:solidFill>
            </a:endParaRPr>
          </a:p>
          <a:p>
            <a:pPr indent="-361950" lvl="0" marL="457200" rtl="0" algn="l">
              <a:lnSpc>
                <a:spcPct val="115000"/>
              </a:lnSpc>
              <a:spcBef>
                <a:spcPts val="0"/>
              </a:spcBef>
              <a:spcAft>
                <a:spcPts val="0"/>
              </a:spcAft>
              <a:buClr>
                <a:srgbClr val="262626"/>
              </a:buClr>
              <a:buSzPts val="2100"/>
              <a:buChar char="•"/>
            </a:pPr>
            <a:r>
              <a:rPr lang="en-US" sz="2100">
                <a:solidFill>
                  <a:srgbClr val="262626"/>
                </a:solidFill>
              </a:rPr>
              <a:t>Language and terminology to talk about equity from an intercultural perspective</a:t>
            </a:r>
            <a:br>
              <a:rPr lang="en-US" sz="2100">
                <a:solidFill>
                  <a:srgbClr val="262626"/>
                </a:solidFill>
              </a:rPr>
            </a:br>
            <a:endParaRPr sz="2100">
              <a:solidFill>
                <a:srgbClr val="262626"/>
              </a:solidFill>
            </a:endParaRPr>
          </a:p>
          <a:p>
            <a:pPr indent="-361950" lvl="0" marL="457200" rtl="0" algn="l">
              <a:lnSpc>
                <a:spcPct val="115000"/>
              </a:lnSpc>
              <a:spcBef>
                <a:spcPts val="0"/>
              </a:spcBef>
              <a:spcAft>
                <a:spcPts val="0"/>
              </a:spcAft>
              <a:buClr>
                <a:srgbClr val="262626"/>
              </a:buClr>
              <a:buSzPts val="2100"/>
              <a:buChar char="•"/>
            </a:pPr>
            <a:r>
              <a:rPr lang="en-US" sz="2100">
                <a:solidFill>
                  <a:srgbClr val="262626"/>
                </a:solidFill>
              </a:rPr>
              <a:t>I</a:t>
            </a:r>
            <a:r>
              <a:rPr lang="en-US" sz="2100">
                <a:solidFill>
                  <a:srgbClr val="262626"/>
                </a:solidFill>
              </a:rPr>
              <a:t>ncreasing capacity to have an impact on systems within communities and organizations</a:t>
            </a:r>
            <a:br>
              <a:rPr lang="en-US" sz="2100">
                <a:solidFill>
                  <a:srgbClr val="262626"/>
                </a:solidFill>
              </a:rPr>
            </a:br>
            <a:endParaRPr sz="2100">
              <a:solidFill>
                <a:srgbClr val="262626"/>
              </a:solidFill>
            </a:endParaRPr>
          </a:p>
          <a:p>
            <a:pPr indent="-361950" lvl="0" marL="457200" rtl="0" algn="l">
              <a:lnSpc>
                <a:spcPct val="115000"/>
              </a:lnSpc>
              <a:spcBef>
                <a:spcPts val="0"/>
              </a:spcBef>
              <a:spcAft>
                <a:spcPts val="0"/>
              </a:spcAft>
              <a:buClr>
                <a:srgbClr val="262626"/>
              </a:buClr>
              <a:buSzPts val="2100"/>
              <a:buChar char="•"/>
            </a:pPr>
            <a:r>
              <a:rPr lang="en-US" sz="2100">
                <a:solidFill>
                  <a:srgbClr val="262626"/>
                </a:solidFill>
              </a:rPr>
              <a:t>Networking to break the silos of isolation when doing this work</a:t>
            </a:r>
            <a:endParaRPr sz="2100">
              <a:solidFill>
                <a:srgbClr val="262626"/>
              </a:solidFill>
            </a:endParaRPr>
          </a:p>
          <a:p>
            <a:pPr indent="0" lvl="0" marL="0" rtl="0" algn="l">
              <a:spcBef>
                <a:spcPts val="100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gda8de7a4d5_1_117"/>
          <p:cNvSpPr txBox="1"/>
          <p:nvPr>
            <p:ph type="title"/>
          </p:nvPr>
        </p:nvSpPr>
        <p:spPr>
          <a:xfrm>
            <a:off x="838200" y="365125"/>
            <a:ext cx="10515600" cy="8091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UBC Certificate in Equity, Diversity, and Inclusion</a:t>
            </a:r>
            <a:endParaRPr/>
          </a:p>
        </p:txBody>
      </p:sp>
      <p:sp>
        <p:nvSpPr>
          <p:cNvPr id="761" name="Google Shape;761;gda8de7a4d5_1_11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762" name="Google Shape;762;gda8de7a4d5_1_117"/>
          <p:cNvPicPr preferRelativeResize="0"/>
          <p:nvPr/>
        </p:nvPicPr>
        <p:blipFill>
          <a:blip r:embed="rId3">
            <a:alphaModFix/>
          </a:blip>
          <a:stretch>
            <a:fillRect/>
          </a:stretch>
        </p:blipFill>
        <p:spPr>
          <a:xfrm>
            <a:off x="503250" y="1227775"/>
            <a:ext cx="11387250" cy="4949050"/>
          </a:xfrm>
          <a:prstGeom prst="rect">
            <a:avLst/>
          </a:prstGeom>
          <a:noFill/>
          <a:ln>
            <a:noFill/>
          </a:ln>
        </p:spPr>
      </p:pic>
      <p:sp>
        <p:nvSpPr>
          <p:cNvPr id="763" name="Google Shape;763;gda8de7a4d5_1_117"/>
          <p:cNvSpPr txBox="1"/>
          <p:nvPr/>
        </p:nvSpPr>
        <p:spPr>
          <a:xfrm>
            <a:off x="611775" y="6265950"/>
            <a:ext cx="7144200" cy="61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US" sz="1200" u="sng">
                <a:solidFill>
                  <a:schemeClr val="hlink"/>
                </a:solidFill>
                <a:hlinkClick r:id="rId4"/>
              </a:rPr>
              <a:t>For more info: Equity, Diversity, and Inclusion | UBC Extended Learning (ExL)</a:t>
            </a:r>
            <a:endParaRPr sz="1200" u="sng">
              <a:solidFill>
                <a:schemeClr val="hlink"/>
              </a:solidFill>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gda8de7a4d5_1_126"/>
          <p:cNvSpPr txBox="1"/>
          <p:nvPr>
            <p:ph type="ctrTitle"/>
          </p:nvPr>
        </p:nvSpPr>
        <p:spPr>
          <a:xfrm>
            <a:off x="3118175" y="2545850"/>
            <a:ext cx="5930400" cy="9642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Thank you</a:t>
            </a:r>
            <a:endParaRPr/>
          </a:p>
        </p:txBody>
      </p:sp>
      <p:sp>
        <p:nvSpPr>
          <p:cNvPr id="770" name="Google Shape;770;gda8de7a4d5_1_126"/>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gd6722e0f15_2_38"/>
          <p:cNvSpPr txBox="1"/>
          <p:nvPr>
            <p:ph idx="1" type="body"/>
          </p:nvPr>
        </p:nvSpPr>
        <p:spPr>
          <a:xfrm>
            <a:off x="586325" y="548225"/>
            <a:ext cx="9880500" cy="831900"/>
          </a:xfrm>
          <a:prstGeom prst="rect">
            <a:avLst/>
          </a:prstGeom>
          <a:noFill/>
          <a:ln>
            <a:noFill/>
          </a:ln>
        </p:spPr>
        <p:txBody>
          <a:bodyPr anchorCtr="0" anchor="ctr" bIns="0" lIns="0" spcFirstLastPara="1" rIns="0" wrap="square" tIns="0">
            <a:noAutofit/>
          </a:bodyPr>
          <a:lstStyle/>
          <a:p>
            <a:pPr indent="0" lvl="0" marL="0" rtl="0" algn="l">
              <a:lnSpc>
                <a:spcPct val="116666"/>
              </a:lnSpc>
              <a:spcBef>
                <a:spcPts val="0"/>
              </a:spcBef>
              <a:spcAft>
                <a:spcPts val="0"/>
              </a:spcAft>
              <a:buClr>
                <a:srgbClr val="0C2344"/>
              </a:buClr>
              <a:buSzPts val="2400"/>
              <a:buNone/>
            </a:pPr>
            <a:r>
              <a:rPr lang="en-US" sz="2900"/>
              <a:t>Feel free to reach out to continue the conversation:</a:t>
            </a:r>
            <a:r>
              <a:rPr lang="en-US"/>
              <a:t> </a:t>
            </a:r>
            <a:endParaRPr sz="1900"/>
          </a:p>
        </p:txBody>
      </p:sp>
      <p:sp>
        <p:nvSpPr>
          <p:cNvPr id="776" name="Google Shape;776;gd6722e0f15_2_38"/>
          <p:cNvSpPr txBox="1"/>
          <p:nvPr>
            <p:ph idx="1" type="body"/>
          </p:nvPr>
        </p:nvSpPr>
        <p:spPr>
          <a:xfrm>
            <a:off x="1808400" y="1494800"/>
            <a:ext cx="8212500" cy="4896000"/>
          </a:xfrm>
          <a:prstGeom prst="rect">
            <a:avLst/>
          </a:prstGeom>
          <a:noFill/>
          <a:ln>
            <a:noFill/>
          </a:ln>
        </p:spPr>
        <p:txBody>
          <a:bodyPr anchorCtr="0" anchor="ctr" bIns="0" lIns="0" spcFirstLastPara="1" rIns="0" wrap="square" tIns="0">
            <a:noAutofit/>
          </a:bodyPr>
          <a:lstStyle/>
          <a:p>
            <a:pPr indent="457200" lvl="0" marL="914400" rtl="0" algn="r">
              <a:lnSpc>
                <a:spcPct val="100000"/>
              </a:lnSpc>
              <a:spcBef>
                <a:spcPts val="0"/>
              </a:spcBef>
              <a:spcAft>
                <a:spcPts val="0"/>
              </a:spcAft>
              <a:buNone/>
            </a:pPr>
            <a:r>
              <a:rPr b="0" lang="en-US" sz="2500">
                <a:solidFill>
                  <a:schemeClr val="dk1"/>
                </a:solidFill>
              </a:rPr>
              <a:t>Brianne Orr-Álvarez: </a:t>
            </a:r>
            <a:r>
              <a:rPr b="0" lang="en-US" sz="2500" u="sng">
                <a:solidFill>
                  <a:schemeClr val="hlink"/>
                </a:solidFill>
                <a:hlinkClick r:id="rId3"/>
              </a:rPr>
              <a:t>brianne.orr@ubc.ca</a:t>
            </a:r>
            <a:r>
              <a:rPr b="0" lang="en-US" sz="2500">
                <a:solidFill>
                  <a:schemeClr val="dk1"/>
                </a:solidFill>
              </a:rPr>
              <a:t> </a:t>
            </a:r>
            <a:endParaRPr b="0" sz="2500">
              <a:solidFill>
                <a:schemeClr val="dk1"/>
              </a:solidFill>
            </a:endParaRPr>
          </a:p>
          <a:p>
            <a:pPr indent="457200" lvl="0" marL="0" rtl="0" algn="r">
              <a:lnSpc>
                <a:spcPct val="100000"/>
              </a:lnSpc>
              <a:spcBef>
                <a:spcPts val="0"/>
              </a:spcBef>
              <a:spcAft>
                <a:spcPts val="0"/>
              </a:spcAft>
              <a:buNone/>
            </a:pPr>
            <a:r>
              <a:t/>
            </a:r>
            <a:endParaRPr b="0" sz="2500">
              <a:solidFill>
                <a:schemeClr val="dk1"/>
              </a:solidFill>
            </a:endParaRPr>
          </a:p>
          <a:p>
            <a:pPr indent="457200" lvl="0" marL="914400" rtl="0" algn="r">
              <a:lnSpc>
                <a:spcPct val="100000"/>
              </a:lnSpc>
              <a:spcBef>
                <a:spcPts val="0"/>
              </a:spcBef>
              <a:spcAft>
                <a:spcPts val="0"/>
              </a:spcAft>
              <a:buNone/>
            </a:pPr>
            <a:r>
              <a:rPr b="0" lang="en-US" sz="2500">
                <a:solidFill>
                  <a:schemeClr val="dk1"/>
                </a:solidFill>
              </a:rPr>
              <a:t>Strang Burton: </a:t>
            </a:r>
            <a:r>
              <a:rPr b="0" lang="en-US" sz="2500" u="sng">
                <a:solidFill>
                  <a:schemeClr val="hlink"/>
                </a:solidFill>
                <a:hlinkClick r:id="rId4"/>
              </a:rPr>
              <a:t>strang.burton@ubc.ca</a:t>
            </a:r>
            <a:endParaRPr b="0" sz="2500">
              <a:solidFill>
                <a:schemeClr val="dk1"/>
              </a:solidFill>
            </a:endParaRPr>
          </a:p>
          <a:p>
            <a:pPr indent="457200" lvl="0" marL="0" rtl="0" algn="r">
              <a:lnSpc>
                <a:spcPct val="100000"/>
              </a:lnSpc>
              <a:spcBef>
                <a:spcPts val="0"/>
              </a:spcBef>
              <a:spcAft>
                <a:spcPts val="0"/>
              </a:spcAft>
              <a:buNone/>
            </a:pPr>
            <a:r>
              <a:t/>
            </a:r>
            <a:endParaRPr b="0" sz="2500">
              <a:solidFill>
                <a:schemeClr val="dk1"/>
              </a:solidFill>
            </a:endParaRPr>
          </a:p>
          <a:p>
            <a:pPr indent="457200" lvl="0" marL="914400" rtl="0" algn="r">
              <a:lnSpc>
                <a:spcPct val="100000"/>
              </a:lnSpc>
              <a:spcBef>
                <a:spcPts val="0"/>
              </a:spcBef>
              <a:spcAft>
                <a:spcPts val="0"/>
              </a:spcAft>
              <a:buNone/>
            </a:pPr>
            <a:r>
              <a:rPr b="0" lang="en-US" sz="2500">
                <a:solidFill>
                  <a:schemeClr val="dk1"/>
                </a:solidFill>
              </a:rPr>
              <a:t>Luisa Canuto: </a:t>
            </a:r>
            <a:r>
              <a:rPr b="0" lang="en-US" sz="2500" u="sng">
                <a:solidFill>
                  <a:schemeClr val="hlink"/>
                </a:solidFill>
                <a:hlinkClick r:id="rId5"/>
              </a:rPr>
              <a:t>luisa.canuto@ubc.ca</a:t>
            </a:r>
            <a:r>
              <a:rPr b="0" lang="en-US" sz="2500">
                <a:solidFill>
                  <a:schemeClr val="dk1"/>
                </a:solidFill>
              </a:rPr>
              <a:t>  </a:t>
            </a:r>
            <a:endParaRPr b="0" sz="2500">
              <a:solidFill>
                <a:schemeClr val="dk1"/>
              </a:solidFill>
            </a:endParaRPr>
          </a:p>
          <a:p>
            <a:pPr indent="457200" lvl="0" marL="0" rtl="0" algn="r">
              <a:lnSpc>
                <a:spcPct val="100000"/>
              </a:lnSpc>
              <a:spcBef>
                <a:spcPts val="0"/>
              </a:spcBef>
              <a:spcAft>
                <a:spcPts val="0"/>
              </a:spcAft>
              <a:buNone/>
            </a:pPr>
            <a:r>
              <a:t/>
            </a:r>
            <a:endParaRPr b="0" sz="2500">
              <a:solidFill>
                <a:schemeClr val="dk1"/>
              </a:solidFill>
            </a:endParaRPr>
          </a:p>
          <a:p>
            <a:pPr indent="457200" lvl="0" marL="914400" rtl="0" algn="r">
              <a:lnSpc>
                <a:spcPct val="100000"/>
              </a:lnSpc>
              <a:spcBef>
                <a:spcPts val="0"/>
              </a:spcBef>
              <a:spcAft>
                <a:spcPts val="0"/>
              </a:spcAft>
              <a:buNone/>
            </a:pPr>
            <a:r>
              <a:rPr b="0" lang="en-US" sz="2500">
                <a:solidFill>
                  <a:schemeClr val="dk1"/>
                </a:solidFill>
              </a:rPr>
              <a:t>Misuzu Kazama: </a:t>
            </a:r>
            <a:r>
              <a:rPr b="0" lang="en-US" sz="2500" u="sng">
                <a:solidFill>
                  <a:schemeClr val="hlink"/>
                </a:solidFill>
                <a:hlinkClick r:id="rId6"/>
              </a:rPr>
              <a:t>mkazama@mail.ubc.ca</a:t>
            </a:r>
            <a:r>
              <a:rPr b="0" lang="en-US" sz="2500">
                <a:solidFill>
                  <a:schemeClr val="dk1"/>
                </a:solidFill>
              </a:rPr>
              <a:t>  </a:t>
            </a:r>
            <a:endParaRPr b="0" sz="2500">
              <a:solidFill>
                <a:schemeClr val="dk1"/>
              </a:solidFill>
            </a:endParaRPr>
          </a:p>
          <a:p>
            <a:pPr indent="457200" lvl="0" marL="0" rtl="0" algn="r">
              <a:lnSpc>
                <a:spcPct val="100000"/>
              </a:lnSpc>
              <a:spcBef>
                <a:spcPts val="0"/>
              </a:spcBef>
              <a:spcAft>
                <a:spcPts val="0"/>
              </a:spcAft>
              <a:buNone/>
            </a:pPr>
            <a:r>
              <a:t/>
            </a:r>
            <a:endParaRPr b="0" sz="2500">
              <a:solidFill>
                <a:schemeClr val="dk1"/>
              </a:solidFill>
            </a:endParaRPr>
          </a:p>
          <a:p>
            <a:pPr indent="457200" lvl="0" marL="914400" rtl="0" algn="r">
              <a:lnSpc>
                <a:spcPct val="100000"/>
              </a:lnSpc>
              <a:spcBef>
                <a:spcPts val="0"/>
              </a:spcBef>
              <a:spcAft>
                <a:spcPts val="0"/>
              </a:spcAft>
              <a:buNone/>
            </a:pPr>
            <a:r>
              <a:rPr b="0" lang="en-US" sz="2500">
                <a:solidFill>
                  <a:schemeClr val="dk1"/>
                </a:solidFill>
              </a:rPr>
              <a:t>Saori Hoshi: </a:t>
            </a:r>
            <a:r>
              <a:rPr b="0" lang="en-US" sz="2500" u="sng">
                <a:solidFill>
                  <a:schemeClr val="hlink"/>
                </a:solidFill>
                <a:hlinkClick r:id="rId7"/>
              </a:rPr>
              <a:t>shoshi01@mail.ubc.ca</a:t>
            </a:r>
            <a:r>
              <a:rPr b="0" lang="en-US" sz="2500">
                <a:solidFill>
                  <a:schemeClr val="dk1"/>
                </a:solidFill>
              </a:rPr>
              <a:t> </a:t>
            </a:r>
            <a:endParaRPr b="0" sz="2500">
              <a:solidFill>
                <a:schemeClr val="dk1"/>
              </a:solidFill>
            </a:endParaRPr>
          </a:p>
          <a:p>
            <a:pPr indent="457200" lvl="0" marL="0" rtl="0" algn="r">
              <a:lnSpc>
                <a:spcPct val="100000"/>
              </a:lnSpc>
              <a:spcBef>
                <a:spcPts val="0"/>
              </a:spcBef>
              <a:spcAft>
                <a:spcPts val="0"/>
              </a:spcAft>
              <a:buNone/>
            </a:pPr>
            <a:r>
              <a:t/>
            </a:r>
            <a:endParaRPr b="0" sz="2500">
              <a:solidFill>
                <a:schemeClr val="dk1"/>
              </a:solidFill>
            </a:endParaRPr>
          </a:p>
          <a:p>
            <a:pPr indent="457200" lvl="0" marL="914400" rtl="0" algn="r">
              <a:lnSpc>
                <a:spcPct val="100000"/>
              </a:lnSpc>
              <a:spcBef>
                <a:spcPts val="0"/>
              </a:spcBef>
              <a:spcAft>
                <a:spcPts val="0"/>
              </a:spcAft>
              <a:buNone/>
            </a:pPr>
            <a:r>
              <a:rPr b="0" lang="en-US" sz="2500">
                <a:solidFill>
                  <a:schemeClr val="dk1"/>
                </a:solidFill>
              </a:rPr>
              <a:t>Joenita Paulrajan: </a:t>
            </a:r>
            <a:r>
              <a:rPr b="0" lang="en-US" sz="2500" u="sng">
                <a:solidFill>
                  <a:schemeClr val="hlink"/>
                </a:solidFill>
                <a:hlinkClick r:id="rId8"/>
              </a:rPr>
              <a:t>joenita.paulrajan@ubc.ca</a:t>
            </a:r>
            <a:r>
              <a:rPr b="0" lang="en-US" sz="2500">
                <a:solidFill>
                  <a:schemeClr val="dk1"/>
                </a:solidFill>
              </a:rPr>
              <a:t>  </a:t>
            </a:r>
            <a:endParaRPr b="0" sz="2800">
              <a:solidFill>
                <a:schemeClr val="dk1"/>
              </a:solidFill>
            </a:endParaRPr>
          </a:p>
          <a:p>
            <a:pPr indent="0" lvl="0" marL="0" marR="0" rtl="0" algn="l">
              <a:lnSpc>
                <a:spcPct val="140000"/>
              </a:lnSpc>
              <a:spcBef>
                <a:spcPts val="0"/>
              </a:spcBef>
              <a:spcAft>
                <a:spcPts val="0"/>
              </a:spcAft>
              <a:buClr>
                <a:srgbClr val="0C2344"/>
              </a:buClr>
              <a:buSzPts val="2000"/>
              <a:buFont typeface="Arial"/>
              <a:buNone/>
            </a:pPr>
            <a:r>
              <a:t/>
            </a:r>
            <a:endParaRPr b="0" i="0" sz="2800" u="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gda8de7a4d5_5_75"/>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u="sng">
                <a:solidFill>
                  <a:schemeClr val="hlink"/>
                </a:solidFill>
                <a:hlinkClick r:id="rId3"/>
              </a:rPr>
              <a:t>Strategies for Bringing New Dimensions to Intercultural Learning into the Classroom and Beyond</a:t>
            </a:r>
            <a:br>
              <a:rPr b="1" lang="en-US" sz="2700"/>
            </a:br>
            <a:br>
              <a:rPr b="1" lang="en-US" sz="2700"/>
            </a:br>
            <a:r>
              <a:rPr b="1" lang="en-US" sz="2700"/>
              <a:t>Strang Burton, LING</a:t>
            </a:r>
            <a:br>
              <a:rPr lang="en-US"/>
            </a:b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da8de7a4d5_5_81"/>
          <p:cNvSpPr txBox="1"/>
          <p:nvPr/>
        </p:nvSpPr>
        <p:spPr>
          <a:xfrm>
            <a:off x="3639949" y="2145905"/>
            <a:ext cx="5544378"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Sound systems (vowels and consonants)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Affixation (prefixes and suffixes)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Word order</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Features of various dialects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Features of various languages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Language families and patterns of historical change</a:t>
            </a:r>
            <a:endParaRPr/>
          </a:p>
        </p:txBody>
      </p:sp>
      <p:sp>
        <p:nvSpPr>
          <p:cNvPr id="491" name="Google Shape;491;gda8de7a4d5_5_81"/>
          <p:cNvSpPr/>
          <p:nvPr/>
        </p:nvSpPr>
        <p:spPr>
          <a:xfrm>
            <a:off x="1570639" y="1272659"/>
            <a:ext cx="1010603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LING 101 “Languages of the World”– How I </a:t>
            </a:r>
            <a:r>
              <a:rPr i="1" lang="en-US" sz="3200">
                <a:solidFill>
                  <a:schemeClr val="dk1"/>
                </a:solidFill>
                <a:latin typeface="Calibri"/>
                <a:ea typeface="Calibri"/>
                <a:cs typeface="Calibri"/>
                <a:sym typeface="Calibri"/>
              </a:rPr>
              <a:t>used to </a:t>
            </a:r>
            <a:r>
              <a:rPr lang="en-US" sz="3200">
                <a:solidFill>
                  <a:schemeClr val="dk1"/>
                </a:solidFill>
                <a:latin typeface="Calibri"/>
                <a:ea typeface="Calibri"/>
                <a:cs typeface="Calibri"/>
                <a:sym typeface="Calibri"/>
              </a:rPr>
              <a:t>teach it: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gda8de7a4d5_5_86"/>
          <p:cNvSpPr/>
          <p:nvPr/>
        </p:nvSpPr>
        <p:spPr>
          <a:xfrm>
            <a:off x="6297385" y="2657221"/>
            <a:ext cx="5257800" cy="2543175"/>
          </a:xfrm>
          <a:prstGeom prst="ellipse">
            <a:avLst/>
          </a:prstGeom>
          <a:solidFill>
            <a:schemeClr val="accent1">
              <a:alpha val="40784"/>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gda8de7a4d5_5_86"/>
          <p:cNvSpPr txBox="1"/>
          <p:nvPr/>
        </p:nvSpPr>
        <p:spPr>
          <a:xfrm>
            <a:off x="3230262" y="975520"/>
            <a:ext cx="630915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How I teach LING 101 </a:t>
            </a:r>
            <a:r>
              <a:rPr i="1" lang="en-US" sz="3200">
                <a:solidFill>
                  <a:schemeClr val="dk1"/>
                </a:solidFill>
                <a:latin typeface="Calibri"/>
                <a:ea typeface="Calibri"/>
                <a:cs typeface="Calibri"/>
                <a:sym typeface="Calibri"/>
              </a:rPr>
              <a:t>now</a:t>
            </a:r>
            <a:r>
              <a:rPr lang="en-US" sz="3200">
                <a:solidFill>
                  <a:schemeClr val="dk1"/>
                </a:solidFill>
                <a:latin typeface="Calibri"/>
                <a:ea typeface="Calibri"/>
                <a:cs typeface="Calibri"/>
                <a:sym typeface="Calibri"/>
              </a:rPr>
              <a:t>:</a:t>
            </a:r>
            <a:endParaRPr/>
          </a:p>
        </p:txBody>
      </p:sp>
      <p:sp>
        <p:nvSpPr>
          <p:cNvPr id="498" name="Google Shape;498;gda8de7a4d5_5_86"/>
          <p:cNvSpPr txBox="1"/>
          <p:nvPr/>
        </p:nvSpPr>
        <p:spPr>
          <a:xfrm>
            <a:off x="6715069" y="2010890"/>
            <a:ext cx="35814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ALSO ask a </a:t>
            </a:r>
            <a:r>
              <a:rPr i="1" lang="en-US" sz="1800">
                <a:solidFill>
                  <a:schemeClr val="dk1"/>
                </a:solidFill>
                <a:latin typeface="Calibri"/>
                <a:ea typeface="Calibri"/>
                <a:cs typeface="Calibri"/>
                <a:sym typeface="Calibri"/>
              </a:rPr>
              <a:t>QUESTION</a:t>
            </a:r>
            <a:r>
              <a:rPr lang="en-US" sz="1800">
                <a:solidFill>
                  <a:schemeClr val="dk1"/>
                </a:solidFill>
                <a:latin typeface="Calibri"/>
                <a:ea typeface="Calibri"/>
                <a:cs typeface="Calibri"/>
                <a:sym typeface="Calibri"/>
              </a:rPr>
              <a:t> :</a:t>
            </a:r>
            <a:endParaRPr i="1" sz="1800">
              <a:solidFill>
                <a:schemeClr val="dk1"/>
              </a:solidFill>
              <a:latin typeface="Calibri"/>
              <a:ea typeface="Calibri"/>
              <a:cs typeface="Calibri"/>
              <a:sym typeface="Calibri"/>
            </a:endParaRPr>
          </a:p>
        </p:txBody>
      </p:sp>
      <p:sp>
        <p:nvSpPr>
          <p:cNvPr id="499" name="Google Shape;499;gda8de7a4d5_5_86"/>
          <p:cNvSpPr txBox="1"/>
          <p:nvPr/>
        </p:nvSpPr>
        <p:spPr>
          <a:xfrm>
            <a:off x="1292552" y="2497647"/>
            <a:ext cx="4184380"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Still</a:t>
            </a:r>
            <a:r>
              <a:rPr lang="en-US" sz="1800">
                <a:solidFill>
                  <a:schemeClr val="dk1"/>
                </a:solidFill>
                <a:latin typeface="Calibri"/>
                <a:ea typeface="Calibri"/>
                <a:cs typeface="Calibri"/>
                <a:sym typeface="Calibri"/>
              </a:rPr>
              <a:t> teach:</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Sound systems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Affixation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Word order</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Features of various dialects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Features of various languages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Language families and patterns of historical change</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500" name="Google Shape;500;gda8de7a4d5_5_86"/>
          <p:cNvSpPr txBox="1"/>
          <p:nvPr/>
        </p:nvSpPr>
        <p:spPr>
          <a:xfrm>
            <a:off x="7249885" y="3015483"/>
            <a:ext cx="35814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How do people’s intercultural JUDGEMENTS about other languages and dialects HOLD UP to linguistic analysis?</a:t>
            </a:r>
            <a:endParaRPr i="1"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500"/>
                                        <p:tgtEl>
                                          <p:spTgt spid="4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gda8de7a4d5_5_94"/>
          <p:cNvSpPr txBox="1"/>
          <p:nvPr/>
        </p:nvSpPr>
        <p:spPr>
          <a:xfrm>
            <a:off x="3260271" y="761999"/>
            <a:ext cx="6471557"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Example One</a:t>
            </a:r>
            <a:endParaRPr/>
          </a:p>
          <a:p>
            <a:pPr indent="0" lvl="0" marL="0" marR="0" rtl="0" algn="l">
              <a:spcBef>
                <a:spcPts val="0"/>
              </a:spcBef>
              <a:spcAft>
                <a:spcPts val="0"/>
              </a:spcAft>
              <a:buNone/>
            </a:pPr>
            <a:r>
              <a:rPr i="1" lang="en-US" sz="3200">
                <a:solidFill>
                  <a:schemeClr val="dk1"/>
                </a:solidFill>
                <a:latin typeface="Calibri"/>
                <a:ea typeface="Calibri"/>
                <a:cs typeface="Calibri"/>
                <a:sym typeface="Calibri"/>
              </a:rPr>
              <a:t>The Queen vs. me vs. Amy Winehouse</a:t>
            </a:r>
            <a:endParaRPr/>
          </a:p>
        </p:txBody>
      </p:sp>
      <p:sp>
        <p:nvSpPr>
          <p:cNvPr id="507" name="Google Shape;507;gda8de7a4d5_5_94"/>
          <p:cNvSpPr txBox="1"/>
          <p:nvPr/>
        </p:nvSpPr>
        <p:spPr>
          <a:xfrm>
            <a:off x="1035958" y="4374089"/>
            <a:ext cx="4718799"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Pronounces /t/ without a flap</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Some vowel differences with N. American (/dans/, /gras/, /məʊmənt/)</a:t>
            </a:r>
            <a:endParaRPr/>
          </a:p>
          <a:p>
            <a:pPr indent="-285750" lvl="0" marL="285750" marR="0" rtl="0" algn="l">
              <a:spcBef>
                <a:spcPts val="0"/>
              </a:spcBef>
              <a:spcAft>
                <a:spcPts val="0"/>
              </a:spcAft>
              <a:buClr>
                <a:srgbClr val="FF0000"/>
              </a:buClr>
              <a:buSzPts val="1800"/>
              <a:buFont typeface="Arial"/>
              <a:buChar char="•"/>
            </a:pPr>
            <a:r>
              <a:rPr lang="en-US" sz="1800">
                <a:solidFill>
                  <a:srgbClr val="FF0000"/>
                </a:solidFill>
                <a:latin typeface="Calibri"/>
                <a:ea typeface="Calibri"/>
                <a:cs typeface="Calibri"/>
                <a:sym typeface="Calibri"/>
              </a:rPr>
              <a:t>Drops / ɹ / at end of syllables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(etc.)</a:t>
            </a:r>
            <a:endParaRPr/>
          </a:p>
        </p:txBody>
      </p:sp>
      <p:sp>
        <p:nvSpPr>
          <p:cNvPr id="508" name="Google Shape;508;gda8de7a4d5_5_94"/>
          <p:cNvSpPr txBox="1"/>
          <p:nvPr/>
        </p:nvSpPr>
        <p:spPr>
          <a:xfrm>
            <a:off x="6672391" y="4374089"/>
            <a:ext cx="5165382"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Pronounces /t/ without a flap</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Some vowel differences with N. American, as for RP and also /lɑɪk/, /</a:t>
            </a:r>
            <a:endParaRPr/>
          </a:p>
          <a:p>
            <a:pPr indent="-285750" lvl="0" marL="285750" marR="0" rtl="0" algn="l">
              <a:spcBef>
                <a:spcPts val="0"/>
              </a:spcBef>
              <a:spcAft>
                <a:spcPts val="0"/>
              </a:spcAft>
              <a:buClr>
                <a:srgbClr val="FF0000"/>
              </a:buClr>
              <a:buSzPts val="1800"/>
              <a:buFont typeface="Arial"/>
              <a:buChar char="•"/>
            </a:pPr>
            <a:r>
              <a:rPr lang="en-US" sz="1800">
                <a:solidFill>
                  <a:srgbClr val="FF0000"/>
                </a:solidFill>
                <a:latin typeface="Calibri"/>
                <a:ea typeface="Calibri"/>
                <a:cs typeface="Calibri"/>
                <a:sym typeface="Calibri"/>
              </a:rPr>
              <a:t>Drops / ɹ / at end of syllables</a:t>
            </a:r>
            <a:endParaRPr/>
          </a:p>
          <a:p>
            <a:pPr indent="-285750" lvl="0" marL="285750" marR="0" rtl="0" algn="l">
              <a:spcBef>
                <a:spcPts val="0"/>
              </a:spcBef>
              <a:spcAft>
                <a:spcPts val="0"/>
              </a:spcAft>
              <a:buClr>
                <a:srgbClr val="FF0000"/>
              </a:buClr>
              <a:buSzPts val="1800"/>
              <a:buFont typeface="Arial"/>
              <a:buChar char="•"/>
            </a:pPr>
            <a:r>
              <a:rPr lang="en-US" sz="1800">
                <a:solidFill>
                  <a:srgbClr val="FF0000"/>
                </a:solidFill>
                <a:latin typeface="Calibri"/>
                <a:ea typeface="Calibri"/>
                <a:cs typeface="Calibri"/>
                <a:sym typeface="Calibri"/>
              </a:rPr>
              <a:t>Also ‘drops’ / </a:t>
            </a:r>
            <a:r>
              <a:rPr b="1" lang="en-US" sz="1800">
                <a:solidFill>
                  <a:srgbClr val="FF0000"/>
                </a:solidFill>
                <a:latin typeface="Calibri"/>
                <a:ea typeface="Calibri"/>
                <a:cs typeface="Calibri"/>
                <a:sym typeface="Calibri"/>
              </a:rPr>
              <a:t>t</a:t>
            </a:r>
            <a:r>
              <a:rPr lang="en-US" sz="1800">
                <a:solidFill>
                  <a:srgbClr val="FF0000"/>
                </a:solidFill>
                <a:latin typeface="Calibri"/>
                <a:ea typeface="Calibri"/>
                <a:cs typeface="Calibri"/>
                <a:sym typeface="Calibri"/>
              </a:rPr>
              <a:t> / at end of syllable </a:t>
            </a:r>
            <a:r>
              <a:rPr lang="en-US" sz="1800">
                <a:solidFill>
                  <a:schemeClr val="dk1"/>
                </a:solidFill>
                <a:latin typeface="Calibri"/>
                <a:ea typeface="Calibri"/>
                <a:cs typeface="Calibri"/>
                <a:sym typeface="Calibri"/>
              </a:rPr>
              <a:t>(becomes / ʔ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(etc.)</a:t>
            </a:r>
            <a:endParaRPr/>
          </a:p>
        </p:txBody>
      </p:sp>
      <p:pic>
        <p:nvPicPr>
          <p:cNvPr descr="The Christmas Broadcast, 1957" id="509" name="Google Shape;509;gda8de7a4d5_5_94"/>
          <p:cNvPicPr preferRelativeResize="0"/>
          <p:nvPr/>
        </p:nvPicPr>
        <p:blipFill rotWithShape="1">
          <a:blip r:embed="rId3">
            <a:alphaModFix/>
          </a:blip>
          <a:srcRect b="0" l="0" r="0" t="0"/>
          <a:stretch/>
        </p:blipFill>
        <p:spPr>
          <a:xfrm>
            <a:off x="1169033" y="2438335"/>
            <a:ext cx="2540000" cy="1905000"/>
          </a:xfrm>
          <a:prstGeom prst="rect">
            <a:avLst/>
          </a:prstGeom>
          <a:noFill/>
          <a:ln>
            <a:noFill/>
          </a:ln>
        </p:spPr>
      </p:pic>
      <p:pic>
        <p:nvPicPr>
          <p:cNvPr descr="Amy Winehouse Gets Real In This Vintage MTV Interview | MTV News" id="510" name="Google Shape;510;gda8de7a4d5_5_94"/>
          <p:cNvPicPr preferRelativeResize="0"/>
          <p:nvPr/>
        </p:nvPicPr>
        <p:blipFill rotWithShape="1">
          <a:blip r:embed="rId4">
            <a:alphaModFix/>
          </a:blip>
          <a:srcRect b="0" l="0" r="0" t="0"/>
          <a:stretch/>
        </p:blipFill>
        <p:spPr>
          <a:xfrm>
            <a:off x="6926649" y="2438335"/>
            <a:ext cx="2540000" cy="1435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
                                        <p:tgtEl>
                                          <p:spTgt spid="5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1"/>
                                        <p:tgtEl>
                                          <p:spTgt spid="5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gda8de7a4d5_5_103"/>
          <p:cNvSpPr txBox="1"/>
          <p:nvPr/>
        </p:nvSpPr>
        <p:spPr>
          <a:xfrm>
            <a:off x="1155154" y="1770411"/>
            <a:ext cx="316147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Social prejudice about other social groups based on dialect differences is STRONG!</a:t>
            </a:r>
            <a:endParaRPr/>
          </a:p>
        </p:txBody>
      </p:sp>
      <p:sp>
        <p:nvSpPr>
          <p:cNvPr id="516" name="Google Shape;516;gda8de7a4d5_5_103"/>
          <p:cNvSpPr/>
          <p:nvPr/>
        </p:nvSpPr>
        <p:spPr>
          <a:xfrm>
            <a:off x="5129213" y="3223260"/>
            <a:ext cx="6096000"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“One 2013 </a:t>
            </a:r>
            <a:r>
              <a:rPr lang="en-US" sz="1800" u="sng">
                <a:solidFill>
                  <a:schemeClr val="hlink"/>
                </a:solidFill>
                <a:latin typeface="Calibri"/>
                <a:ea typeface="Calibri"/>
                <a:cs typeface="Calibri"/>
                <a:sym typeface="Calibri"/>
                <a:hlinkClick r:id="rId3"/>
              </a:rPr>
              <a:t>poll</a:t>
            </a:r>
            <a:r>
              <a:rPr lang="en-US" sz="1800">
                <a:solidFill>
                  <a:schemeClr val="dk1"/>
                </a:solidFill>
                <a:latin typeface="Calibri"/>
                <a:ea typeface="Calibri"/>
                <a:cs typeface="Calibri"/>
                <a:sym typeface="Calibri"/>
              </a:rPr>
              <a:t> of more than 4,000 people found </a:t>
            </a:r>
            <a:r>
              <a:rPr b="1" lang="en-US" sz="1800">
                <a:solidFill>
                  <a:schemeClr val="dk1"/>
                </a:solidFill>
                <a:latin typeface="Calibri"/>
                <a:ea typeface="Calibri"/>
                <a:cs typeface="Calibri"/>
                <a:sym typeface="Calibri"/>
              </a:rPr>
              <a:t>RP and Devon accents the </a:t>
            </a:r>
            <a:r>
              <a:rPr b="1" i="1" lang="en-US" sz="1800">
                <a:solidFill>
                  <a:schemeClr val="dk1"/>
                </a:solidFill>
                <a:latin typeface="Calibri"/>
                <a:ea typeface="Calibri"/>
                <a:cs typeface="Calibri"/>
                <a:sym typeface="Calibri"/>
              </a:rPr>
              <a:t>most trustworthy</a:t>
            </a:r>
            <a:r>
              <a:rPr lang="en-US" sz="1800">
                <a:solidFill>
                  <a:schemeClr val="dk1"/>
                </a:solidFill>
                <a:latin typeface="Calibri"/>
                <a:ea typeface="Calibri"/>
                <a:cs typeface="Calibri"/>
                <a:sym typeface="Calibri"/>
              </a:rPr>
              <a:t>, while the </a:t>
            </a:r>
            <a:r>
              <a:rPr b="1" lang="en-US" sz="1800">
                <a:solidFill>
                  <a:schemeClr val="dk1"/>
                </a:solidFill>
                <a:latin typeface="Calibri"/>
                <a:ea typeface="Calibri"/>
                <a:cs typeface="Calibri"/>
                <a:sym typeface="Calibri"/>
              </a:rPr>
              <a:t>least trustworthy was deemed to be Liverpudlian (from Liverpool). The Cockney accent came a close second for </a:t>
            </a:r>
            <a:r>
              <a:rPr b="1" i="1" lang="en-US" sz="1800">
                <a:solidFill>
                  <a:schemeClr val="dk1"/>
                </a:solidFill>
                <a:latin typeface="Calibri"/>
                <a:ea typeface="Calibri"/>
                <a:cs typeface="Calibri"/>
                <a:sym typeface="Calibri"/>
              </a:rPr>
              <a:t>untrustworthiness</a:t>
            </a:r>
            <a:r>
              <a:rPr lang="en-US" sz="1800">
                <a:solidFill>
                  <a:schemeClr val="dk1"/>
                </a:solidFill>
                <a:latin typeface="Calibri"/>
                <a:ea typeface="Calibri"/>
                <a:cs typeface="Calibri"/>
                <a:sym typeface="Calibri"/>
              </a:rPr>
              <a:t>. These accents scored similarly when asked about </a:t>
            </a:r>
            <a:r>
              <a:rPr b="1" i="1" lang="en-US" sz="1800">
                <a:solidFill>
                  <a:schemeClr val="dk1"/>
                </a:solidFill>
                <a:latin typeface="Calibri"/>
                <a:ea typeface="Calibri"/>
                <a:cs typeface="Calibri"/>
                <a:sym typeface="Calibri"/>
              </a:rPr>
              <a:t>intelligence</a:t>
            </a:r>
            <a:r>
              <a:rPr i="1" lang="en-US" sz="1800">
                <a:solidFill>
                  <a:schemeClr val="dk1"/>
                </a:solidFill>
                <a:latin typeface="Calibri"/>
                <a:ea typeface="Calibri"/>
                <a:cs typeface="Calibri"/>
                <a:sym typeface="Calibri"/>
              </a:rPr>
              <a:t>.</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517" name="Google Shape;517;gda8de7a4d5_5_103"/>
          <p:cNvSpPr/>
          <p:nvPr/>
        </p:nvSpPr>
        <p:spPr>
          <a:xfrm>
            <a:off x="7441858" y="4764358"/>
            <a:ext cx="440922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sng">
                <a:solidFill>
                  <a:schemeClr val="hlink"/>
                </a:solidFill>
                <a:latin typeface="Calibri"/>
                <a:ea typeface="Calibri"/>
                <a:cs typeface="Calibri"/>
                <a:sym typeface="Calibri"/>
                <a:hlinkClick r:id="rId4"/>
              </a:rPr>
              <a:t>https://www.bbc.com/future/article/20180307-what-does-your-accent-say-about-you</a:t>
            </a:r>
            <a:r>
              <a:rPr lang="en-US" sz="1200">
                <a:solidFill>
                  <a:schemeClr val="dk1"/>
                </a:solidFill>
                <a:latin typeface="Calibri"/>
                <a:ea typeface="Calibri"/>
                <a:cs typeface="Calibri"/>
                <a:sym typeface="Calibri"/>
              </a:rPr>
              <a:t> (emphasis added)</a:t>
            </a:r>
            <a:endParaRPr/>
          </a:p>
        </p:txBody>
      </p:sp>
      <p:cxnSp>
        <p:nvCxnSpPr>
          <p:cNvPr id="518" name="Google Shape;518;gda8de7a4d5_5_103"/>
          <p:cNvCxnSpPr/>
          <p:nvPr/>
        </p:nvCxnSpPr>
        <p:spPr>
          <a:xfrm>
            <a:off x="3171825" y="3086100"/>
            <a:ext cx="1500188" cy="685799"/>
          </a:xfrm>
          <a:prstGeom prst="straightConnector1">
            <a:avLst/>
          </a:prstGeom>
          <a:noFill/>
          <a:ln cap="flat" cmpd="sng" w="9525">
            <a:solidFill>
              <a:schemeClr val="accent1"/>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par>
                                <p:cTn fill="hold" nodeType="with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pic>
        <p:nvPicPr>
          <p:cNvPr descr="Graphical user interface, text, application&#10;&#10;Description automatically generated" id="523" name="Google Shape;523;gda8de7a4d5_5_110"/>
          <p:cNvPicPr preferRelativeResize="0"/>
          <p:nvPr/>
        </p:nvPicPr>
        <p:blipFill rotWithShape="1">
          <a:blip r:embed="rId3">
            <a:alphaModFix/>
          </a:blip>
          <a:srcRect b="0" l="0" r="0" t="0"/>
          <a:stretch/>
        </p:blipFill>
        <p:spPr>
          <a:xfrm>
            <a:off x="276224" y="1992551"/>
            <a:ext cx="5610225" cy="3150949"/>
          </a:xfrm>
          <a:prstGeom prst="rect">
            <a:avLst/>
          </a:prstGeom>
          <a:noFill/>
          <a:ln>
            <a:noFill/>
          </a:ln>
        </p:spPr>
      </p:pic>
      <p:sp>
        <p:nvSpPr>
          <p:cNvPr id="524" name="Google Shape;524;gda8de7a4d5_5_110"/>
          <p:cNvSpPr txBox="1"/>
          <p:nvPr/>
        </p:nvSpPr>
        <p:spPr>
          <a:xfrm>
            <a:off x="3192058" y="559018"/>
            <a:ext cx="657898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Once we know the LINGUISTIC features of the dialects, I ask the students to REFLECT in various ways on these social judgements.</a:t>
            </a:r>
            <a:endParaRPr/>
          </a:p>
        </p:txBody>
      </p:sp>
      <p:pic>
        <p:nvPicPr>
          <p:cNvPr descr="Graphical user interface, text, application&#10;&#10;Description automatically generated" id="525" name="Google Shape;525;gda8de7a4d5_5_110"/>
          <p:cNvPicPr preferRelativeResize="0"/>
          <p:nvPr/>
        </p:nvPicPr>
        <p:blipFill rotWithShape="1">
          <a:blip r:embed="rId4">
            <a:alphaModFix/>
          </a:blip>
          <a:srcRect b="0" l="0" r="0" t="0"/>
          <a:stretch/>
        </p:blipFill>
        <p:spPr>
          <a:xfrm>
            <a:off x="6481548" y="1722095"/>
            <a:ext cx="5462094" cy="34138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0_Office Theme">
  <a:themeElements>
    <a:clrScheme name="UBC Brand 1">
      <a:dk1>
        <a:srgbClr val="002040"/>
      </a:dk1>
      <a:lt1>
        <a:srgbClr val="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2_Office Theme">
  <a:themeElements>
    <a:clrScheme name="UBC Brand 1">
      <a:dk1>
        <a:srgbClr val="002040"/>
      </a:dk1>
      <a:lt1>
        <a:srgbClr val="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6_Office Theme">
  <a:themeElements>
    <a:clrScheme name="UBC Brand 1">
      <a:dk1>
        <a:srgbClr val="002040"/>
      </a:dk1>
      <a:lt1>
        <a:srgbClr val="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4_Office Theme">
  <a:themeElements>
    <a:clrScheme name="UBC Brand 1">
      <a:dk1>
        <a:srgbClr val="002040"/>
      </a:dk1>
      <a:lt1>
        <a:srgbClr val="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2020-10-14T22:45:22Z</dcterms:created>
  <dc:creator>Microsoft Office User</dc:creator>
</cp:coreProperties>
</file>