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1" r:id="rId2"/>
    <p:sldId id="320" r:id="rId3"/>
    <p:sldId id="317" r:id="rId4"/>
    <p:sldId id="297" r:id="rId5"/>
    <p:sldId id="322" r:id="rId6"/>
    <p:sldId id="340" r:id="rId7"/>
    <p:sldId id="343" r:id="rId8"/>
    <p:sldId id="344" r:id="rId9"/>
    <p:sldId id="327" r:id="rId10"/>
    <p:sldId id="329" r:id="rId11"/>
    <p:sldId id="328" r:id="rId12"/>
    <p:sldId id="325" r:id="rId13"/>
    <p:sldId id="341" r:id="rId14"/>
    <p:sldId id="339" r:id="rId15"/>
    <p:sldId id="342" r:id="rId16"/>
    <p:sldId id="338" r:id="rId17"/>
    <p:sldId id="332" r:id="rId18"/>
    <p:sldId id="333" r:id="rId19"/>
    <p:sldId id="334" r:id="rId20"/>
    <p:sldId id="335" r:id="rId21"/>
    <p:sldId id="336" r:id="rId22"/>
    <p:sldId id="337" r:id="rId23"/>
    <p:sldId id="346" r:id="rId24"/>
    <p:sldId id="347" r:id="rId25"/>
    <p:sldId id="348" r:id="rId26"/>
    <p:sldId id="318" r:id="rId27"/>
    <p:sldId id="345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65"/>
    <p:restoredTop sz="85567"/>
  </p:normalViewPr>
  <p:slideViewPr>
    <p:cSldViewPr snapToObjects="1">
      <p:cViewPr varScale="1">
        <p:scale>
          <a:sx n="84" d="100"/>
          <a:sy n="84" d="100"/>
        </p:scale>
        <p:origin x="424" y="192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3020E8-DA83-4AAE-AAF0-7C5E39E72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C0548-5B74-4F86-9D75-4565AF8BDC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EFF9DA-DB7F-3046-B091-42BE4ECCA3C7}" type="datetime1">
              <a:rPr lang="en-US" altLang="en-US"/>
              <a:pPr>
                <a:defRPr/>
              </a:pPr>
              <a:t>8/12/20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E50C18-2E39-4400-AC6B-11BAC24882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D4490-8B10-4EFD-97EC-0F2B6C7AC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F0ADB-EDDD-46D6-BB0B-9FB1F81F9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166A4-861F-45D1-AD96-536EF2762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AF1111-9F29-E240-9038-7C4CADDFA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ezproxy.library.ubc.ca/10.1080/08923647.2015.99436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27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86F7C28-DB55-A649-8362-FE9FCF81F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F351DCF-1F84-7E40-A69E-0090CC2AD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0FD1F4C-1BB2-7D45-9889-40179D9C0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5BD0A7-7514-A64D-841F-A95A29FA0E2F}" type="slidenum">
              <a:rPr lang="en-US" altLang="en-US" sz="1200" smtClean="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8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C4D35CF6-5760-E141-AE8F-F4270AC60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CEDA55FE-0066-9146-8E39-7768E65ED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6A1DBED-30A9-4040-AF7E-65C965F5C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D0B6F3-7C57-934B-8866-1A80E1CEA435}" type="slidenum">
              <a:rPr lang="en-US" altLang="en-US" sz="1200" smtClean="0">
                <a:latin typeface="Calibri" panose="020F0502020204030204" pitchFamily="34" charset="0"/>
              </a:rPr>
              <a:pPr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EB52E86B-03D1-C34F-87F0-E273A7244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8D3266B-F23F-654D-AAFF-422216905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Studies show that students appreciate informal class videos that reveal your personality (Guo, 2013; Cavanagh, 2016)</a:t>
            </a:r>
          </a:p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4F38A4-6FC4-DD47-A670-5DD87755F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8C5D7E-F8B9-F542-9F5C-BAE66CA945DB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79F1C847-7ABF-2C46-B5A3-3CC92B18E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259BCE1D-6E53-AD45-861E-97D654EEF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Anderson, T. (2003). Getting the Mix Right Again: An Updated and Theoretical Rationale for Interaction. </a:t>
            </a:r>
            <a:r>
              <a:rPr lang="en-US" altLang="en-US" i="1"/>
              <a:t>The International Review of Research in Open and Distributed Learning</a:t>
            </a:r>
            <a:r>
              <a:rPr lang="en-US" altLang="en-US"/>
              <a:t>, </a:t>
            </a:r>
            <a:r>
              <a:rPr lang="en-US" altLang="en-US" i="1"/>
              <a:t>4</a:t>
            </a:r>
            <a:r>
              <a:rPr lang="en-US" altLang="en-US"/>
              <a:t>(2). https://doi.org/10.19173/irrodl.v4i2.149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11477D3D-113F-AB4A-968B-4E2C3AAC6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7EC6A6-318D-344B-A5A0-770EC340E196}" type="slidenum">
              <a:rPr lang="en-US" altLang="en-US" sz="1200" smtClean="0">
                <a:latin typeface="Calibri" panose="020F0502020204030204" pitchFamily="34" charset="0"/>
              </a:rPr>
              <a:pPr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D695ED2E-16FC-CC4B-82BB-3D6D24A58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47BDF75-BBC1-1D49-A345-50F5DB17A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Jorge Gaytan (2015) Comparing Faculty and Student Perceptions Regarding Factors That Affect Student Retention in Online Education, American Journal of Distance Education, 29:1, 56-66, DOI: </a:t>
            </a:r>
            <a:r>
              <a:rPr lang="en-US" altLang="en-US" u="sng">
                <a:hlinkClick r:id="rId3"/>
              </a:rPr>
              <a:t>10.1080/08923647.2015.994365</a:t>
            </a: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8DCD2DD1-54A8-0A44-8ADC-4832AEEE1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9601E8-A3D0-E54E-9ADF-CD39B28E76A6}" type="slidenum">
              <a:rPr lang="en-US" altLang="en-US" sz="1200" smtClean="0">
                <a:latin typeface="Calibri" panose="020F0502020204030204" pitchFamily="34" charset="0"/>
              </a:rPr>
              <a:pPr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829DD3B3-8B51-C747-8E01-C551456E8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DE144418-E94D-2243-B2FA-5641D224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68BAFF7-A84F-ED4E-A391-CBBCA48D6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326DC3-EBB0-3843-998E-52535F6B6CA6}" type="slidenum">
              <a:rPr lang="en-US" altLang="en-US" sz="1200" smtClean="0"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7F9A4EE0-CEA7-644E-96C1-F5FF884A8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5C3E318E-B80D-8B4F-B90C-04647DC75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B208C4B6-9136-EA47-ABDF-30D5D68A1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412606-0199-3A45-A250-79F4210B6D2D}" type="slidenum">
              <a:rPr lang="en-US" altLang="en-US" sz="1200" smtClean="0"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7981715A-C235-2340-98D3-DD1148C9D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CDA7857-A1B8-5742-8470-9A4290EFF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29B6B6A-A4E7-D647-877C-D252B06C3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C5A6FA-D33E-7C4E-97AA-30420CC6EA75}" type="slidenum">
              <a:rPr lang="en-US" altLang="en-US" sz="1200" smtClean="0">
                <a:latin typeface="Calibri" panose="020F0502020204030204" pitchFamily="34" charset="0"/>
              </a:rPr>
              <a:pPr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1B3EA6A9-49D4-4448-A29B-D3E1173EC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975D74-3D72-4B44-8628-2ACB7A73716F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4DA6E-45AC-E84C-B48B-B2CA03B1293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B6FB1DA9-AA6F-1943-ACA8-2250B1B68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BECAE48B-E96A-894D-AB25-D40D6C52F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EB14C7-8C46-294E-94EC-DA761458BFA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D9351E57-44CE-154D-9F94-63B1A3740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9483C7E-1A15-7345-A02E-F812369AA1FC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b="0" i="0" kern="0" spc="20" baseline="0">
                <a:solidFill>
                  <a:srgbClr val="0C2344"/>
                </a:solidFill>
                <a:latin typeface="Whitney Semibold"/>
                <a:ea typeface="ＭＳ Ｐゴシック" charset="-128"/>
                <a:cs typeface="Whitney Semi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CA" dirty="0">
              <a:solidFill>
                <a:srgbClr val="FFFFFF"/>
              </a:solidFill>
              <a:latin typeface="Whitney Book"/>
              <a:cs typeface="Whitney Book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9975E8A-C4EA-514F-B896-A06BEFD1A7F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9907350-D37D-9144-8987-F6E9385FBA51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7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991CB135-924B-484C-820C-068FD9EE1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96083E-42DD-1F4C-B309-CD75BAFAB33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F0D4973F-6380-1B4C-9E02-98621F269C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6A096E2-4462-F744-8796-B85A30291EB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DB65832-5249-3448-9CC2-E1C0C7E0900E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0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>
            <a:extLst>
              <a:ext uri="{FF2B5EF4-FFF2-40B4-BE49-F238E27FC236}">
                <a16:creationId xmlns:a16="http://schemas.microsoft.com/office/drawing/2014/main" id="{36C1CB02-FEA5-5744-AF95-BFB22019F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BD4EBA-5785-A540-9F9F-7E0ECFF25126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325A3465-DBE6-A847-8D79-F837CF0F8E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413904B-9ECD-B444-9512-A76B1F05D5D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F291C8-BEFC-5A4E-8F0F-319A7F68A99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603E4D8-2C0B-2540-9618-3787054BFEA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E5ADD3F-B41B-D145-9CA2-FCDCE503E8D5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BA3FBD98-CC57-BC43-B9CB-017C36ED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0481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8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819CBF-CAEB-AF46-8812-ECA481A1E87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D35F5C8C-6806-AB47-8373-AD211A2DB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6088"/>
            <a:ext cx="252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E6F2D65-0CCC-0846-9AB0-A8F813D9B65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1B8BD4C-22E7-124F-B6AA-79E763E9BD0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36D690BC-442C-1747-9F3F-A42AE16D2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D8FB45-C7EA-154A-8ECC-E6C8A0B45B1A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7CC300E8-CB76-DC44-80E5-6817AB9EB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BD32466A-5A03-9B41-B461-521C9ADFA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5C231-AF70-2746-9E4C-887178536088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B23D6A2-43EA-F141-9AAA-F3A63A8F9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2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8385C64A-A743-C14F-8EF0-CD3221573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A66498-976B-CB46-8A86-A3705BED7FCE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D7212EE-0076-244F-BC21-A8B704CE90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>
            <a:extLst>
              <a:ext uri="{FF2B5EF4-FFF2-40B4-BE49-F238E27FC236}">
                <a16:creationId xmlns:a16="http://schemas.microsoft.com/office/drawing/2014/main" id="{F179A5A8-5F07-F44D-B55C-AFD4D003A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E23EC-9375-834C-B726-CE3FCB368020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29E9A-75DB-574B-BF5E-C90D99EB7FD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D02E002C-91E0-7F41-B9BC-9D9F807D21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59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903192319_565a1588df_k.jpg">
            <a:extLst>
              <a:ext uri="{FF2B5EF4-FFF2-40B4-BE49-F238E27FC236}">
                <a16:creationId xmlns:a16="http://schemas.microsoft.com/office/drawing/2014/main" id="{357EEB6B-0010-874A-AE45-12410B156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9468908073_a6d2e240c9_k.jpg">
            <a:extLst>
              <a:ext uri="{FF2B5EF4-FFF2-40B4-BE49-F238E27FC236}">
                <a16:creationId xmlns:a16="http://schemas.microsoft.com/office/drawing/2014/main" id="{053CE5BF-2583-0C4A-BFA2-A3DBD1F0D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AD686D-EA01-0D49-836C-45E41C37D6E4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4BC42-05BB-F744-BDEB-DA8C7E031E3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9" descr="s4b282c2015.png">
            <a:extLst>
              <a:ext uri="{FF2B5EF4-FFF2-40B4-BE49-F238E27FC236}">
                <a16:creationId xmlns:a16="http://schemas.microsoft.com/office/drawing/2014/main" id="{257CB210-CD6C-A643-96F0-52F198BDD8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089D0C41-8AD2-B14D-9787-725E0040B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0F06F7-CF91-FA47-88CF-D380178DE2B4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ED3BB-7D7E-604D-8E04-A14016BEE74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131A545F-01D9-B842-824F-E1B5E1981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2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1106_86502c1841_k.jpg">
            <a:extLst>
              <a:ext uri="{FF2B5EF4-FFF2-40B4-BE49-F238E27FC236}">
                <a16:creationId xmlns:a16="http://schemas.microsoft.com/office/drawing/2014/main" id="{3677859A-0D6E-B24C-99AB-E5E689FE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64224D-FA86-0C4B-B42C-7D9F0965211D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D6B6F-2764-F24F-BE65-7B7A5BFE0E4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90F43D67-DB29-7049-AA90-0A75E7E41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C7B29A1-2760-D941-8A1D-2387D2C3F72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82E460A-7A36-7447-8ABE-96B95B375FEE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2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>
            <a:extLst>
              <a:ext uri="{FF2B5EF4-FFF2-40B4-BE49-F238E27FC236}">
                <a16:creationId xmlns:a16="http://schemas.microsoft.com/office/drawing/2014/main" id="{BEA35F56-DC44-CD42-BB35-FC2DBE6D7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FE710-8718-FC46-9E9C-CDFE2B6C0001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806EA-5159-D240-B744-59DFEF823156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7606C4E6-7B45-8347-966D-8877D5CA54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450C9AA-BA7A-394A-ADBC-D2A09DAFF16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3EA8401-802E-BD4E-8F92-900F4D97462F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13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CCDCDDA8-B07F-BA46-8A2D-3CB99A34A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5E3AC-4CDD-824F-AC99-E5DFAB4771DA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4BE91-EEA6-B14B-8AF2-CC00A511478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1E2FC4D2-6A5E-AE44-ADF8-6D9E998E3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EA87FEC-6416-BA4B-B9FF-490F786394D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9DE182B-2F1F-8E49-BDD8-A71FCEBB413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>
            <a:extLst>
              <a:ext uri="{FF2B5EF4-FFF2-40B4-BE49-F238E27FC236}">
                <a16:creationId xmlns:a16="http://schemas.microsoft.com/office/drawing/2014/main" id="{9BF4334F-0178-364B-9360-B89F17225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9ECBD43-EC7D-AF48-B95E-22E0FADFCE2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904FF48-9090-F54C-A0EC-94D7FC1E4B17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7781B3-D16A-524B-9B39-FD4F4E3CF98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9CDD2E1C-B3A9-CE48-9606-A8A60B6ED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33E702C-AA22-C645-9563-4B706CD87B4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CDADE80-ECDF-2C4C-8CB3-E8C7FFD92861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  <p:sldLayoutId id="2147485759" r:id="rId12"/>
    <p:sldLayoutId id="2147485760" r:id="rId13"/>
    <p:sldLayoutId id="2147485761" r:id="rId14"/>
    <p:sldLayoutId id="2147485762" r:id="rId15"/>
    <p:sldLayoutId id="2147485763" r:id="rId16"/>
    <p:sldLayoutId id="2147485764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elzyjs9f" TargetMode="External"/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elzyjs9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ts.helpdesk@ubc.c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7917079@N06/44632800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37917079@N0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765" y="1418134"/>
            <a:ext cx="5541197" cy="8914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2000" dirty="0"/>
              <a:t>Using the Arts Remote Teaching Template in Your Canvas Course: Setup Tips &amp;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4765" y="2910536"/>
            <a:ext cx="5430838" cy="360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ea typeface="ＭＳ Ｐゴシック" charset="-128"/>
              </a:rPr>
              <a:t>Arts ISIT &amp; CTLT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765" y="3443287"/>
            <a:ext cx="5430838" cy="31847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August 12,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9846C-8ABF-D94B-808A-5907BB55B538}"/>
              </a:ext>
            </a:extLst>
          </p:cNvPr>
          <p:cNvSpPr/>
          <p:nvPr/>
        </p:nvSpPr>
        <p:spPr>
          <a:xfrm>
            <a:off x="0" y="4466897"/>
            <a:ext cx="7115503" cy="10720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CBA2-18DC-AE40-8D4E-75D842B23314}"/>
              </a:ext>
            </a:extLst>
          </p:cNvPr>
          <p:cNvSpPr txBox="1"/>
          <p:nvPr/>
        </p:nvSpPr>
        <p:spPr>
          <a:xfrm>
            <a:off x="0" y="4466897"/>
            <a:ext cx="7115503" cy="10772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CA" sz="1600" dirty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</a:rPr>
              <a:t>As you arrive and wait for the session to start, please introduce yourself in the chat and let us know what you are expecting from today’s webinar.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Assessment and Feedback</a:t>
            </a:r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B623B2F6-BE72-4B45-BFD4-141C114A530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982663"/>
            <a:ext cx="7661275" cy="294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Frequent checkpoints for students to check their knowledge and for the instructor to see how students are doing</a:t>
            </a:r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Important to provide timely feedback throughout the learning process, not just in summative or graded work </a:t>
            </a:r>
            <a:br>
              <a:rPr lang="en-US" sz="2000" dirty="0"/>
            </a:br>
            <a:r>
              <a:rPr lang="en-US" sz="1400" dirty="0"/>
              <a:t>(Hattie &amp; Timperley, 2007; Shute, 2008; Ambrose et al, 2010)</a:t>
            </a:r>
            <a:endParaRPr lang="en-US" sz="2000" dirty="0"/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EBE12-D1E6-4945-8B78-C6CEA1A68A33}"/>
              </a:ext>
            </a:extLst>
          </p:cNvPr>
          <p:cNvSpPr txBox="1"/>
          <p:nvPr/>
        </p:nvSpPr>
        <p:spPr>
          <a:xfrm>
            <a:off x="474663" y="4149725"/>
            <a:ext cx="7337425" cy="2308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“…online students would like to receive more instruction from their professors and more comprehensive feedback that would allow them to engage in corrective behaviors to improve performance.”</a:t>
            </a:r>
          </a:p>
          <a:p>
            <a:pPr algn="r">
              <a:defRPr/>
            </a:pPr>
            <a:r>
              <a:rPr lang="en-US" dirty="0"/>
              <a:t>Gaytan, 2015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Inclusivity and access</a:t>
            </a:r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B623B2F6-BE72-4B45-BFD4-141C114A530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Be mindful of external factors </a:t>
            </a:r>
            <a:r>
              <a:rPr lang="en-US" sz="2000" dirty="0"/>
              <a:t>– </a:t>
            </a:r>
            <a:r>
              <a:rPr lang="en-CA" altLang="en-US" sz="2000" dirty="0"/>
              <a:t>Students have different living contexts in different locations.  They may be experiencing anxiety. Be mindful and provide extra flexibility.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Accessible course design</a:t>
            </a:r>
            <a:r>
              <a:rPr lang="en-US" sz="2000" dirty="0"/>
              <a:t> – Make sure materials are accessible and be mindful of differing access to technology.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Access to support</a:t>
            </a:r>
            <a:r>
              <a:rPr lang="en-US" sz="2000" dirty="0"/>
              <a:t> – Provide access to support resources and information about accommodations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b="1" dirty="0"/>
              <a:t>Build flexibility into your design where possible!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How to use the template</a:t>
            </a:r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B623B2F6-BE72-4B45-BFD4-141C114A530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b="1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 Planning materials and resources</a:t>
            </a:r>
            <a:br>
              <a:rPr lang="en-CA" altLang="en-US" sz="2000" dirty="0"/>
            </a:b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 Demo Site</a:t>
            </a:r>
          </a:p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defRPr/>
            </a:pPr>
            <a:r>
              <a:rPr lang="en-CA" altLang="en-US" sz="2000" b="1" dirty="0"/>
              <a:t>Template Site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Organizing your course materials</a:t>
            </a:r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B623B2F6-BE72-4B45-BFD4-141C114A530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b="1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Chunking into modules </a:t>
            </a:r>
            <a:r>
              <a:rPr lang="en-CA" altLang="en-US" sz="2000" dirty="0"/>
              <a:t>– Try to organize by weekly modules or topics.  Include a clear schedule and weekly announcements.</a:t>
            </a:r>
          </a:p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Consistent structure </a:t>
            </a:r>
            <a:r>
              <a:rPr lang="en-CA" altLang="en-US" sz="2000" dirty="0"/>
              <a:t>– Pick one module to prototype in order to fine tune the structure then copy to other modules.  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defRPr/>
            </a:pPr>
            <a:r>
              <a:rPr lang="en-CA" altLang="en-US" sz="2000" b="1" dirty="0"/>
              <a:t>Time – </a:t>
            </a:r>
            <a:r>
              <a:rPr lang="en-CA" altLang="en-US" sz="2000" dirty="0"/>
              <a:t>Think about student time each week and where due dates are clustered.  Try to balance synchronous and asynchronous time and allow for student flexibility.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>
            <a:extLst>
              <a:ext uri="{FF2B5EF4-FFF2-40B4-BE49-F238E27FC236}">
                <a16:creationId xmlns:a16="http://schemas.microsoft.com/office/drawing/2014/main" id="{2AE133C6-479E-714A-939F-15E9D734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" b="15309"/>
          <a:stretch>
            <a:fillRect/>
          </a:stretch>
        </p:blipFill>
        <p:spPr bwMode="auto">
          <a:xfrm>
            <a:off x="49213" y="693738"/>
            <a:ext cx="8051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2961CD-513F-3B44-A792-270173D89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Course Map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08;p21">
            <a:extLst>
              <a:ext uri="{FF2B5EF4-FFF2-40B4-BE49-F238E27FC236}">
                <a16:creationId xmlns:a16="http://schemas.microsoft.com/office/drawing/2014/main" id="{C2B4F2D7-0691-B449-90DC-D02CA5C825E6}"/>
              </a:ext>
            </a:extLst>
          </p:cNvPr>
          <p:cNvGraphicFramePr/>
          <p:nvPr/>
        </p:nvGraphicFramePr>
        <p:xfrm>
          <a:off x="179388" y="188913"/>
          <a:ext cx="7789863" cy="6391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B2244"/>
                          </a:solidFill>
                        </a:rPr>
                        <a:t>Asynchronous</a:t>
                      </a:r>
                      <a:endParaRPr sz="1800" b="1" dirty="0">
                        <a:solidFill>
                          <a:srgbClr val="0B2244"/>
                        </a:solidFill>
                      </a:endParaRPr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B2244"/>
                          </a:solidFill>
                        </a:rPr>
                        <a:t>Synchronous</a:t>
                      </a:r>
                      <a:endParaRPr sz="1800" b="1" dirty="0">
                        <a:solidFill>
                          <a:srgbClr val="0B2244"/>
                        </a:solidFill>
                      </a:endParaRPr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7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B2244"/>
                          </a:solidFill>
                        </a:rPr>
                        <a:t>Student/ Content</a:t>
                      </a:r>
                      <a:endParaRPr sz="1800" b="1" dirty="0">
                        <a:solidFill>
                          <a:srgbClr val="0B2244"/>
                        </a:solidFill>
                      </a:endParaRPr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Short, lecture videos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Self-assessment quizzes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Readings</a:t>
                      </a:r>
                      <a:endParaRPr sz="18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Presentation of content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Poll questions / classroom response questions</a:t>
                      </a:r>
                    </a:p>
                  </a:txBody>
                  <a:tcPr marL="91439" marR="91439" marT="91408" marB="91408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0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B2244"/>
                          </a:solidFill>
                        </a:rPr>
                        <a:t>Student/ Student</a:t>
                      </a:r>
                      <a:endParaRPr sz="1800" b="1" dirty="0">
                        <a:solidFill>
                          <a:srgbClr val="0B2244"/>
                        </a:solidFill>
                      </a:endParaRPr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Discussion forum activities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Group activities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Peer feedback/ assessment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" sz="1800" dirty="0"/>
                        <a:t>Sharing projects</a:t>
                      </a:r>
                      <a:br>
                        <a:rPr lang="en" sz="1800" dirty="0"/>
                      </a:br>
                      <a:endParaRPr sz="1800" dirty="0"/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Breakout room discussions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Group presentations</a:t>
                      </a:r>
                      <a:endParaRPr sz="1800" dirty="0"/>
                    </a:p>
                  </a:txBody>
                  <a:tcPr marL="91439" marR="91439" marT="91408" marB="914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B2244"/>
                          </a:solidFill>
                        </a:rPr>
                        <a:t>Instructor/Student</a:t>
                      </a:r>
                      <a:endParaRPr sz="1800" b="1" dirty="0">
                        <a:solidFill>
                          <a:srgbClr val="0B2244"/>
                        </a:solidFill>
                      </a:endParaRPr>
                    </a:p>
                  </a:txBody>
                  <a:tcPr marL="91439" marR="91439" marT="91408" marB="9140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Weekly announcement posts or videos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Discussion forum moderation and responses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39" marR="91439" marT="91408" marB="91408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Group question and answer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dirty="0"/>
                        <a:t>Explaining requirements, due dates, expectations</a:t>
                      </a:r>
                      <a:endParaRPr sz="1800" dirty="0"/>
                    </a:p>
                  </a:txBody>
                  <a:tcPr marL="91439" marR="91439" marT="91408" marB="91408"/>
                </a:tc>
                <a:extLst>
                  <a:ext uri="{0D108BD9-81ED-4DB2-BD59-A6C34878D82A}">
                    <a16:rowId xmlns:a16="http://schemas.microsoft.com/office/drawing/2014/main" val="1910365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0E039-0FCF-6846-95BC-9F9C6710E5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115888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Example of a Module</a:t>
            </a:r>
          </a:p>
        </p:txBody>
      </p:sp>
      <p:sp>
        <p:nvSpPr>
          <p:cNvPr id="38914" name="Text Placeholder 3">
            <a:extLst>
              <a:ext uri="{FF2B5EF4-FFF2-40B4-BE49-F238E27FC236}">
                <a16:creationId xmlns:a16="http://schemas.microsoft.com/office/drawing/2014/main" id="{3A080434-2319-134E-AF4A-21A8AE3C4052}"/>
              </a:ext>
            </a:extLst>
          </p:cNvPr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39738" y="717550"/>
            <a:ext cx="7661275" cy="430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/>
              <a:t>CRWR 209 – John Vigna and Annabel Lyon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3DB00164-3E8E-2A40-B395-2D630C98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85666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9681224E-D785-B24E-8DD5-B56F154A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2" name="Picture 5">
            <a:extLst>
              <a:ext uri="{FF2B5EF4-FFF2-40B4-BE49-F238E27FC236}">
                <a16:creationId xmlns:a16="http://schemas.microsoft.com/office/drawing/2014/main" id="{D37E6B0F-60F6-364D-8EA2-49F07AD4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1"/>
          <a:stretch>
            <a:fillRect/>
          </a:stretch>
        </p:blipFill>
        <p:spPr bwMode="auto">
          <a:xfrm>
            <a:off x="1763713" y="0"/>
            <a:ext cx="5472112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86EB30B8-FEFF-CF4F-8DAD-9F9E5374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>
            <a:fillRect/>
          </a:stretch>
        </p:blipFill>
        <p:spPr bwMode="auto">
          <a:xfrm>
            <a:off x="552450" y="333375"/>
            <a:ext cx="80692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welcome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Arts ISIT is hosting webinars all summer to support your online teaching needs, from course delivery to assessment technologies. For more information, please see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https://isitworkshops.arts.ubc.ca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Please share any </a:t>
            </a: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https://app.sli.do/event/elzyjs9f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vote on the ones you want answered. A Q&amp;A discussion will take place at the end of the session. 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webinar will be </a:t>
            </a: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recorded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uploaded to the ISIT website. Please be mindful of any </a:t>
            </a: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private information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cameras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microphones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been disabled to help save on bandwidth.</a:t>
            </a:r>
          </a:p>
        </p:txBody>
      </p:sp>
    </p:spTree>
    <p:extLst>
      <p:ext uri="{BB962C8B-B14F-4D97-AF65-F5344CB8AC3E}">
        <p14:creationId xmlns:p14="http://schemas.microsoft.com/office/powerpoint/2010/main" val="335020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34" name="Picture 5">
            <a:extLst>
              <a:ext uri="{FF2B5EF4-FFF2-40B4-BE49-F238E27FC236}">
                <a16:creationId xmlns:a16="http://schemas.microsoft.com/office/drawing/2014/main" id="{8D4AF0A3-EF69-B149-91F4-52129940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1263650" y="171450"/>
            <a:ext cx="66167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496296F2-D0C9-DD4B-A93E-C2FFA373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714375" y="188913"/>
            <a:ext cx="790733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70539-9F33-F248-B74E-7CB65CAD3C37}"/>
              </a:ext>
            </a:extLst>
          </p:cNvPr>
          <p:cNvSpPr/>
          <p:nvPr/>
        </p:nvSpPr>
        <p:spPr>
          <a:xfrm>
            <a:off x="7956550" y="0"/>
            <a:ext cx="13319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130" name="Picture 3">
            <a:extLst>
              <a:ext uri="{FF2B5EF4-FFF2-40B4-BE49-F238E27FC236}">
                <a16:creationId xmlns:a16="http://schemas.microsoft.com/office/drawing/2014/main" id="{55BDFBE0-2499-5542-8133-D4608A56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2"/>
          <a:stretch>
            <a:fillRect/>
          </a:stretch>
        </p:blipFill>
        <p:spPr bwMode="auto">
          <a:xfrm>
            <a:off x="539750" y="1192213"/>
            <a:ext cx="83534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2" y="1357245"/>
            <a:ext cx="5940425" cy="904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 err="1"/>
              <a:t>Bosung</a:t>
            </a:r>
            <a:r>
              <a:rPr lang="en-CA" sz="1800" dirty="0"/>
              <a:t> </a:t>
            </a:r>
            <a:r>
              <a:rPr lang="en-CA" sz="1800" dirty="0" err="1"/>
              <a:t>kim</a:t>
            </a:r>
            <a:r>
              <a:rPr lang="en-CA" sz="1800" dirty="0"/>
              <a:t> (CTLT)</a:t>
            </a:r>
          </a:p>
        </p:txBody>
      </p:sp>
    </p:spTree>
    <p:extLst>
      <p:ext uri="{BB962C8B-B14F-4D97-AF65-F5344CB8AC3E}">
        <p14:creationId xmlns:p14="http://schemas.microsoft.com/office/powerpoint/2010/main" val="381875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2" y="1357245"/>
            <a:ext cx="5940425" cy="904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/>
              <a:t>Faculty presenters:</a:t>
            </a:r>
          </a:p>
          <a:p>
            <a:pPr>
              <a:lnSpc>
                <a:spcPct val="120000"/>
              </a:lnSpc>
            </a:pPr>
            <a:r>
              <a:rPr lang="en-CA" sz="1800" dirty="0"/>
              <a:t>Sara </a:t>
            </a:r>
            <a:r>
              <a:rPr lang="en-CA" sz="1800" dirty="0" err="1"/>
              <a:t>shneiderman</a:t>
            </a:r>
            <a:r>
              <a:rPr lang="en-CA" sz="1800" dirty="0"/>
              <a:t> &amp; </a:t>
            </a:r>
            <a:r>
              <a:rPr lang="en-CA" sz="1800" dirty="0" err="1"/>
              <a:t>zoe</a:t>
            </a:r>
            <a:r>
              <a:rPr lang="en-CA" sz="1800" dirty="0"/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3899030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2" y="1357245"/>
            <a:ext cx="5940425" cy="904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/>
              <a:t>Template import demo:</a:t>
            </a:r>
          </a:p>
          <a:p>
            <a:pPr>
              <a:lnSpc>
                <a:spcPct val="120000"/>
              </a:lnSpc>
            </a:pPr>
            <a:r>
              <a:rPr lang="en-CA" sz="1800" dirty="0"/>
              <a:t>Meena </a:t>
            </a:r>
            <a:r>
              <a:rPr lang="en-CA" sz="1800" dirty="0" err="1"/>
              <a:t>kahlon</a:t>
            </a:r>
            <a:r>
              <a:rPr lang="en-CA" sz="1800" dirty="0"/>
              <a:t> (arts </a:t>
            </a:r>
            <a:r>
              <a:rPr lang="en-CA" sz="1800" dirty="0" err="1"/>
              <a:t>isit</a:t>
            </a:r>
            <a:r>
              <a:rPr lang="en-CA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0928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Please share any questions on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https://app.sli.do/event/elzyjs9f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and comments in the chat.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Raise your hand if you would like to speak.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have any questions that cannot be anonymized, please email us at 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arts.helpdesk@ubc.ca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195531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69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Presenters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Jason Myers, Faculty Liaison at CTLT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Bosung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Kim, Learning Designer at CTLT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Meena </a:t>
            </a:r>
            <a:r>
              <a:rPr lang="en-CA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Kahlon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Educational Technologist at Arts ISIT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Sara </a:t>
            </a:r>
            <a:r>
              <a:rPr lang="en-CA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Shneiderman</a:t>
            </a: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Associate Professor at the Department of Anthropology and School of Public Policy &amp; Global Affairs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Zoe Lam, Sessional Lecturer at the Department of Asian Studies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</a:p>
          <a:p>
            <a:pPr marL="825750" lvl="2" indent="-285750">
              <a:spcBef>
                <a:spcPct val="0"/>
              </a:spcBef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Arts Remote Teaching Template, a blank framework for your Canvas course with useful materials like student resources and surveys</a:t>
            </a:r>
          </a:p>
          <a:p>
            <a:pPr marL="825750" lvl="2" indent="-285750">
              <a:spcBef>
                <a:spcPct val="0"/>
              </a:spcBef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Arts Remote Teaching Demo, a sample course with modules and assessments</a:t>
            </a:r>
          </a:p>
          <a:p>
            <a:pPr marL="825750" lvl="2" indent="-285750">
              <a:spcBef>
                <a:spcPct val="0"/>
              </a:spcBef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Practical tips on how to use the Template for your Fall courses</a:t>
            </a:r>
          </a:p>
          <a:p>
            <a:pPr marL="825750" lvl="2" indent="-285750">
              <a:spcBef>
                <a:spcPct val="0"/>
              </a:spcBef>
            </a:pPr>
            <a:r>
              <a:rPr lang="en-C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Instructor experiences with the Template</a:t>
            </a:r>
          </a:p>
        </p:txBody>
      </p:sp>
    </p:spTree>
    <p:extLst>
      <p:ext uri="{BB962C8B-B14F-4D97-AF65-F5344CB8AC3E}">
        <p14:creationId xmlns:p14="http://schemas.microsoft.com/office/powerpoint/2010/main" val="392413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2" y="1357245"/>
            <a:ext cx="5940425" cy="904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/>
              <a:t>Jason </a:t>
            </a:r>
            <a:r>
              <a:rPr lang="en-CA" sz="1800" dirty="0" err="1"/>
              <a:t>myers</a:t>
            </a:r>
            <a:r>
              <a:rPr lang="en-CA" sz="1800" dirty="0"/>
              <a:t> (CTLT)</a:t>
            </a:r>
          </a:p>
        </p:txBody>
      </p:sp>
    </p:spTree>
    <p:extLst>
      <p:ext uri="{BB962C8B-B14F-4D97-AF65-F5344CB8AC3E}">
        <p14:creationId xmlns:p14="http://schemas.microsoft.com/office/powerpoint/2010/main" val="249967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Student Challenges</a:t>
            </a:r>
          </a:p>
        </p:txBody>
      </p:sp>
      <p:sp>
        <p:nvSpPr>
          <p:cNvPr id="49154" name="Text Placeholder 2">
            <a:extLst>
              <a:ext uri="{FF2B5EF4-FFF2-40B4-BE49-F238E27FC236}">
                <a16:creationId xmlns:a16="http://schemas.microsoft.com/office/drawing/2014/main" id="{B623B2F6-BE72-4B45-BFD4-141C114A530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3736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b="1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Staying Motivated </a:t>
            </a:r>
            <a:r>
              <a:rPr lang="en-CA" altLang="en-US" sz="2000" dirty="0"/>
              <a:t>– Online students can feel isolated. Both instructor and peer interaction are important, but instructor presence is especially important.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Staying Focused </a:t>
            </a:r>
            <a:r>
              <a:rPr lang="en-CA" altLang="en-US" sz="2000" dirty="0"/>
              <a:t>– Online learning requires more self-direction. Clear organization and consistent communication are important to keep students engaged and on track. </a:t>
            </a:r>
            <a:br>
              <a:rPr lang="en-CA" altLang="en-US" sz="2000" dirty="0"/>
            </a:br>
            <a:r>
              <a:rPr lang="en-CA" altLang="en-US" sz="2000" dirty="0"/>
              <a:t> 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Managing Time </a:t>
            </a:r>
            <a:r>
              <a:rPr lang="en-CA" altLang="en-US" sz="2000" dirty="0"/>
              <a:t>–</a:t>
            </a:r>
            <a:r>
              <a:rPr lang="en-CA" altLang="en-US" sz="2000" b="1" dirty="0"/>
              <a:t> </a:t>
            </a:r>
            <a:r>
              <a:rPr lang="en-CA" altLang="en-US" sz="2000" dirty="0"/>
              <a:t>Students often have trouble keeping track of what to do and when to do it, especially across multiple courses. Certain learning activities may take more time.</a:t>
            </a:r>
            <a:br>
              <a:rPr lang="en-CA" altLang="en-US" sz="2000" dirty="0"/>
            </a:b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dirty="0"/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Focus on Learning Goals</a:t>
            </a:r>
          </a:p>
        </p:txBody>
      </p:sp>
      <p:sp>
        <p:nvSpPr>
          <p:cNvPr id="24578" name="Text Placeholder 2">
            <a:extLst>
              <a:ext uri="{FF2B5EF4-FFF2-40B4-BE49-F238E27FC236}">
                <a16:creationId xmlns:a16="http://schemas.microsoft.com/office/drawing/2014/main" id="{C9CC9435-FACD-E94A-B34F-7F11A559A38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179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000" b="1"/>
              <a:t>Align </a:t>
            </a:r>
            <a:r>
              <a:rPr lang="en-CA" altLang="en-US" sz="2000"/>
              <a:t>course elements with learning goals to focus student and instructor time on the areas where it will be most meaningful.</a:t>
            </a:r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2000"/>
          </a:p>
        </p:txBody>
      </p:sp>
      <p:grpSp>
        <p:nvGrpSpPr>
          <p:cNvPr id="24579" name="Group 22">
            <a:extLst>
              <a:ext uri="{FF2B5EF4-FFF2-40B4-BE49-F238E27FC236}">
                <a16:creationId xmlns:a16="http://schemas.microsoft.com/office/drawing/2014/main" id="{4D6D41D6-CE56-A14F-B526-ECF1EAEFD3C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349500"/>
            <a:ext cx="7467600" cy="3530600"/>
            <a:chOff x="417482" y="2564904"/>
            <a:chExt cx="7466886" cy="35314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E26039-AA3C-2E40-B9F5-EEB8B105A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3562" y="3789177"/>
              <a:ext cx="1068286" cy="933686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56437E-9420-A649-B1CF-8DD62F8AF6EC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>
              <a:off x="5096985" y="3833638"/>
              <a:ext cx="987331" cy="890812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07E953-C32A-7E42-8AF6-F6D513939B61}"/>
                </a:ext>
              </a:extLst>
            </p:cNvPr>
            <p:cNvSpPr/>
            <p:nvPr/>
          </p:nvSpPr>
          <p:spPr>
            <a:xfrm>
              <a:off x="417482" y="4610121"/>
              <a:ext cx="2808018" cy="148627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Teaching &amp; Learning Activities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B6F336-9616-B14A-98F7-FFD54D817879}"/>
                </a:ext>
              </a:extLst>
            </p:cNvPr>
            <p:cNvSpPr/>
            <p:nvPr/>
          </p:nvSpPr>
          <p:spPr>
            <a:xfrm>
              <a:off x="5076349" y="4610121"/>
              <a:ext cx="2808019" cy="148627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Feedback and Assessment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596C62-5A0C-BF46-AF1C-73A46A8B84D2}"/>
                </a:ext>
              </a:extLst>
            </p:cNvPr>
            <p:cNvSpPr/>
            <p:nvPr/>
          </p:nvSpPr>
          <p:spPr>
            <a:xfrm>
              <a:off x="2700089" y="2564904"/>
              <a:ext cx="2808018" cy="148627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Learning Goals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2AB888-7350-3142-8BE7-2BF6786EC260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3225500" y="5326265"/>
              <a:ext cx="1850848" cy="2699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0" name="TextBox 23">
            <a:extLst>
              <a:ext uri="{FF2B5EF4-FFF2-40B4-BE49-F238E27FC236}">
                <a16:creationId xmlns:a16="http://schemas.microsoft.com/office/drawing/2014/main" id="{00311D0B-A06D-7C4D-9836-FCA453AB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453188"/>
            <a:ext cx="4392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/>
              <a:t>L. Dee Fink, </a:t>
            </a:r>
            <a:r>
              <a:rPr lang="en-US" altLang="en-US" sz="1200" i="1"/>
              <a:t>Creating Significant Learning Experiences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>
            <a:extLst>
              <a:ext uri="{FF2B5EF4-FFF2-40B4-BE49-F238E27FC236}">
                <a16:creationId xmlns:a16="http://schemas.microsoft.com/office/drawing/2014/main" id="{E4B42E25-0F06-4744-A380-F7BD188A364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843213" y="2708275"/>
            <a:ext cx="2665412" cy="100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4000" b="1"/>
              <a:t>SIMPLIFY</a:t>
            </a:r>
            <a:endParaRPr lang="en-CA" altLang="en-US" sz="4000"/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4000"/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BDD89-E787-4441-AE3E-8429E700B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Social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5CE79-B902-5F4F-8E43-A8588622C150}"/>
              </a:ext>
            </a:extLst>
          </p:cNvPr>
          <p:cNvSpPr txBox="1"/>
          <p:nvPr/>
        </p:nvSpPr>
        <p:spPr>
          <a:xfrm>
            <a:off x="4140200" y="6608763"/>
            <a:ext cx="42481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hlinkClick r:id="rId3"/>
              </a:rPr>
              <a:t>"Silence"</a:t>
            </a:r>
            <a:r>
              <a:rPr lang="en-US" sz="1200" dirty="0"/>
              <a:t> by </a:t>
            </a:r>
            <a:r>
              <a:rPr lang="en-US" sz="1200" dirty="0">
                <a:hlinkClick r:id="rId4"/>
              </a:rPr>
              <a:t>Sixth Lie</a:t>
            </a:r>
            <a:r>
              <a:rPr lang="en-US" sz="1200" dirty="0"/>
              <a:t> is licensed under </a:t>
            </a:r>
            <a:r>
              <a:rPr lang="en-US" sz="1200" cap="all" dirty="0">
                <a:hlinkClick r:id="rId5"/>
              </a:rPr>
              <a:t>CC BY-NC-ND 2.0</a:t>
            </a:r>
            <a:endParaRPr lang="en-US" sz="1200" dirty="0"/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052D4218-3D25-E146-933D-5CF8C6B8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73213"/>
            <a:ext cx="81010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7">
            <a:extLst>
              <a:ext uri="{FF2B5EF4-FFF2-40B4-BE49-F238E27FC236}">
                <a16:creationId xmlns:a16="http://schemas.microsoft.com/office/drawing/2014/main" id="{1DEDAA54-E9CD-7B46-9A53-B2FFB2602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614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Humanizing the non-human online space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AB745-6CB6-394E-BAEA-1A72E145D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dirty="0"/>
              <a:t>Interaction and Social Presence	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314076-B584-C542-9431-A7EED56B4E31}"/>
              </a:ext>
            </a:extLst>
          </p:cNvPr>
          <p:cNvSpPr/>
          <p:nvPr/>
        </p:nvSpPr>
        <p:spPr>
          <a:xfrm>
            <a:off x="3059113" y="1844675"/>
            <a:ext cx="2089150" cy="847725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Student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C3ED9D-AEC3-2443-9899-1D73CB380FC1}"/>
              </a:ext>
            </a:extLst>
          </p:cNvPr>
          <p:cNvSpPr/>
          <p:nvPr/>
        </p:nvSpPr>
        <p:spPr>
          <a:xfrm>
            <a:off x="5651500" y="4840288"/>
            <a:ext cx="2089150" cy="852487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Teacher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350471-6B81-F74F-A1A7-BD8FBBFA87A5}"/>
              </a:ext>
            </a:extLst>
          </p:cNvPr>
          <p:cNvSpPr/>
          <p:nvPr/>
        </p:nvSpPr>
        <p:spPr>
          <a:xfrm>
            <a:off x="611188" y="4840288"/>
            <a:ext cx="2089150" cy="779462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Content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ECFD1BAB-8118-A444-BC0B-C134F086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16288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Student/Content</a:t>
            </a:r>
          </a:p>
        </p:txBody>
      </p:sp>
      <p:sp>
        <p:nvSpPr>
          <p:cNvPr id="28678" name="TextBox 8">
            <a:extLst>
              <a:ext uri="{FF2B5EF4-FFF2-40B4-BE49-F238E27FC236}">
                <a16:creationId xmlns:a16="http://schemas.microsoft.com/office/drawing/2014/main" id="{79CFF871-36C5-4645-BAD7-AA0E4D85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316288"/>
            <a:ext cx="251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Student/Teacher</a:t>
            </a:r>
          </a:p>
        </p:txBody>
      </p:sp>
      <p:sp>
        <p:nvSpPr>
          <p:cNvPr id="28679" name="TextBox 9">
            <a:extLst>
              <a:ext uri="{FF2B5EF4-FFF2-40B4-BE49-F238E27FC236}">
                <a16:creationId xmlns:a16="http://schemas.microsoft.com/office/drawing/2014/main" id="{031D2D8E-C61B-BF4A-8FCF-C22C9524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5403850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Teacher/Content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4C488-B632-FB48-B2A5-0E766BCFDA0C}"/>
              </a:ext>
            </a:extLst>
          </p:cNvPr>
          <p:cNvCxnSpPr>
            <a:cxnSpLocks/>
          </p:cNvCxnSpPr>
          <p:nvPr/>
        </p:nvCxnSpPr>
        <p:spPr>
          <a:xfrm flipV="1">
            <a:off x="1476375" y="2492375"/>
            <a:ext cx="1511300" cy="230505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77EC7B-0E53-6745-8A26-F59F4CA9863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00338" y="5246688"/>
            <a:ext cx="2951162" cy="20637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D442F9-BAEC-4E4B-A7E1-C992AE6D5283}"/>
              </a:ext>
            </a:extLst>
          </p:cNvPr>
          <p:cNvCxnSpPr>
            <a:cxnSpLocks/>
          </p:cNvCxnSpPr>
          <p:nvPr/>
        </p:nvCxnSpPr>
        <p:spPr>
          <a:xfrm>
            <a:off x="5219700" y="2592388"/>
            <a:ext cx="1503363" cy="222885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1DBED01-8407-C041-BDD2-C4175ECBAC4F}"/>
              </a:ext>
            </a:extLst>
          </p:cNvPr>
          <p:cNvSpPr/>
          <p:nvPr/>
        </p:nvSpPr>
        <p:spPr>
          <a:xfrm>
            <a:off x="2797175" y="3327400"/>
            <a:ext cx="2735263" cy="1325563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71A24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/>
              <a:t>Deep and Meaningful Learning</a:t>
            </a:r>
          </a:p>
        </p:txBody>
      </p:sp>
      <p:sp>
        <p:nvSpPr>
          <p:cNvPr id="28684" name="TextBox 20">
            <a:extLst>
              <a:ext uri="{FF2B5EF4-FFF2-40B4-BE49-F238E27FC236}">
                <a16:creationId xmlns:a16="http://schemas.microsoft.com/office/drawing/2014/main" id="{EABB4BAA-E03A-A04C-B84A-449DE762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141287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Student/Student</a:t>
            </a:r>
          </a:p>
        </p:txBody>
      </p:sp>
      <p:sp>
        <p:nvSpPr>
          <p:cNvPr id="28685" name="TextBox 30">
            <a:extLst>
              <a:ext uri="{FF2B5EF4-FFF2-40B4-BE49-F238E27FC236}">
                <a16:creationId xmlns:a16="http://schemas.microsoft.com/office/drawing/2014/main" id="{1A9A90AE-0E20-7643-9DC4-52189306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6394450"/>
            <a:ext cx="766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Modes of Interaction in Distance Education from Anderson and Garrison, (1998).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104569</TotalTime>
  <Words>1026</Words>
  <Application>Microsoft Macintosh PowerPoint</Application>
  <PresentationFormat>On-screen Show (4:3)</PresentationFormat>
  <Paragraphs>131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Black</vt:lpstr>
      <vt:lpstr>Calibri</vt:lpstr>
      <vt:lpstr>Whitney Book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Microsoft Office User</cp:lastModifiedBy>
  <cp:revision>377</cp:revision>
  <cp:lastPrinted>2020-05-04T22:37:25Z</cp:lastPrinted>
  <dcterms:created xsi:type="dcterms:W3CDTF">2010-06-15T20:07:28Z</dcterms:created>
  <dcterms:modified xsi:type="dcterms:W3CDTF">2020-08-12T21:29:25Z</dcterms:modified>
</cp:coreProperties>
</file>