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31" r:id="rId2"/>
    <p:sldId id="320" r:id="rId3"/>
    <p:sldId id="317" r:id="rId4"/>
    <p:sldId id="297" r:id="rId5"/>
    <p:sldId id="334" r:id="rId6"/>
    <p:sldId id="335" r:id="rId7"/>
    <p:sldId id="336" r:id="rId8"/>
    <p:sldId id="337" r:id="rId9"/>
    <p:sldId id="339" r:id="rId10"/>
    <p:sldId id="338" r:id="rId11"/>
    <p:sldId id="340" r:id="rId12"/>
    <p:sldId id="341" r:id="rId13"/>
    <p:sldId id="342" r:id="rId14"/>
    <p:sldId id="348" r:id="rId15"/>
    <p:sldId id="349" r:id="rId16"/>
    <p:sldId id="350" r:id="rId17"/>
    <p:sldId id="351" r:id="rId18"/>
    <p:sldId id="345" r:id="rId19"/>
    <p:sldId id="346" r:id="rId20"/>
    <p:sldId id="347" r:id="rId21"/>
    <p:sldId id="344" r:id="rId22"/>
    <p:sldId id="352" r:id="rId23"/>
    <p:sldId id="343" r:id="rId24"/>
    <p:sldId id="353" r:id="rId25"/>
    <p:sldId id="355" r:id="rId26"/>
    <p:sldId id="356" r:id="rId27"/>
    <p:sldId id="357" r:id="rId28"/>
    <p:sldId id="358" r:id="rId29"/>
    <p:sldId id="359" r:id="rId30"/>
    <p:sldId id="360" r:id="rId31"/>
    <p:sldId id="318" r:id="rId32"/>
    <p:sldId id="32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3"/>
    <p:restoredTop sz="82818"/>
  </p:normalViewPr>
  <p:slideViewPr>
    <p:cSldViewPr snapToGrid="0" snapToObjects="1">
      <p:cViewPr varScale="1">
        <p:scale>
          <a:sx n="81" d="100"/>
          <a:sy n="81" d="100"/>
        </p:scale>
        <p:origin x="18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6T06:15:36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0 121,'111'2,"-1"-6,1-4,-1-5,78-20,-167 27,48-12,0 3,2 3,36-1,377 13,-359 8,48 33,-75-4,7 19,-76-49,0-2,1-1,-1-2,1 0,24-3,-51 1,142 27,229-28,-238 15,32-15,-139-4,-17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6T06:15:50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0,'222'1,"-69"12,318-14,-439 6,-18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6T06:16:32.6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19,'379'0,"-167"-18,1519 18,-1714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6T06:16:38.0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37,'269'-1,"23"-34,359 35,-633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6T14:13:16.1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0,'1192'0,"-1089"14,0 4,14-16,-101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4B61-943F-A14C-9684-2AD1649DB17C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5702-0290-E24E-95C8-CE63CE94C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DE4CFCF2-9B18-AF40-9E6F-FDE09EA78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E9069B54-9BC6-A644-8D0B-8791127A8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F9F6D40-8883-0A4C-AD25-823323C03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D18908-7E36-F144-A06F-0AAAF6AA7E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870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03F4C2A-2136-3349-BC1D-48D5E11C4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53F3D49-2DAA-3E45-B280-B811A8A7C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C11EA09-BB38-C04A-92D9-9BE45A5C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087941-179B-CF44-849E-AB6E920725DB}" type="slidenum">
              <a:rPr lang="en-US" altLang="en-US" sz="1200" smtClean="0">
                <a:latin typeface="Calibri" panose="020F0502020204030204" pitchFamily="34" charset="0"/>
              </a:rPr>
              <a:pPr/>
              <a:t>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7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31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fld id="{74707BB6-A0EC-6C47-9654-4075B4F7A4B9}" type="slidenum">
              <a:rPr lang="en-US" sz="9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CA" sz="9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3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54CB3B62-627C-5B4A-8112-8FF0506C6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522F74-9C1C-7E42-9FF3-7AA4F1681FC6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7E00C-DB73-7B4C-BA4A-69CB2B3E6AF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F139579B-6CCF-5745-A33E-DB6784F86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49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0C4ED921-CDB2-479B-B2FD-33A5E09FC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EE8005-1207-46A3-898F-B3F198CCC74D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88ECEC1-624E-4E67-A7BD-F020897B3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9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EA64389-B482-C74B-A994-7AC4C792B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1C24A-CC57-3B44-833E-736C8684B846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E7E76-778A-9541-9C54-C2E1F469A99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4B7F30D-119B-DD4D-AACD-57B5E79984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0E9CE34-DE12-8740-910E-4C0A2F9692C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F1CCF7C-8D11-564B-B7B0-C12DF58F4857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9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8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0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0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2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B45-41BB-6D44-8F99-E8E22F2AD3BA}" type="datetimeFigureOut">
              <a:rPr lang="en-US" smtClean="0"/>
              <a:t>8/6/20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7642-005C-B84D-BB40-3B2F095F3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peer.elearning.ubc.ca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eyondtext.arts.ubc.ca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ubc.tapestry-tool.com/multimodal/tapestry/projects/?content=multimodal#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tworkshops.arts.ubc.ca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logs.ubc.ca/effectivefeedback/what-is-ontask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artolic@mail.ubc.ca" TargetMode="External"/><Relationship Id="rId2" Type="http://schemas.openxmlformats.org/officeDocument/2006/relationships/hyperlink" Target="https://lthub.ubc.ca/support/lt-hub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rts.helpdesk@ub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rts.helpdesk@ubc.ca" TargetMode="External"/><Relationship Id="rId2" Type="http://schemas.openxmlformats.org/officeDocument/2006/relationships/hyperlink" Target="https://view.officeapps.live.com/op/view.aspx?src=https%3A%2F%2Fsenate.ubc.ca%2Fsites%2Fsenate.ubc.ca%2Ffiles%2Fdownloads%2FUbc-course-syllabus-template%2520%2528August%25202019%2529.docx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ourses.library.ubc.ca/" TargetMode="External"/><Relationship Id="rId4" Type="http://schemas.openxmlformats.org/officeDocument/2006/relationships/hyperlink" Target="mailto:UBC@verbasoftware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bc.ca/enroll/GJX7KJ" TargetMode="External"/><Relationship Id="rId2" Type="http://schemas.openxmlformats.org/officeDocument/2006/relationships/hyperlink" Target="https://isitworkshops.arts.ubc.ca/events/event/using-the-arts-remote-teaching-template-in-your-canvas-course-august-12-2020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554E5-7AFF-41FF-B148-134D423B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4765" y="1418134"/>
            <a:ext cx="5541197" cy="8914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2000" dirty="0"/>
              <a:t>Practical Strategies for Student Management in Mid- to Large Classes: Engagement, Assessments, and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E90B-4A5B-4F9F-90F7-5ACAD132D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4765" y="2910536"/>
            <a:ext cx="5430838" cy="360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ea typeface="ＭＳ Ｐゴシック" charset="-128"/>
              </a:rPr>
              <a:t>Silvia Bartolic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3A79-03C2-46FC-A103-D2C58E675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765" y="3443287"/>
            <a:ext cx="5430838" cy="31847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August 6,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9846C-8ABF-D94B-808A-5907BB55B538}"/>
              </a:ext>
            </a:extLst>
          </p:cNvPr>
          <p:cNvSpPr/>
          <p:nvPr/>
        </p:nvSpPr>
        <p:spPr>
          <a:xfrm>
            <a:off x="0" y="4466897"/>
            <a:ext cx="7115503" cy="107205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1CBA2-18DC-AE40-8D4E-75D842B23314}"/>
              </a:ext>
            </a:extLst>
          </p:cNvPr>
          <p:cNvSpPr txBox="1"/>
          <p:nvPr/>
        </p:nvSpPr>
        <p:spPr>
          <a:xfrm>
            <a:off x="0" y="4466897"/>
            <a:ext cx="7115503" cy="10772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CA" sz="1600" dirty="0">
              <a:solidFill>
                <a:schemeClr val="tx1"/>
              </a:solidFill>
            </a:endParaRPr>
          </a:p>
          <a:p>
            <a:r>
              <a:rPr lang="en-CA" sz="1600" dirty="0">
                <a:solidFill>
                  <a:schemeClr val="tx1"/>
                </a:solidFill>
              </a:rPr>
              <a:t>As you arrive and wait for the session to start, please introduce yourself in the chat and let us know what you are expecting from today’s webinar.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5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1EAF4-667D-FC4F-967D-93F6362C51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178280"/>
            <a:ext cx="7661438" cy="760920"/>
          </a:xfrm>
        </p:spPr>
        <p:txBody>
          <a:bodyPr/>
          <a:lstStyle/>
          <a:p>
            <a:r>
              <a:rPr lang="en-US" altLang="en-US" sz="2400" dirty="0"/>
              <a:t>Organization is Essential!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7CEC-17D2-9847-9CBE-EB5B84E41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851141"/>
            <a:ext cx="7522632" cy="567420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In an online context you need to be </a:t>
            </a:r>
            <a:r>
              <a:rPr lang="en-US" altLang="en-US" sz="2000" dirty="0">
                <a:solidFill>
                  <a:srgbClr val="0070C0"/>
                </a:solidFill>
              </a:rPr>
              <a:t>MORE organized </a:t>
            </a:r>
            <a:r>
              <a:rPr lang="en-US" altLang="en-US" sz="2000" dirty="0"/>
              <a:t>than ever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70C0"/>
                </a:solidFill>
              </a:rPr>
              <a:t>BE CONSISTENT and no last minute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Everything should have a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Checklist: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Do students know </a:t>
            </a:r>
            <a:r>
              <a:rPr lang="en-US" altLang="en-US" sz="2000" b="1" dirty="0"/>
              <a:t>how to contact you </a:t>
            </a:r>
            <a:r>
              <a:rPr lang="en-US" altLang="en-US" sz="2000" dirty="0"/>
              <a:t>and when you are available?  (on syllabus and course site?)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Have you CLEARLY indicated </a:t>
            </a:r>
            <a:r>
              <a:rPr lang="en-US" altLang="en-US" sz="2000" b="1" dirty="0"/>
              <a:t>WHEN and WHERE class will be held?</a:t>
            </a:r>
            <a:r>
              <a:rPr lang="en-US" altLang="en-US" sz="2000" dirty="0"/>
              <a:t> (on syllabus and course site?)</a:t>
            </a:r>
          </a:p>
          <a:p>
            <a:pPr marL="1242900" lvl="3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For synchronous sessions, </a:t>
            </a:r>
            <a:r>
              <a:rPr lang="en-US" altLang="en-US" sz="2000" b="1" dirty="0"/>
              <a:t>plan to record and explain how to use use the software </a:t>
            </a:r>
            <a:r>
              <a:rPr lang="en-US" altLang="en-US" sz="2000" dirty="0"/>
              <a:t>(e.g.. Zoom, Collaborate Ultra)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Are your </a:t>
            </a:r>
            <a:r>
              <a:rPr lang="en-US" altLang="en-US" sz="2000" b="1" dirty="0"/>
              <a:t>assessment due dates clearly indicated </a:t>
            </a:r>
            <a:r>
              <a:rPr lang="en-US" altLang="en-US" sz="2000" dirty="0"/>
              <a:t>on the syllabus and course site?  Is it obvious </a:t>
            </a:r>
            <a:r>
              <a:rPr lang="en-US" altLang="en-US" sz="2000" b="1" dirty="0"/>
              <a:t>where and how to submit assignments</a:t>
            </a:r>
            <a:r>
              <a:rPr lang="en-US" altLang="en-US" sz="2000" dirty="0"/>
              <a:t>?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Have you considered time zone challenges? Do you have an </a:t>
            </a:r>
            <a:r>
              <a:rPr lang="en-US" altLang="en-US" sz="2000" b="1" dirty="0"/>
              <a:t>alternate plan </a:t>
            </a:r>
            <a:r>
              <a:rPr lang="en-US" altLang="en-US" sz="2000" dirty="0"/>
              <a:t>for those who can’t meet synchronously in local time?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TIP</a:t>
            </a:r>
            <a:r>
              <a:rPr lang="en-US" altLang="en-US" sz="2000" dirty="0"/>
              <a:t>: Set up step by step course modules</a:t>
            </a:r>
          </a:p>
        </p:txBody>
      </p:sp>
    </p:spTree>
    <p:extLst>
      <p:ext uri="{BB962C8B-B14F-4D97-AF65-F5344CB8AC3E}">
        <p14:creationId xmlns:p14="http://schemas.microsoft.com/office/powerpoint/2010/main" val="373336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D8E76E-7EE6-4C9F-B960-107B6B038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Start with the Syllabus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21F2C-FEDC-408B-9B9B-397D04AD1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78DF4-C461-4B0C-AB8A-605EC1E0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863"/>
            <a:ext cx="8280400" cy="561648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264836E-FE6C-4C0B-8483-6C99849E1CEC}"/>
              </a:ext>
            </a:extLst>
          </p:cNvPr>
          <p:cNvSpPr/>
          <p:nvPr/>
        </p:nvSpPr>
        <p:spPr>
          <a:xfrm>
            <a:off x="4870450" y="1670050"/>
            <a:ext cx="2813050" cy="12319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9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B7B3C-6049-4E33-B428-D5F2DFE46E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Repeat it in your welcome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BDD08-1C48-4875-9C58-27946B2E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198"/>
            <a:ext cx="9144000" cy="56497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7CEF8-24F3-4F01-B42A-32751A411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33C1E3-E9FE-411B-A7B7-ECC23AC63507}"/>
                  </a:ext>
                </a:extLst>
              </p14:cNvPr>
              <p14:cNvContentPartPr/>
              <p14:nvPr/>
            </p14:nvContentPartPr>
            <p14:xfrm>
              <a:off x="2439815" y="1308543"/>
              <a:ext cx="1087560" cy="7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33C1E3-E9FE-411B-A7B7-ECC23AC635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5815" y="1200903"/>
                <a:ext cx="11952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9A7C64-D230-4BA2-B9C0-60F5D6FA0D9E}"/>
                  </a:ext>
                </a:extLst>
              </p14:cNvPr>
              <p14:cNvContentPartPr/>
              <p14:nvPr/>
            </p14:nvContentPartPr>
            <p14:xfrm>
              <a:off x="3599375" y="1732263"/>
              <a:ext cx="321480" cy="9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9A7C64-D230-4BA2-B9C0-60F5D6FA0D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5735" y="1624263"/>
                <a:ext cx="429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79494D-25FB-42B5-B408-6C5E7CB9AA77}"/>
                  </a:ext>
                </a:extLst>
              </p14:cNvPr>
              <p14:cNvContentPartPr/>
              <p14:nvPr/>
            </p14:nvContentPartPr>
            <p14:xfrm>
              <a:off x="2455354" y="6465240"/>
              <a:ext cx="842400" cy="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79494D-25FB-42B5-B408-6C5E7CB9AA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1354" y="6357600"/>
                <a:ext cx="950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4B5911-F59D-4F45-975D-5574AFCCB7E5}"/>
                  </a:ext>
                </a:extLst>
              </p14:cNvPr>
              <p14:cNvContentPartPr/>
              <p14:nvPr/>
            </p14:nvContentPartPr>
            <p14:xfrm>
              <a:off x="2873314" y="2057040"/>
              <a:ext cx="443160" cy="1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84B5911-F59D-4F45-975D-5574AFCCB7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9674" y="1949400"/>
                <a:ext cx="550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AB9438-5812-436D-BCD1-12340FFFB6AA}"/>
                  </a:ext>
                </a:extLst>
              </p14:cNvPr>
              <p14:cNvContentPartPr/>
              <p14:nvPr/>
            </p14:nvContentPartPr>
            <p14:xfrm>
              <a:off x="4506309" y="2704740"/>
              <a:ext cx="55152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AB9438-5812-436D-BCD1-12340FFFB6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52669" y="2596740"/>
                <a:ext cx="65916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54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5FEB6-799E-4D9F-9F2A-6E4E30BC41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Repeat it in your welcome message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893D2-B564-4079-A150-2367EF3C0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F4589-CA79-4C91-BA28-46164A4C0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" y="803366"/>
            <a:ext cx="9065622" cy="60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228441-ACF4-4B16-9129-8BC2E1EBEA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Decide what to do asynchronously versus synchronously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A06A5-3913-42A8-958E-6E1BFF014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</a:t>
            </a:r>
            <a:r>
              <a:rPr lang="en-US" sz="2000" b="1" dirty="0"/>
              <a:t>SHORT (video) lessons for asynchronous sessions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These can </a:t>
            </a:r>
            <a:r>
              <a:rPr lang="en-US" sz="2000" b="1" dirty="0"/>
              <a:t>provide the foundation </a:t>
            </a:r>
            <a:r>
              <a:rPr lang="en-US" sz="2000" dirty="0"/>
              <a:t>for work done in synchronous sessions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Be creative </a:t>
            </a:r>
            <a:r>
              <a:rPr lang="en-US" sz="2000" dirty="0"/>
              <a:t>here – it doesn’t have to be YOU TALKING – video lecture, podcasts, guided reading questions, movie clips, annotated PowerPoint, news articles etc.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Embed learning objectives and ‘test your knowledge’ questions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Be mindful of how long it will take students to complete these tasks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low stakes assignments around asynchronous tasks so that they are actually completed (e.g.. quiz, reflections) or use these to scaffold into a larger assignment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Think flexibly with time</a:t>
            </a:r>
          </a:p>
        </p:txBody>
      </p:sp>
    </p:spTree>
    <p:extLst>
      <p:ext uri="{BB962C8B-B14F-4D97-AF65-F5344CB8AC3E}">
        <p14:creationId xmlns:p14="http://schemas.microsoft.com/office/powerpoint/2010/main" val="107842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1A6F19-BB16-4FF6-826D-658F91855F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Help students help each other, Connect and Save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88F44-C7AA-4298-A20C-8680DB8F0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Consider group work </a:t>
            </a:r>
            <a:r>
              <a:rPr lang="en-US" sz="2000" dirty="0"/>
              <a:t>– can save you time and help students form support relationships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Help students form groups </a:t>
            </a:r>
            <a:r>
              <a:rPr lang="en-US" sz="2000" dirty="0"/>
              <a:t>(e.g.. guided introduction thread, speed meeting in synchronous meeting rooms, google doc with rough topic areas – include section for time zone)</a:t>
            </a:r>
          </a:p>
          <a:p>
            <a:pPr marL="1602900" lvl="4" indent="-342900">
              <a:buFont typeface="Arial" panose="020B0604020202020204" pitchFamily="34" charset="0"/>
              <a:buChar char="•"/>
            </a:pPr>
            <a:r>
              <a:rPr lang="en-US" sz="2000" dirty="0"/>
              <a:t>Canvas project groups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Consider peer review </a:t>
            </a:r>
            <a:r>
              <a:rPr lang="en-US" sz="2000" dirty="0"/>
              <a:t>– this can be low stakes (e.g.. reviewing draft or one section of an assignment) or not for grades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Be sure to </a:t>
            </a:r>
            <a:r>
              <a:rPr lang="en-US" sz="2000" b="1" dirty="0"/>
              <a:t>provide training </a:t>
            </a:r>
            <a:r>
              <a:rPr lang="en-US" sz="2000" dirty="0"/>
              <a:t>(e.g.. a sample to review together) and a </a:t>
            </a:r>
            <a:r>
              <a:rPr lang="en-US" sz="2000" b="1" dirty="0"/>
              <a:t>rubric 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Use team member assessment (e.g. via iPeer </a:t>
            </a:r>
            <a:r>
              <a:rPr lang="en-US" sz="2000" dirty="0">
                <a:hlinkClick r:id="rId2"/>
              </a:rPr>
              <a:t>https://ipeer.elearning.ubc.ca/</a:t>
            </a:r>
            <a:r>
              <a:rPr lang="en-US" sz="2000" dirty="0"/>
              <a:t>) to prevent ‘free rides’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Begin with team contract/project planning </a:t>
            </a:r>
          </a:p>
          <a:p>
            <a:pPr marL="12429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Canvas peer review</a:t>
            </a:r>
          </a:p>
        </p:txBody>
      </p:sp>
    </p:spTree>
    <p:extLst>
      <p:ext uri="{BB962C8B-B14F-4D97-AF65-F5344CB8AC3E}">
        <p14:creationId xmlns:p14="http://schemas.microsoft.com/office/powerpoint/2010/main" val="358059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EB2E9C-95FB-41CE-BE43-331ADDAE04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Setting up Groups in Canvas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239D2-E05B-4F84-A357-3AEF2D026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09E7A-AE12-4E46-8559-CEDCD0429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26" y="1131888"/>
            <a:ext cx="8823874" cy="5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8F705-C29F-4E4A-8F76-AE8B87E08D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Canvas Peer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FB387-5122-44F1-A537-3AD602DB1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8" y="1131888"/>
            <a:ext cx="8950421" cy="57261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3C062-0791-45D4-8030-EE3977BD01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2F70E9-E16C-4F51-9AC9-A41651791F78}"/>
              </a:ext>
            </a:extLst>
          </p:cNvPr>
          <p:cNvSpPr/>
          <p:nvPr/>
        </p:nvSpPr>
        <p:spPr>
          <a:xfrm>
            <a:off x="2420178" y="4159526"/>
            <a:ext cx="2743200" cy="58640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58B0BC-446B-4319-B959-B868E9E2FD72}"/>
              </a:ext>
            </a:extLst>
          </p:cNvPr>
          <p:cNvSpPr/>
          <p:nvPr/>
        </p:nvSpPr>
        <p:spPr>
          <a:xfrm>
            <a:off x="3160643" y="2618961"/>
            <a:ext cx="2037522" cy="81003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7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E8BC9-2E84-4605-9DC7-117C7BC61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Rethink your 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8A7B6-C21C-415F-BBC1-D1EBC2E01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You cannot prevent cheating on exams in an online context</a:t>
            </a:r>
            <a:r>
              <a:rPr lang="en-US" sz="2000" dirty="0"/>
              <a:t>! 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Use </a:t>
            </a:r>
            <a:r>
              <a:rPr lang="en-US" sz="2000" b="1" dirty="0"/>
              <a:t>quizzes as low stakes preparation or knowledge checks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</a:t>
            </a:r>
            <a:r>
              <a:rPr lang="en-US" sz="2000" b="1" dirty="0"/>
              <a:t>alternate assessment strategies </a:t>
            </a:r>
            <a:r>
              <a:rPr lang="en-US" sz="2000" dirty="0"/>
              <a:t>to assess learning objectives</a:t>
            </a:r>
          </a:p>
          <a:p>
            <a:pPr marL="11857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E.g. </a:t>
            </a:r>
            <a:r>
              <a:rPr lang="en-US" sz="2000" b="1" dirty="0"/>
              <a:t>Multimodal assessments </a:t>
            </a:r>
            <a:r>
              <a:rPr lang="en-US" sz="2000" dirty="0"/>
              <a:t>(see </a:t>
            </a:r>
            <a:r>
              <a:rPr lang="en-US" sz="2000" u="sng" dirty="0">
                <a:solidFill>
                  <a:schemeClr val="hlink"/>
                </a:solidFill>
                <a:ea typeface="Droid Sans"/>
                <a:cs typeface="Droid Sans"/>
                <a:sym typeface="Droid Sans"/>
                <a:hlinkClick r:id="rId2"/>
              </a:rPr>
              <a:t>BeyondText</a:t>
            </a:r>
            <a:r>
              <a:rPr lang="en-US" sz="2000" dirty="0">
                <a:ea typeface="Droid Sans"/>
                <a:cs typeface="Droid Sans"/>
                <a:sym typeface="Droid Sans"/>
              </a:rPr>
              <a:t>, a new online resource for multimodal projects)</a:t>
            </a:r>
          </a:p>
          <a:p>
            <a:pPr marL="1545750" lvl="4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Droid Sans"/>
              </a:rPr>
              <a:t>Includes project ideas, rubrics, tips and best practices, tools list and videos for decision making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19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5FF572-B09F-47A5-B09B-E0587CD0A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Videos in Canvas Commons and Tapestry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287A9-D96E-4C15-BA5C-4BF17A606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Google Shape;298;g8c341fbf66_0_18">
            <a:hlinkClick r:id="rId2"/>
            <a:extLst>
              <a:ext uri="{FF2B5EF4-FFF2-40B4-BE49-F238E27FC236}">
                <a16:creationId xmlns:a16="http://schemas.microsoft.com/office/drawing/2014/main" id="{39CFBBD0-A627-4466-A8CC-0E3332A87A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54" y="1031966"/>
            <a:ext cx="7661438" cy="5185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E2AD4B-83A5-46EB-B09B-93375E8F8D0D}"/>
              </a:ext>
            </a:extLst>
          </p:cNvPr>
          <p:cNvSpPr/>
          <p:nvPr/>
        </p:nvSpPr>
        <p:spPr>
          <a:xfrm>
            <a:off x="2364377" y="1352006"/>
            <a:ext cx="2449286" cy="163285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571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246E13-C84D-4416-AA56-7E00DDA0105E}"/>
              </a:ext>
            </a:extLst>
          </p:cNvPr>
          <p:cNvSpPr/>
          <p:nvPr/>
        </p:nvSpPr>
        <p:spPr>
          <a:xfrm>
            <a:off x="5651106" y="2410097"/>
            <a:ext cx="2291111" cy="172429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251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welcome</a:t>
            </a:r>
            <a:endParaRPr sz="2400" dirty="0">
              <a:ea typeface="ＭＳ Ｐゴシック" charset="-128"/>
            </a:endParaRPr>
          </a:p>
        </p:txBody>
      </p:sp>
      <p:sp>
        <p:nvSpPr>
          <p:cNvPr id="23554" name="Text Placeholder 7">
            <a:extLst>
              <a:ext uri="{FF2B5EF4-FFF2-40B4-BE49-F238E27FC236}">
                <a16:creationId xmlns:a16="http://schemas.microsoft.com/office/drawing/2014/main" id="{19B20CA2-F59A-3D46-B33D-FD0FF085835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Arts ISIT is hosting webinars all summer to support your online teaching needs, from designing online courses to creating engaging assessments using UBC-supported technologies. For more information, please see </a:t>
            </a:r>
            <a:r>
              <a:rPr lang="en-CA" altLang="en-US" sz="2000" dirty="0">
                <a:hlinkClick r:id="rId2"/>
              </a:rPr>
              <a:t>https://isitworkshops.arts.ubc.ca</a:t>
            </a:r>
            <a:r>
              <a:rPr lang="en-CA" altLang="en-US" sz="2000" dirty="0"/>
              <a:t>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Please share any </a:t>
            </a:r>
            <a:r>
              <a:rPr lang="en-CA" altLang="en-US" sz="2000" b="1" dirty="0"/>
              <a:t>questions </a:t>
            </a:r>
            <a:r>
              <a:rPr lang="en-CA" altLang="en-US" sz="2000" dirty="0"/>
              <a:t>using the chat. A Q&amp;A discussion will take place at the end of the session. </a:t>
            </a:r>
          </a:p>
          <a:p>
            <a:pPr lvl="1" indent="0">
              <a:spcBef>
                <a:spcPct val="0"/>
              </a:spcBef>
              <a:buNone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This webinar will be </a:t>
            </a:r>
            <a:r>
              <a:rPr lang="en-CA" altLang="en-US" sz="2000" b="1" dirty="0"/>
              <a:t>recorded </a:t>
            </a:r>
            <a:r>
              <a:rPr lang="en-CA" altLang="en-US" sz="2000" dirty="0"/>
              <a:t>and uploaded to the ISIT website. Please be mindful of any </a:t>
            </a:r>
            <a:r>
              <a:rPr lang="en-CA" altLang="en-US" sz="2000" b="1" dirty="0"/>
              <a:t>private information</a:t>
            </a:r>
            <a:r>
              <a:rPr lang="en-CA" altLang="en-US" sz="2000" dirty="0"/>
              <a:t> and anonymize personal details about specific students.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Your </a:t>
            </a:r>
            <a:r>
              <a:rPr lang="en-CA" altLang="en-US" sz="2000" b="1" dirty="0"/>
              <a:t>cameras </a:t>
            </a:r>
            <a:r>
              <a:rPr lang="en-CA" altLang="en-US" sz="2000" dirty="0"/>
              <a:t>and </a:t>
            </a:r>
            <a:r>
              <a:rPr lang="en-CA" altLang="en-US" sz="2000" b="1" dirty="0"/>
              <a:t>microphones </a:t>
            </a:r>
            <a:r>
              <a:rPr lang="en-CA" altLang="en-US" sz="2000" dirty="0"/>
              <a:t>have been disabled to help save on bandwidth.</a:t>
            </a:r>
          </a:p>
        </p:txBody>
      </p:sp>
    </p:spTree>
    <p:extLst>
      <p:ext uri="{BB962C8B-B14F-4D97-AF65-F5344CB8AC3E}">
        <p14:creationId xmlns:p14="http://schemas.microsoft.com/office/powerpoint/2010/main" val="31527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4119B-4314-436E-9EFF-0EC8052084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Use Rubrics and Markers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93120-BE60-49B4-89AE-195741F13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Engaging students online requires incentives </a:t>
            </a:r>
            <a:r>
              <a:rPr lang="en-US" sz="2000" dirty="0"/>
              <a:t>(marks)!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</a:t>
            </a:r>
            <a:r>
              <a:rPr lang="en-US" sz="2000" b="1" dirty="0"/>
              <a:t>points for doing synchronous (group) work </a:t>
            </a:r>
            <a:r>
              <a:rPr lang="en-US" sz="2000" dirty="0"/>
              <a:t>– active learning activities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Make these </a:t>
            </a:r>
            <a:r>
              <a:rPr lang="en-US" sz="2000" b="1" dirty="0"/>
              <a:t>low stakes and simple to grade </a:t>
            </a:r>
            <a:r>
              <a:rPr lang="en-US" sz="2000" dirty="0"/>
              <a:t>(not completed, completed minimally, completed well: e.g.. 0, .5, 1 point)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Ask for/use a marker </a:t>
            </a:r>
            <a:r>
              <a:rPr lang="en-US" sz="2000" dirty="0"/>
              <a:t>for this!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824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A34F51-BB15-403A-989C-B069272EE5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Using TAs and Markers wisely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A1B81-10CC-4E78-B83E-D0782087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TAs are critical in helping you establish and </a:t>
            </a:r>
            <a:r>
              <a:rPr lang="en-US" sz="2000" b="1" dirty="0"/>
              <a:t>promote course engagement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Have them </a:t>
            </a:r>
            <a:r>
              <a:rPr lang="en-US" sz="2000" b="1" dirty="0"/>
              <a:t>attend synchronous parts </a:t>
            </a:r>
            <a:r>
              <a:rPr lang="en-US" sz="2000" dirty="0"/>
              <a:t>of your course</a:t>
            </a:r>
          </a:p>
          <a:p>
            <a:pPr marL="12429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Work as </a:t>
            </a:r>
            <a:r>
              <a:rPr lang="en-US" sz="2000" b="1" dirty="0"/>
              <a:t>co-hosts</a:t>
            </a:r>
            <a:r>
              <a:rPr lang="en-US" sz="2000" dirty="0"/>
              <a:t> on a radio show – when there is silence, the TA can step in with ideas or additional questions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Have the TA </a:t>
            </a:r>
            <a:r>
              <a:rPr lang="en-US" sz="2000" b="1" dirty="0"/>
              <a:t>monitor break out rooms </a:t>
            </a:r>
            <a:r>
              <a:rPr lang="en-US" sz="2000" dirty="0"/>
              <a:t>with you</a:t>
            </a:r>
          </a:p>
          <a:p>
            <a:pPr marL="12429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Do this randomly so students are exposed to both of you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Have the TA </a:t>
            </a:r>
            <a:r>
              <a:rPr lang="en-US" sz="2000" b="1" dirty="0"/>
              <a:t>monitor the chat </a:t>
            </a:r>
            <a:r>
              <a:rPr lang="en-US" sz="2000" dirty="0"/>
              <a:t>while you are facilitating discussion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TAs can </a:t>
            </a:r>
            <a:r>
              <a:rPr lang="en-US" sz="2000" b="1" dirty="0"/>
              <a:t>reduce your grading load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a </a:t>
            </a:r>
            <a:r>
              <a:rPr lang="en-US" sz="2000" b="1" dirty="0"/>
              <a:t>rubric</a:t>
            </a:r>
            <a:r>
              <a:rPr lang="en-US" sz="2000" dirty="0"/>
              <a:t> for assignments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Have TAs help you at the </a:t>
            </a:r>
            <a:r>
              <a:rPr lang="en-US" sz="2000" b="1" dirty="0"/>
              <a:t>early stages </a:t>
            </a:r>
            <a:r>
              <a:rPr lang="en-US" sz="2000" dirty="0"/>
              <a:t>(e.g.. checking project topics/thesis statements)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Have TAs </a:t>
            </a:r>
            <a:r>
              <a:rPr lang="en-US" sz="2000" b="1" dirty="0"/>
              <a:t>provide comments </a:t>
            </a:r>
            <a:r>
              <a:rPr lang="en-US" sz="2000" dirty="0"/>
              <a:t>for you (if unable to provide the grade)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Use a marker (or your TA) for low stakes work</a:t>
            </a:r>
          </a:p>
        </p:txBody>
      </p:sp>
    </p:spTree>
    <p:extLst>
      <p:ext uri="{BB962C8B-B14F-4D97-AF65-F5344CB8AC3E}">
        <p14:creationId xmlns:p14="http://schemas.microsoft.com/office/powerpoint/2010/main" val="3259538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45DA0-A264-4043-8C2D-C70F0FCC7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Consider Student Wellbeing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5D36C-E42E-4CF0-A98A-87429E6CE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Download </a:t>
            </a:r>
            <a:r>
              <a:rPr lang="en-US" sz="2000" b="1" dirty="0"/>
              <a:t>Student Wellbeing: UBC Wellness Resources module </a:t>
            </a:r>
            <a:r>
              <a:rPr lang="en-US" sz="2000" dirty="0"/>
              <a:t>from Canvas creative commons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 up an </a:t>
            </a:r>
            <a:r>
              <a:rPr lang="en-US" sz="2000" b="1" dirty="0"/>
              <a:t>‘open’ virtual space </a:t>
            </a:r>
            <a:r>
              <a:rPr lang="en-US" sz="2000" dirty="0"/>
              <a:t>where students can gather informally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An open session in Collaborate Ultra; a longer zoom session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Pop in (you and/or the TA) from time to time for informal discussions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Start your synchronous sessions early </a:t>
            </a:r>
            <a:r>
              <a:rPr lang="en-US" sz="2000" dirty="0"/>
              <a:t>and run late so students can informally chat (you don’t have to be there until start time)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Check in with </a:t>
            </a:r>
            <a:r>
              <a:rPr lang="en-US" sz="2000" b="1" dirty="0"/>
              <a:t>personalized feedback</a:t>
            </a:r>
            <a:r>
              <a:rPr lang="en-US" sz="20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023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F3894-B6EE-4E58-9F1D-48340B685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Consider Personalized feedback for Relationship building and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3C36-E479-41BB-90F1-3130AAD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490870"/>
            <a:ext cx="7661438" cy="50344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a number of ways to provide personalized feedback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Guiding questions for incorrect quiz responses </a:t>
            </a:r>
            <a:r>
              <a:rPr lang="en-US" sz="2000" dirty="0"/>
              <a:t>(added when setting up the quiz – something your TA can do!)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Canvas email </a:t>
            </a:r>
            <a:r>
              <a:rPr lang="en-US" sz="2000" dirty="0"/>
              <a:t>to individuals or groups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Message Students Who </a:t>
            </a:r>
            <a:r>
              <a:rPr lang="en-US" sz="2000" dirty="0"/>
              <a:t>– in Canvas gradebook</a:t>
            </a:r>
          </a:p>
          <a:p>
            <a:pPr marL="8829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OnTask</a:t>
            </a:r>
            <a:r>
              <a:rPr lang="en-US" sz="2000" dirty="0"/>
              <a:t> – linked to Canvas student list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Course announcements are NOT personal!</a:t>
            </a:r>
          </a:p>
        </p:txBody>
      </p:sp>
    </p:spTree>
    <p:extLst>
      <p:ext uri="{BB962C8B-B14F-4D97-AF65-F5344CB8AC3E}">
        <p14:creationId xmlns:p14="http://schemas.microsoft.com/office/powerpoint/2010/main" val="43834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D04E1E-251D-4AE1-81CF-6EF254C7A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Canvas Message Students Who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D9CFF-2E6D-4A05-9F97-E5F4931B5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45" y="891396"/>
            <a:ext cx="6178310" cy="59666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D434-9D91-49CA-8435-1F165A22B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00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9BF24E-F653-478B-BCF4-B81FB99BD0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OnTask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20DD1-C430-4893-AECA-217709359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Demo of OnTask: </a:t>
            </a:r>
            <a:r>
              <a:rPr lang="en-US" sz="2000" dirty="0">
                <a:hlinkClick r:id="rId2"/>
              </a:rPr>
              <a:t>https://blogs.ubc.ca/effectivefeedback/what-is-ontask/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Personalized feedback </a:t>
            </a:r>
            <a:r>
              <a:rPr lang="en-US" sz="2000" b="1" dirty="0"/>
              <a:t>AT SCALE </a:t>
            </a:r>
            <a:r>
              <a:rPr lang="en-US" sz="2000" dirty="0"/>
              <a:t>based on student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Saves time and helps increase engagement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ED06E8-1C72-4AFA-ACAD-CF33FD4D9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55" b="7994"/>
          <a:stretch/>
        </p:blipFill>
        <p:spPr>
          <a:xfrm>
            <a:off x="961288" y="2827578"/>
            <a:ext cx="5906521" cy="33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2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61900-5F58-4448-BF2A-BA52868A7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Pilot Data Shows Students Want this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A4CDB-38EC-4A89-8F70-BDB8B3A8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216"/>
            <a:ext cx="7758023" cy="481837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0C23B-4855-45A9-A5AF-8744C8976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607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DA4E34-2075-442B-A752-75B702241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Student Perceptions of Learning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C7FD6-E696-4417-A5D1-A628CBAA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199"/>
            <a:ext cx="9144000" cy="52961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D3A00-BEE8-4B56-AA09-7796419C5D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934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046A5B-DB5B-42B9-A857-816FC44608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Student Perceptions of Instructor approachability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F4185-84C9-42AC-B934-63C37EF4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23"/>
            <a:ext cx="9144000" cy="52818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1FBBE-B67A-46A4-9551-A48D96617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939199"/>
            <a:ext cx="7661438" cy="558614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878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919BB5-2005-490F-B5F6-1B9445066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How to access Ontask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A797F-13AE-42F6-8208-F77F00980C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000" b="1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hlinkClick r:id="rId2"/>
              </a:rPr>
              <a:t>Contact </a:t>
            </a:r>
            <a:r>
              <a:rPr lang="en-US" sz="2000" b="1" dirty="0">
                <a:hlinkClick r:id="rId2"/>
              </a:rPr>
              <a:t>the Learning Technology Hub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Join our TLEF assessing OnTask (term 1 or 2 courses)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Bartolic@mail.ubc.ca</a:t>
            </a:r>
            <a:endParaRPr lang="en-US" sz="2000" dirty="0"/>
          </a:p>
          <a:p>
            <a:pPr marL="8257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688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Presenter INTRODUCTION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6626" name="Text Placeholder 7">
            <a:extLst>
              <a:ext uri="{FF2B5EF4-FFF2-40B4-BE49-F238E27FC236}">
                <a16:creationId xmlns:a16="http://schemas.microsoft.com/office/drawing/2014/main" id="{73C118B6-B140-8F49-868D-90ABC5D54EA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/>
              <a:t>Silvia Bartolic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Associate Professor of Teaching &amp; Undergraduate Chair (Department of Sociology)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/>
              <a:t>Topic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Checklist of pre-course tasks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Techniques that encourage &amp; maintain student engagement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Recommendations for course design that help reduce grading loads &amp; maximize efficiency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Tips for optimizing teaching assistant support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Tools: Canvas, OnTask, iPeer</a:t>
            </a:r>
          </a:p>
        </p:txBody>
      </p:sp>
    </p:spTree>
    <p:extLst>
      <p:ext uri="{BB962C8B-B14F-4D97-AF65-F5344CB8AC3E}">
        <p14:creationId xmlns:p14="http://schemas.microsoft.com/office/powerpoint/2010/main" val="3178008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CD3617-2459-489C-BCEE-A5D29B06F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233F6-2E51-462B-893E-978311AEE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available resources to save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organized and consistent in course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creative and flexible with class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group work and peer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non-exam based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TAs/markers strategically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rubrics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informal spaces for students to interact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personalized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4116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Q&amp;A Discussion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To participate: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Use the built-in chat to share any questions, comments, and resources.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Raise your hand if you would like to speak.</a:t>
            </a:r>
          </a:p>
          <a:p>
            <a:pPr marL="882650" lvl="2" indent="-342900">
              <a:spcBef>
                <a:spcPct val="0"/>
              </a:spcBef>
              <a:defRPr/>
            </a:pPr>
            <a:endParaRPr lang="en-CA" altLang="en-US" sz="2000" dirty="0"/>
          </a:p>
          <a:p>
            <a:pPr marL="342650" lvl="1" indent="-342900">
              <a:spcBef>
                <a:spcPct val="0"/>
              </a:spcBef>
              <a:defRPr/>
            </a:pPr>
            <a:r>
              <a:rPr lang="en-CA" altLang="en-US" sz="2000" b="1" dirty="0"/>
              <a:t>Reminder: This session is being recorded.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Please anonymize any student information in your discussion.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If you have any questions that cannot be anonymized, please email us at </a:t>
            </a:r>
            <a:r>
              <a:rPr lang="en-CA" altLang="en-US" sz="2000" dirty="0">
                <a:hlinkClick r:id="rId3"/>
              </a:rPr>
              <a:t>arts.helpdesk@ubc.ca</a:t>
            </a:r>
            <a:r>
              <a:rPr lang="en-CA" altLang="en-US" sz="2000" dirty="0"/>
              <a:t> and we will follow-up with you. </a:t>
            </a:r>
          </a:p>
        </p:txBody>
      </p:sp>
    </p:spTree>
    <p:extLst>
      <p:ext uri="{BB962C8B-B14F-4D97-AF65-F5344CB8AC3E}">
        <p14:creationId xmlns:p14="http://schemas.microsoft.com/office/powerpoint/2010/main" val="214955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63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42" y="1357245"/>
            <a:ext cx="5940425" cy="904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CA" sz="1800" dirty="0"/>
              <a:t>Practical Strategies for Student Management in Mid- to Large Classes</a:t>
            </a:r>
          </a:p>
        </p:txBody>
      </p:sp>
    </p:spTree>
    <p:extLst>
      <p:ext uri="{BB962C8B-B14F-4D97-AF65-F5344CB8AC3E}">
        <p14:creationId xmlns:p14="http://schemas.microsoft.com/office/powerpoint/2010/main" val="346686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1EAF4-667D-FC4F-967D-93F6362C51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z="2400" dirty="0"/>
              <a:t>Workshop Objectives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7CEC-17D2-9847-9CBE-EB5B84E41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364977" cy="53934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By the end of this workshop, participants will be able to:</a:t>
            </a:r>
          </a:p>
          <a:p>
            <a:pPr marL="8829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describe pre-course preparation tasks and available UBC resources to assist with these;</a:t>
            </a:r>
          </a:p>
          <a:p>
            <a:pPr marL="8829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consider strategies to use in course design to help maximize course efficiency; and</a:t>
            </a:r>
          </a:p>
          <a:p>
            <a:pPr marL="8829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examine ways to encourage and maintain student engagement.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</a:rPr>
              <a:t>Our goal is to consider these in the context of remote teaching and learning </a:t>
            </a:r>
            <a:r>
              <a:rPr lang="en-US" sz="2000" dirty="0"/>
              <a:t>but most of what will be discussed can be applied to a face to face context as well.</a:t>
            </a:r>
          </a:p>
        </p:txBody>
      </p:sp>
    </p:spTree>
    <p:extLst>
      <p:ext uri="{BB962C8B-B14F-4D97-AF65-F5344CB8AC3E}">
        <p14:creationId xmlns:p14="http://schemas.microsoft.com/office/powerpoint/2010/main" val="303885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1EAF4-667D-FC4F-967D-93F6362C51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z="2400" dirty="0"/>
              <a:t>Pre-course Checklist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7CEC-17D2-9847-9CBE-EB5B84E41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491101" cy="53934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000" dirty="0"/>
              <a:t>Well before the start of classes, be sure to complete the following:</a:t>
            </a:r>
          </a:p>
          <a:p>
            <a:pPr>
              <a:lnSpc>
                <a:spcPct val="110000"/>
              </a:lnSpc>
              <a:defRPr/>
            </a:pPr>
            <a:endParaRPr lang="en-US" sz="2000" dirty="0"/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2000" b="1" dirty="0"/>
              <a:t>Create your syllabus </a:t>
            </a:r>
            <a:r>
              <a:rPr lang="en-US" sz="2000" dirty="0"/>
              <a:t>(see UBC Senate syllabus template </a:t>
            </a:r>
            <a:r>
              <a:rPr lang="en-US" sz="2000" dirty="0">
                <a:hlinkClick r:id="rId2"/>
              </a:rPr>
              <a:t>here</a:t>
            </a:r>
            <a:r>
              <a:rPr lang="en-US" sz="2000" dirty="0"/>
              <a:t>).</a:t>
            </a:r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2000" b="1" dirty="0"/>
              <a:t>Request a copy of your old Canvas course or a merge of cross-listed courses</a:t>
            </a:r>
            <a:r>
              <a:rPr lang="en-US" sz="2000" dirty="0"/>
              <a:t> (</a:t>
            </a:r>
            <a:r>
              <a:rPr lang="en-US" sz="2000" dirty="0">
                <a:hlinkClick r:id="rId3"/>
              </a:rPr>
              <a:t>arts.helpdesk@ubc.ca</a:t>
            </a:r>
            <a:r>
              <a:rPr lang="en-US" sz="2000" dirty="0"/>
              <a:t>) or work in a new course shell.</a:t>
            </a:r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2000" b="1" dirty="0"/>
              <a:t>Order textbooks and/or reading packages </a:t>
            </a:r>
            <a:r>
              <a:rPr lang="en-US" sz="2000" dirty="0"/>
              <a:t>(access to the UBC bookstore service: </a:t>
            </a:r>
            <a:r>
              <a:rPr lang="en-US" sz="2000" dirty="0">
                <a:hlinkClick r:id="rId4"/>
              </a:rPr>
              <a:t>UBC@verbasoftware.com</a:t>
            </a:r>
            <a:r>
              <a:rPr lang="en-US" sz="2000" dirty="0"/>
              <a:t> or check your email for your personalized link).</a:t>
            </a:r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2000" b="1" dirty="0"/>
              <a:t>Place your readings on course reserve via LOCR </a:t>
            </a:r>
            <a:r>
              <a:rPr lang="en-US" sz="2000" dirty="0"/>
              <a:t>(</a:t>
            </a:r>
            <a:r>
              <a:rPr lang="en-US" sz="2000" dirty="0">
                <a:hlinkClick r:id="rId5"/>
              </a:rPr>
              <a:t>https://courses.library.ubc.ca/</a:t>
            </a:r>
            <a:r>
              <a:rPr lang="en-US" sz="2000" dirty="0"/>
              <a:t>).</a:t>
            </a:r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2000" dirty="0"/>
              <a:t>Populate your Canvas (or other platform) course with content.</a:t>
            </a:r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2000" b="1" dirty="0"/>
              <a:t>Confirm TAs/markers have been added </a:t>
            </a:r>
            <a:r>
              <a:rPr lang="en-US" sz="2000" dirty="0"/>
              <a:t>to the Canvas course by departmental admin. (For temporary 2-week access, Arts ISIT can help you).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2000" b="1" dirty="0"/>
              <a:t>PUBLISH your Canvas course </a:t>
            </a:r>
            <a:r>
              <a:rPr lang="en-US" sz="2000" dirty="0"/>
              <a:t>before the start of term!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16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1EAF4-667D-FC4F-967D-93F6362C51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r>
              <a:rPr lang="en-US" altLang="en-US" sz="2400" dirty="0"/>
              <a:t>Available Resources to Save Time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7CEC-17D2-9847-9CBE-EB5B84E41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522632" cy="53934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 Canvas Commons, </a:t>
            </a:r>
            <a:r>
              <a:rPr lang="en-US" sz="2000" b="1" dirty="0"/>
              <a:t>download the remote teaching Canvas template </a:t>
            </a:r>
            <a:r>
              <a:rPr lang="en-US" sz="2000" dirty="0"/>
              <a:t>developed by Arts ISIT</a:t>
            </a:r>
          </a:p>
          <a:p>
            <a:pPr marL="8829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Designed to save you time</a:t>
            </a:r>
          </a:p>
          <a:p>
            <a:pPr marL="8829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2"/>
              </a:rPr>
              <a:t>Link to register to the Arts Remote Teaching Template webinar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Arts ISIT has a </a:t>
            </a:r>
            <a:r>
              <a:rPr lang="en-US" sz="2000" b="1" dirty="0"/>
              <a:t>demo site with guidelines</a:t>
            </a:r>
          </a:p>
          <a:p>
            <a:pPr marL="8829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3"/>
              </a:rPr>
              <a:t>Link to self-enroll on Canvas</a:t>
            </a:r>
            <a:endParaRPr lang="en-US" sz="2000" dirty="0">
              <a:highlight>
                <a:srgbClr val="FFFF00"/>
              </a:highlight>
            </a:endParaRPr>
          </a:p>
          <a:p>
            <a:pPr marL="8829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</a:rPr>
              <a:t>Pre-course and midpoint student surveys </a:t>
            </a:r>
            <a:r>
              <a:rPr lang="en-US" sz="2000" dirty="0"/>
              <a:t>are available on this demo site</a:t>
            </a:r>
          </a:p>
          <a:p>
            <a:pPr lvl="4">
              <a:defRPr/>
            </a:pPr>
            <a:r>
              <a:rPr lang="en-US" sz="2000" dirty="0"/>
              <a:t>Provides info about your students as well as what is working/not working before it’s too late to change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 library can </a:t>
            </a:r>
            <a:r>
              <a:rPr lang="en-US" sz="2000" b="1" dirty="0"/>
              <a:t>put your readings on reserve for you </a:t>
            </a:r>
            <a:r>
              <a:rPr lang="en-US" sz="2000" dirty="0"/>
              <a:t>if you send your syllabus or reading list IN ADVANCE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263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11EAF4-667D-FC4F-967D-93F6362C51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</p:spPr>
        <p:txBody>
          <a:bodyPr/>
          <a:lstStyle/>
          <a:p>
            <a:r>
              <a:rPr lang="en-US" altLang="en-US" sz="2400" dirty="0"/>
              <a:t>Don’t forget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17CEC-17D2-9847-9CBE-EB5B84E41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522632" cy="53934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Students may be accessing your course from different time zones </a:t>
            </a:r>
            <a:r>
              <a:rPr lang="en-US" altLang="en-US" sz="2000" dirty="0"/>
              <a:t>– plan course design accordingly (e.g.. choice in assignments; recording lectures)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Order textbooks/course packs early </a:t>
            </a:r>
            <a:r>
              <a:rPr lang="en-US" altLang="en-US" sz="2000" dirty="0"/>
              <a:t>so students can purchase and receive by mail in time; consider electronic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Email students SOON via the Faculty Service Center </a:t>
            </a:r>
            <a:r>
              <a:rPr lang="en-US" altLang="en-US" sz="2000" dirty="0"/>
              <a:t>your course reading list so they can order books ahead of time (Canvas courses open too late to be useful for those not in the Vancouver lower mainland)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Check links </a:t>
            </a:r>
            <a:r>
              <a:rPr lang="en-US" altLang="en-US" sz="2000" dirty="0"/>
              <a:t>in your course to be sure they all work when accessed remotely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Consider lower tech options </a:t>
            </a:r>
            <a:r>
              <a:rPr lang="en-US" altLang="en-US" sz="2000" dirty="0"/>
              <a:t>– not all students have reliable high speed internet </a:t>
            </a:r>
          </a:p>
        </p:txBody>
      </p:sp>
    </p:spTree>
    <p:extLst>
      <p:ext uri="{BB962C8B-B14F-4D97-AF65-F5344CB8AC3E}">
        <p14:creationId xmlns:p14="http://schemas.microsoft.com/office/powerpoint/2010/main" val="425287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E440A-4837-425B-997E-28CF0FB3A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Course Design to Maximize efficiency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145625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11517</TotalTime>
  <Words>1748</Words>
  <Application>Microsoft Macintosh PowerPoint</Application>
  <PresentationFormat>On-screen Show (4:3)</PresentationFormat>
  <Paragraphs>170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ＭＳ Ｐゴシック</vt:lpstr>
      <vt:lpstr>Arial</vt:lpstr>
      <vt:lpstr>Arial Black</vt:lpstr>
      <vt:lpstr>Calibri</vt:lpstr>
      <vt:lpstr>Droid Sans</vt:lpstr>
      <vt:lpstr>Whitney Book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UBC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Virtual Interactions</dc:title>
  <dc:subject/>
  <dc:creator>Brianne Orr</dc:creator>
  <cp:keywords/>
  <dc:description/>
  <cp:lastModifiedBy>Microsoft Office User</cp:lastModifiedBy>
  <cp:revision>128</cp:revision>
  <dcterms:created xsi:type="dcterms:W3CDTF">2020-06-02T21:32:56Z</dcterms:created>
  <dcterms:modified xsi:type="dcterms:W3CDTF">2020-08-06T20:26:41Z</dcterms:modified>
  <cp:category/>
</cp:coreProperties>
</file>