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398" r:id="rId2"/>
    <p:sldId id="320" r:id="rId3"/>
    <p:sldId id="317" r:id="rId4"/>
    <p:sldId id="297" r:id="rId5"/>
    <p:sldId id="365" r:id="rId6"/>
    <p:sldId id="357" r:id="rId7"/>
    <p:sldId id="360" r:id="rId8"/>
    <p:sldId id="358" r:id="rId9"/>
    <p:sldId id="395" r:id="rId10"/>
    <p:sldId id="397" r:id="rId11"/>
    <p:sldId id="394" r:id="rId12"/>
    <p:sldId id="376" r:id="rId13"/>
    <p:sldId id="362" r:id="rId14"/>
    <p:sldId id="373" r:id="rId15"/>
    <p:sldId id="374" r:id="rId16"/>
    <p:sldId id="366" r:id="rId17"/>
    <p:sldId id="375" r:id="rId18"/>
    <p:sldId id="363" r:id="rId19"/>
    <p:sldId id="368" r:id="rId20"/>
    <p:sldId id="369" r:id="rId21"/>
    <p:sldId id="370" r:id="rId22"/>
    <p:sldId id="256" r:id="rId23"/>
    <p:sldId id="283" r:id="rId24"/>
    <p:sldId id="265" r:id="rId25"/>
    <p:sldId id="285" r:id="rId26"/>
    <p:sldId id="286" r:id="rId27"/>
    <p:sldId id="269" r:id="rId28"/>
    <p:sldId id="267" r:id="rId29"/>
    <p:sldId id="273" r:id="rId30"/>
    <p:sldId id="279" r:id="rId31"/>
    <p:sldId id="257" r:id="rId32"/>
    <p:sldId id="258" r:id="rId33"/>
    <p:sldId id="259" r:id="rId34"/>
    <p:sldId id="260" r:id="rId35"/>
    <p:sldId id="262" r:id="rId36"/>
    <p:sldId id="263" r:id="rId37"/>
    <p:sldId id="271" r:id="rId38"/>
    <p:sldId id="276" r:id="rId39"/>
    <p:sldId id="261" r:id="rId40"/>
    <p:sldId id="377" r:id="rId41"/>
    <p:sldId id="364" r:id="rId42"/>
    <p:sldId id="392" r:id="rId43"/>
    <p:sldId id="393" r:id="rId44"/>
    <p:sldId id="378" r:id="rId45"/>
    <p:sldId id="380" r:id="rId46"/>
    <p:sldId id="381" r:id="rId47"/>
    <p:sldId id="382" r:id="rId48"/>
    <p:sldId id="383" r:id="rId49"/>
    <p:sldId id="384" r:id="rId50"/>
    <p:sldId id="385" r:id="rId51"/>
    <p:sldId id="388" r:id="rId52"/>
    <p:sldId id="341" r:id="rId53"/>
    <p:sldId id="389" r:id="rId54"/>
    <p:sldId id="348" r:id="rId55"/>
    <p:sldId id="352" r:id="rId56"/>
    <p:sldId id="390" r:id="rId57"/>
    <p:sldId id="391" r:id="rId58"/>
    <p:sldId id="349" r:id="rId59"/>
    <p:sldId id="343" r:id="rId60"/>
    <p:sldId id="347" r:id="rId61"/>
    <p:sldId id="354" r:id="rId62"/>
    <p:sldId id="355" r:id="rId63"/>
    <p:sldId id="371" r:id="rId64"/>
    <p:sldId id="367" r:id="rId65"/>
    <p:sldId id="387" r:id="rId66"/>
    <p:sldId id="379" r:id="rId67"/>
    <p:sldId id="329"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7C0"/>
    <a:srgbClr val="17338D"/>
    <a:srgbClr val="BFF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2"/>
    <p:restoredTop sz="90206"/>
  </p:normalViewPr>
  <p:slideViewPr>
    <p:cSldViewPr snapToGrid="0" snapToObjects="1">
      <p:cViewPr varScale="1">
        <p:scale>
          <a:sx n="89" d="100"/>
          <a:sy n="89" d="100"/>
        </p:scale>
        <p:origin x="640" y="17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B6108-A7CF-D74C-AD05-04BD2FF12079}" type="doc">
      <dgm:prSet loTypeId="urn:microsoft.com/office/officeart/2005/8/layout/radial4" loCatId="" qsTypeId="urn:microsoft.com/office/officeart/2005/8/quickstyle/simple1" qsCatId="simple" csTypeId="urn:microsoft.com/office/officeart/2005/8/colors/colorful4" csCatId="colorful" phldr="1"/>
      <dgm:spPr/>
      <dgm:t>
        <a:bodyPr/>
        <a:lstStyle/>
        <a:p>
          <a:endParaRPr lang="en-US" altLang="zh-TW"/>
        </a:p>
      </dgm:t>
    </dgm:pt>
    <dgm:pt modelId="{F384965B-C6FE-414C-9D8C-33D1DDFD2235}">
      <dgm:prSet phldrT="[Text]"/>
      <dgm:spPr/>
      <dgm:t>
        <a:bodyPr/>
        <a:lstStyle/>
        <a:p>
          <a:r>
            <a:rPr lang="en-US" altLang="zh-TW" dirty="0"/>
            <a:t>Students</a:t>
          </a:r>
        </a:p>
      </dgm:t>
    </dgm:pt>
    <dgm:pt modelId="{E2CAF4BF-05BB-A248-AD9D-13DEA4CB56C2}" type="parTrans" cxnId="{981B9A2D-F57F-4947-BCBC-A53AC90E1F48}">
      <dgm:prSet/>
      <dgm:spPr/>
      <dgm:t>
        <a:bodyPr/>
        <a:lstStyle/>
        <a:p>
          <a:endParaRPr lang="en-US" altLang="zh-TW"/>
        </a:p>
      </dgm:t>
    </dgm:pt>
    <dgm:pt modelId="{B74BA3D8-F8A1-D64E-9F63-5AA9822BFF40}" type="sibTrans" cxnId="{981B9A2D-F57F-4947-BCBC-A53AC90E1F48}">
      <dgm:prSet/>
      <dgm:spPr/>
      <dgm:t>
        <a:bodyPr/>
        <a:lstStyle/>
        <a:p>
          <a:endParaRPr lang="en-US" altLang="zh-TW"/>
        </a:p>
      </dgm:t>
    </dgm:pt>
    <dgm:pt modelId="{8B1F7D30-4EE4-6C4C-A98D-498B02A778EA}">
      <dgm:prSet phldrT="[Text]"/>
      <dgm:spPr/>
      <dgm:t>
        <a:bodyPr/>
        <a:lstStyle/>
        <a:p>
          <a:endParaRPr lang="en-US"/>
        </a:p>
      </dgm:t>
    </dgm:pt>
    <dgm:pt modelId="{9BB8F224-93E7-DC47-AE8B-C9DC53E9CF7F}" type="parTrans" cxnId="{620E914C-DABB-0242-8FFB-3B234CDA7CAA}">
      <dgm:prSet/>
      <dgm:spPr/>
      <dgm:t>
        <a:bodyPr/>
        <a:lstStyle/>
        <a:p>
          <a:endParaRPr lang="en-US" altLang="zh-TW"/>
        </a:p>
      </dgm:t>
    </dgm:pt>
    <dgm:pt modelId="{11D4818C-A857-2845-89D1-EA5B120B693A}" type="sibTrans" cxnId="{620E914C-DABB-0242-8FFB-3B234CDA7CAA}">
      <dgm:prSet/>
      <dgm:spPr/>
      <dgm:t>
        <a:bodyPr/>
        <a:lstStyle/>
        <a:p>
          <a:endParaRPr lang="en-US" altLang="zh-TW"/>
        </a:p>
      </dgm:t>
    </dgm:pt>
    <dgm:pt modelId="{CE23097E-A144-494D-98CC-A22CD1D360DA}">
      <dgm:prSet phldrT="[Text]" phldr="1"/>
      <dgm:spPr/>
      <dgm:t>
        <a:bodyPr/>
        <a:lstStyle/>
        <a:p>
          <a:endParaRPr lang="en-US" altLang="zh-TW" dirty="0"/>
        </a:p>
      </dgm:t>
    </dgm:pt>
    <dgm:pt modelId="{69B5EAE0-8581-CD4E-AB65-3EEA21B7F57A}" type="parTrans" cxnId="{3790E42A-72CF-034D-9040-A53F771F5E85}">
      <dgm:prSet/>
      <dgm:spPr/>
      <dgm:t>
        <a:bodyPr/>
        <a:lstStyle/>
        <a:p>
          <a:endParaRPr lang="en-US" altLang="zh-TW"/>
        </a:p>
      </dgm:t>
    </dgm:pt>
    <dgm:pt modelId="{4125D28E-936E-E244-A7BB-EC8F826FE0F0}" type="sibTrans" cxnId="{3790E42A-72CF-034D-9040-A53F771F5E85}">
      <dgm:prSet/>
      <dgm:spPr/>
      <dgm:t>
        <a:bodyPr/>
        <a:lstStyle/>
        <a:p>
          <a:endParaRPr lang="en-US" altLang="zh-TW"/>
        </a:p>
      </dgm:t>
    </dgm:pt>
    <dgm:pt modelId="{7D3555B4-60E8-204E-AA02-A407987475D4}">
      <dgm:prSet phldrT="[Text]" phldr="1"/>
      <dgm:spPr/>
      <dgm:t>
        <a:bodyPr/>
        <a:lstStyle/>
        <a:p>
          <a:endParaRPr lang="en-US" altLang="zh-TW"/>
        </a:p>
      </dgm:t>
    </dgm:pt>
    <dgm:pt modelId="{072D9F9B-752D-204B-B8E5-7CB5EF02969F}" type="parTrans" cxnId="{3D5336AB-92D9-EC41-96E2-73E4066345B7}">
      <dgm:prSet/>
      <dgm:spPr/>
      <dgm:t>
        <a:bodyPr/>
        <a:lstStyle/>
        <a:p>
          <a:endParaRPr lang="en-US" altLang="zh-TW"/>
        </a:p>
      </dgm:t>
    </dgm:pt>
    <dgm:pt modelId="{0261B526-B82C-FD4E-AB96-A3BAA1B49965}" type="sibTrans" cxnId="{3D5336AB-92D9-EC41-96E2-73E4066345B7}">
      <dgm:prSet/>
      <dgm:spPr/>
      <dgm:t>
        <a:bodyPr/>
        <a:lstStyle/>
        <a:p>
          <a:endParaRPr lang="en-US" altLang="zh-TW"/>
        </a:p>
      </dgm:t>
    </dgm:pt>
    <dgm:pt modelId="{9AF96F67-2DF3-E64A-A5DB-0EE151347C2C}">
      <dgm:prSet phldrT="[Text]" phldr="1"/>
      <dgm:spPr/>
      <dgm:t>
        <a:bodyPr/>
        <a:lstStyle/>
        <a:p>
          <a:endParaRPr lang="en-US" altLang="zh-TW" dirty="0"/>
        </a:p>
      </dgm:t>
    </dgm:pt>
    <dgm:pt modelId="{3225D666-7058-E84F-9D39-DA238C653B4E}" type="parTrans" cxnId="{25C52CBC-E819-4A49-A453-DB13F6EA289D}">
      <dgm:prSet/>
      <dgm:spPr/>
      <dgm:t>
        <a:bodyPr/>
        <a:lstStyle/>
        <a:p>
          <a:endParaRPr lang="en-US" altLang="zh-TW"/>
        </a:p>
      </dgm:t>
    </dgm:pt>
    <dgm:pt modelId="{31CFEA3C-6ACF-2D49-B4F1-B7784329A95F}" type="sibTrans" cxnId="{25C52CBC-E819-4A49-A453-DB13F6EA289D}">
      <dgm:prSet/>
      <dgm:spPr/>
      <dgm:t>
        <a:bodyPr/>
        <a:lstStyle/>
        <a:p>
          <a:endParaRPr lang="en-US" altLang="zh-TW"/>
        </a:p>
      </dgm:t>
    </dgm:pt>
    <dgm:pt modelId="{6CE28E31-23C9-7045-B453-EFDE17845247}">
      <dgm:prSet phldrT="[Text]" phldr="1"/>
      <dgm:spPr/>
      <dgm:t>
        <a:bodyPr/>
        <a:lstStyle/>
        <a:p>
          <a:endParaRPr lang="en-US" altLang="zh-TW"/>
        </a:p>
      </dgm:t>
    </dgm:pt>
    <dgm:pt modelId="{2038D1D5-0496-1B45-9220-21F32BAB69E4}" type="parTrans" cxnId="{55016D09-660B-AA41-B321-5FEF86437ACF}">
      <dgm:prSet/>
      <dgm:spPr/>
      <dgm:t>
        <a:bodyPr/>
        <a:lstStyle/>
        <a:p>
          <a:endParaRPr lang="en-US" altLang="zh-TW"/>
        </a:p>
      </dgm:t>
    </dgm:pt>
    <dgm:pt modelId="{B32C820F-E7F6-7D4C-998E-385BDD93BC9C}" type="sibTrans" cxnId="{55016D09-660B-AA41-B321-5FEF86437ACF}">
      <dgm:prSet/>
      <dgm:spPr/>
      <dgm:t>
        <a:bodyPr/>
        <a:lstStyle/>
        <a:p>
          <a:endParaRPr lang="en-US" altLang="zh-TW"/>
        </a:p>
      </dgm:t>
    </dgm:pt>
    <dgm:pt modelId="{CCD1AC24-C8A3-C345-A628-6405D5E899B5}">
      <dgm:prSet phldrT="[Text]" phldr="1"/>
      <dgm:spPr/>
      <dgm:t>
        <a:bodyPr/>
        <a:lstStyle/>
        <a:p>
          <a:endParaRPr lang="en-US" altLang="zh-TW"/>
        </a:p>
      </dgm:t>
    </dgm:pt>
    <dgm:pt modelId="{4651C8D9-9E71-874F-9885-814D4047C2F8}" type="parTrans" cxnId="{A4F18FCA-EECA-A446-A9BB-4AC901361355}">
      <dgm:prSet/>
      <dgm:spPr/>
      <dgm:t>
        <a:bodyPr/>
        <a:lstStyle/>
        <a:p>
          <a:endParaRPr lang="en-US" altLang="zh-TW"/>
        </a:p>
      </dgm:t>
    </dgm:pt>
    <dgm:pt modelId="{AB2830DD-7FEE-3B44-B915-769D429A078D}" type="sibTrans" cxnId="{A4F18FCA-EECA-A446-A9BB-4AC901361355}">
      <dgm:prSet/>
      <dgm:spPr/>
      <dgm:t>
        <a:bodyPr/>
        <a:lstStyle/>
        <a:p>
          <a:endParaRPr lang="en-US" altLang="zh-TW"/>
        </a:p>
      </dgm:t>
    </dgm:pt>
    <dgm:pt modelId="{9A824BAF-1C66-9144-816B-6781C4C27826}">
      <dgm:prSet phldrT="[Text]" custScaleX="47638" custScaleY="31101" custLinFactNeighborX="282" custLinFactNeighborY="4757"/>
      <dgm:spPr/>
      <dgm:t>
        <a:bodyPr/>
        <a:lstStyle/>
        <a:p>
          <a:endParaRPr lang="en-US"/>
        </a:p>
      </dgm:t>
    </dgm:pt>
    <dgm:pt modelId="{6252CED6-942D-824C-9DBD-0E33A8DA27B5}" type="parTrans" cxnId="{30DEBBAA-B270-3447-8E97-568AA0C43436}">
      <dgm:prSet/>
      <dgm:spPr/>
      <dgm:t>
        <a:bodyPr/>
        <a:lstStyle/>
        <a:p>
          <a:endParaRPr lang="en-US" altLang="zh-TW"/>
        </a:p>
      </dgm:t>
    </dgm:pt>
    <dgm:pt modelId="{BA3107E4-E809-FA43-8E72-5AC262FE7174}" type="sibTrans" cxnId="{30DEBBAA-B270-3447-8E97-568AA0C43436}">
      <dgm:prSet/>
      <dgm:spPr/>
      <dgm:t>
        <a:bodyPr/>
        <a:lstStyle/>
        <a:p>
          <a:endParaRPr lang="en-US" altLang="zh-TW"/>
        </a:p>
      </dgm:t>
    </dgm:pt>
    <dgm:pt modelId="{E0364D9A-3727-6A49-8485-3D07F4D8628B}" type="pres">
      <dgm:prSet presAssocID="{817B6108-A7CF-D74C-AD05-04BD2FF12079}" presName="cycle" presStyleCnt="0">
        <dgm:presLayoutVars>
          <dgm:chMax val="1"/>
          <dgm:dir/>
          <dgm:animLvl val="ctr"/>
          <dgm:resizeHandles val="exact"/>
        </dgm:presLayoutVars>
      </dgm:prSet>
      <dgm:spPr/>
    </dgm:pt>
    <dgm:pt modelId="{B0C4BB18-2579-C24F-B61A-80A6FD81A920}" type="pres">
      <dgm:prSet presAssocID="{F384965B-C6FE-414C-9D8C-33D1DDFD2235}" presName="centerShape" presStyleLbl="node0" presStyleIdx="0" presStyleCnt="1" custScaleX="47638" custScaleY="31101" custLinFactNeighborX="-797" custLinFactNeighborY="4587"/>
      <dgm:spPr/>
    </dgm:pt>
  </dgm:ptLst>
  <dgm:cxnLst>
    <dgm:cxn modelId="{55016D09-660B-AA41-B321-5FEF86437ACF}" srcId="{9AF96F67-2DF3-E64A-A5DB-0EE151347C2C}" destId="{6CE28E31-23C9-7045-B453-EFDE17845247}" srcOrd="0" destOrd="0" parTransId="{2038D1D5-0496-1B45-9220-21F32BAB69E4}" sibTransId="{B32C820F-E7F6-7D4C-998E-385BDD93BC9C}"/>
    <dgm:cxn modelId="{3790E42A-72CF-034D-9040-A53F771F5E85}" srcId="{8B1F7D30-4EE4-6C4C-A98D-498B02A778EA}" destId="{CE23097E-A144-494D-98CC-A22CD1D360DA}" srcOrd="0" destOrd="0" parTransId="{69B5EAE0-8581-CD4E-AB65-3EEA21B7F57A}" sibTransId="{4125D28E-936E-E244-A7BB-EC8F826FE0F0}"/>
    <dgm:cxn modelId="{981B9A2D-F57F-4947-BCBC-A53AC90E1F48}" srcId="{817B6108-A7CF-D74C-AD05-04BD2FF12079}" destId="{F384965B-C6FE-414C-9D8C-33D1DDFD2235}" srcOrd="0" destOrd="0" parTransId="{E2CAF4BF-05BB-A248-AD9D-13DEA4CB56C2}" sibTransId="{B74BA3D8-F8A1-D64E-9F63-5AA9822BFF40}"/>
    <dgm:cxn modelId="{1FE3E22D-EF51-2845-B5E4-A02A9A001525}" type="presOf" srcId="{817B6108-A7CF-D74C-AD05-04BD2FF12079}" destId="{E0364D9A-3727-6A49-8485-3D07F4D8628B}" srcOrd="0" destOrd="0" presId="urn:microsoft.com/office/officeart/2005/8/layout/radial4"/>
    <dgm:cxn modelId="{620E914C-DABB-0242-8FFB-3B234CDA7CAA}" srcId="{817B6108-A7CF-D74C-AD05-04BD2FF12079}" destId="{8B1F7D30-4EE4-6C4C-A98D-498B02A778EA}" srcOrd="2" destOrd="0" parTransId="{9BB8F224-93E7-DC47-AE8B-C9DC53E9CF7F}" sibTransId="{11D4818C-A857-2845-89D1-EA5B120B693A}"/>
    <dgm:cxn modelId="{30DEBBAA-B270-3447-8E97-568AA0C43436}" srcId="{817B6108-A7CF-D74C-AD05-04BD2FF12079}" destId="{9A824BAF-1C66-9144-816B-6781C4C27826}" srcOrd="1" destOrd="0" parTransId="{6252CED6-942D-824C-9DBD-0E33A8DA27B5}" sibTransId="{BA3107E4-E809-FA43-8E72-5AC262FE7174}"/>
    <dgm:cxn modelId="{3D5336AB-92D9-EC41-96E2-73E4066345B7}" srcId="{8B1F7D30-4EE4-6C4C-A98D-498B02A778EA}" destId="{7D3555B4-60E8-204E-AA02-A407987475D4}" srcOrd="1" destOrd="0" parTransId="{072D9F9B-752D-204B-B8E5-7CB5EF02969F}" sibTransId="{0261B526-B82C-FD4E-AB96-A3BAA1B49965}"/>
    <dgm:cxn modelId="{25C52CBC-E819-4A49-A453-DB13F6EA289D}" srcId="{817B6108-A7CF-D74C-AD05-04BD2FF12079}" destId="{9AF96F67-2DF3-E64A-A5DB-0EE151347C2C}" srcOrd="3" destOrd="0" parTransId="{3225D666-7058-E84F-9D39-DA238C653B4E}" sibTransId="{31CFEA3C-6ACF-2D49-B4F1-B7784329A95F}"/>
    <dgm:cxn modelId="{8E3C4AC2-2BDA-8C4B-81E5-441EDCEFB986}" type="presOf" srcId="{F384965B-C6FE-414C-9D8C-33D1DDFD2235}" destId="{B0C4BB18-2579-C24F-B61A-80A6FD81A920}" srcOrd="0" destOrd="0" presId="urn:microsoft.com/office/officeart/2005/8/layout/radial4"/>
    <dgm:cxn modelId="{A4F18FCA-EECA-A446-A9BB-4AC901361355}" srcId="{9AF96F67-2DF3-E64A-A5DB-0EE151347C2C}" destId="{CCD1AC24-C8A3-C345-A628-6405D5E899B5}" srcOrd="1" destOrd="0" parTransId="{4651C8D9-9E71-874F-9885-814D4047C2F8}" sibTransId="{AB2830DD-7FEE-3B44-B915-769D429A078D}"/>
    <dgm:cxn modelId="{67559268-8B02-DE46-BCC5-94ADB6CCA947}" type="presParOf" srcId="{E0364D9A-3727-6A49-8485-3D07F4D8628B}" destId="{B0C4BB18-2579-C24F-B61A-80A6FD81A920}" srcOrd="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B6108-A7CF-D74C-AD05-04BD2FF12079}" type="doc">
      <dgm:prSet loTypeId="urn:microsoft.com/office/officeart/2005/8/layout/radial4" loCatId="" qsTypeId="urn:microsoft.com/office/officeart/2005/8/quickstyle/simple1" qsCatId="simple" csTypeId="urn:microsoft.com/office/officeart/2005/8/colors/colorful4" csCatId="colorful" phldr="1"/>
      <dgm:spPr/>
      <dgm:t>
        <a:bodyPr/>
        <a:lstStyle/>
        <a:p>
          <a:endParaRPr lang="en-US" altLang="zh-TW"/>
        </a:p>
      </dgm:t>
    </dgm:pt>
    <dgm:pt modelId="{F384965B-C6FE-414C-9D8C-33D1DDFD2235}">
      <dgm:prSet phldrT="[Text]"/>
      <dgm:spPr/>
      <dgm:t>
        <a:bodyPr/>
        <a:lstStyle/>
        <a:p>
          <a:r>
            <a:rPr lang="en-US" altLang="zh-TW" dirty="0"/>
            <a:t>Students</a:t>
          </a:r>
        </a:p>
      </dgm:t>
    </dgm:pt>
    <dgm:pt modelId="{E2CAF4BF-05BB-A248-AD9D-13DEA4CB56C2}" type="parTrans" cxnId="{981B9A2D-F57F-4947-BCBC-A53AC90E1F48}">
      <dgm:prSet/>
      <dgm:spPr/>
      <dgm:t>
        <a:bodyPr/>
        <a:lstStyle/>
        <a:p>
          <a:endParaRPr lang="en-US" altLang="zh-TW"/>
        </a:p>
      </dgm:t>
    </dgm:pt>
    <dgm:pt modelId="{B74BA3D8-F8A1-D64E-9F63-5AA9822BFF40}" type="sibTrans" cxnId="{981B9A2D-F57F-4947-BCBC-A53AC90E1F48}">
      <dgm:prSet/>
      <dgm:spPr/>
      <dgm:t>
        <a:bodyPr/>
        <a:lstStyle/>
        <a:p>
          <a:endParaRPr lang="en-US" altLang="zh-TW"/>
        </a:p>
      </dgm:t>
    </dgm:pt>
    <dgm:pt modelId="{98C2264E-7048-644A-BD06-72C423708C97}">
      <dgm:prSet phldrT="[Text]" custT="1"/>
      <dgm:spPr/>
      <dgm:t>
        <a:bodyPr/>
        <a:lstStyle/>
        <a:p>
          <a:pPr>
            <a:lnSpc>
              <a:spcPct val="100000"/>
            </a:lnSpc>
            <a:spcAft>
              <a:spcPts val="144"/>
            </a:spcAft>
          </a:pPr>
          <a:r>
            <a:rPr lang="en-US" altLang="zh-TW" sz="3200" dirty="0"/>
            <a:t>(1) Teaching/ Instructors</a:t>
          </a:r>
        </a:p>
        <a:p>
          <a:pPr>
            <a:lnSpc>
              <a:spcPct val="100000"/>
            </a:lnSpc>
            <a:spcAft>
              <a:spcPts val="144"/>
            </a:spcAft>
          </a:pPr>
          <a:r>
            <a:rPr lang="en-US" altLang="zh-TW" sz="3200" dirty="0"/>
            <a:t>Tools</a:t>
          </a:r>
        </a:p>
        <a:p>
          <a:pPr>
            <a:lnSpc>
              <a:spcPct val="100000"/>
            </a:lnSpc>
            <a:spcAft>
              <a:spcPts val="144"/>
            </a:spcAft>
          </a:pPr>
          <a:r>
            <a:rPr lang="en-US" altLang="zh-TW" sz="3200" dirty="0"/>
            <a:t>TA support</a:t>
          </a:r>
        </a:p>
      </dgm:t>
    </dgm:pt>
    <dgm:pt modelId="{DA7D3CF1-D6B9-AB4D-A9A6-CCEC7D6E1953}" type="parTrans" cxnId="{3FF810F4-3097-0847-B86F-707E791760B7}">
      <dgm:prSet/>
      <dgm:spPr/>
      <dgm:t>
        <a:bodyPr/>
        <a:lstStyle/>
        <a:p>
          <a:endParaRPr lang="en-US" altLang="zh-TW"/>
        </a:p>
      </dgm:t>
    </dgm:pt>
    <dgm:pt modelId="{8B1D06E4-3763-C04E-8C02-87F6FC5E19AE}" type="sibTrans" cxnId="{3FF810F4-3097-0847-B86F-707E791760B7}">
      <dgm:prSet/>
      <dgm:spPr/>
      <dgm:t>
        <a:bodyPr/>
        <a:lstStyle/>
        <a:p>
          <a:endParaRPr lang="en-US" altLang="zh-TW"/>
        </a:p>
      </dgm:t>
    </dgm:pt>
    <dgm:pt modelId="{3143A118-131D-7B42-BA5F-3CB2D3228C58}">
      <dgm:prSet phldrT="[Text]" custT="1"/>
      <dgm:spPr/>
      <dgm:t>
        <a:bodyPr/>
        <a:lstStyle/>
        <a:p>
          <a:r>
            <a:rPr lang="en-US" altLang="zh-TW" sz="3000" dirty="0"/>
            <a:t>(3) Online community</a:t>
          </a:r>
        </a:p>
      </dgm:t>
    </dgm:pt>
    <dgm:pt modelId="{48BBFF79-59AD-BD4F-A1B6-C779A2274BD4}" type="parTrans" cxnId="{6325D987-DE6E-544F-AD74-E4F2D2458CA6}">
      <dgm:prSet/>
      <dgm:spPr/>
      <dgm:t>
        <a:bodyPr/>
        <a:lstStyle/>
        <a:p>
          <a:endParaRPr lang="en-US" altLang="zh-TW"/>
        </a:p>
      </dgm:t>
    </dgm:pt>
    <dgm:pt modelId="{B34EFF15-9CA4-1B48-91D7-B711EC79E3AE}" type="sibTrans" cxnId="{6325D987-DE6E-544F-AD74-E4F2D2458CA6}">
      <dgm:prSet/>
      <dgm:spPr/>
      <dgm:t>
        <a:bodyPr/>
        <a:lstStyle/>
        <a:p>
          <a:endParaRPr lang="en-US" altLang="zh-TW"/>
        </a:p>
      </dgm:t>
    </dgm:pt>
    <dgm:pt modelId="{8B1F7D30-4EE4-6C4C-A98D-498B02A778EA}">
      <dgm:prSet phldrT="[Text]"/>
      <dgm:spPr/>
    </dgm:pt>
    <dgm:pt modelId="{9BB8F224-93E7-DC47-AE8B-C9DC53E9CF7F}" type="parTrans" cxnId="{620E914C-DABB-0242-8FFB-3B234CDA7CAA}">
      <dgm:prSet/>
      <dgm:spPr/>
      <dgm:t>
        <a:bodyPr/>
        <a:lstStyle/>
        <a:p>
          <a:endParaRPr lang="en-US" altLang="zh-TW"/>
        </a:p>
      </dgm:t>
    </dgm:pt>
    <dgm:pt modelId="{11D4818C-A857-2845-89D1-EA5B120B693A}" type="sibTrans" cxnId="{620E914C-DABB-0242-8FFB-3B234CDA7CAA}">
      <dgm:prSet/>
      <dgm:spPr/>
      <dgm:t>
        <a:bodyPr/>
        <a:lstStyle/>
        <a:p>
          <a:endParaRPr lang="en-US" altLang="zh-TW"/>
        </a:p>
      </dgm:t>
    </dgm:pt>
    <dgm:pt modelId="{CE23097E-A144-494D-98CC-A22CD1D360DA}">
      <dgm:prSet phldrT="[Text]" phldr="1"/>
      <dgm:spPr/>
      <dgm:t>
        <a:bodyPr/>
        <a:lstStyle/>
        <a:p>
          <a:endParaRPr lang="en-US" altLang="zh-TW" dirty="0"/>
        </a:p>
      </dgm:t>
    </dgm:pt>
    <dgm:pt modelId="{69B5EAE0-8581-CD4E-AB65-3EEA21B7F57A}" type="parTrans" cxnId="{3790E42A-72CF-034D-9040-A53F771F5E85}">
      <dgm:prSet/>
      <dgm:spPr/>
      <dgm:t>
        <a:bodyPr/>
        <a:lstStyle/>
        <a:p>
          <a:endParaRPr lang="en-US" altLang="zh-TW"/>
        </a:p>
      </dgm:t>
    </dgm:pt>
    <dgm:pt modelId="{4125D28E-936E-E244-A7BB-EC8F826FE0F0}" type="sibTrans" cxnId="{3790E42A-72CF-034D-9040-A53F771F5E85}">
      <dgm:prSet/>
      <dgm:spPr/>
      <dgm:t>
        <a:bodyPr/>
        <a:lstStyle/>
        <a:p>
          <a:endParaRPr lang="en-US" altLang="zh-TW"/>
        </a:p>
      </dgm:t>
    </dgm:pt>
    <dgm:pt modelId="{7D3555B4-60E8-204E-AA02-A407987475D4}">
      <dgm:prSet phldrT="[Text]" phldr="1"/>
      <dgm:spPr/>
      <dgm:t>
        <a:bodyPr/>
        <a:lstStyle/>
        <a:p>
          <a:endParaRPr lang="en-US" altLang="zh-TW"/>
        </a:p>
      </dgm:t>
    </dgm:pt>
    <dgm:pt modelId="{072D9F9B-752D-204B-B8E5-7CB5EF02969F}" type="parTrans" cxnId="{3D5336AB-92D9-EC41-96E2-73E4066345B7}">
      <dgm:prSet/>
      <dgm:spPr/>
      <dgm:t>
        <a:bodyPr/>
        <a:lstStyle/>
        <a:p>
          <a:endParaRPr lang="en-US" altLang="zh-TW"/>
        </a:p>
      </dgm:t>
    </dgm:pt>
    <dgm:pt modelId="{0261B526-B82C-FD4E-AB96-A3BAA1B49965}" type="sibTrans" cxnId="{3D5336AB-92D9-EC41-96E2-73E4066345B7}">
      <dgm:prSet/>
      <dgm:spPr/>
      <dgm:t>
        <a:bodyPr/>
        <a:lstStyle/>
        <a:p>
          <a:endParaRPr lang="en-US" altLang="zh-TW"/>
        </a:p>
      </dgm:t>
    </dgm:pt>
    <dgm:pt modelId="{9AF96F67-2DF3-E64A-A5DB-0EE151347C2C}">
      <dgm:prSet phldrT="[Text]" phldr="1"/>
      <dgm:spPr/>
      <dgm:t>
        <a:bodyPr/>
        <a:lstStyle/>
        <a:p>
          <a:endParaRPr lang="en-US" altLang="zh-TW" dirty="0"/>
        </a:p>
      </dgm:t>
    </dgm:pt>
    <dgm:pt modelId="{3225D666-7058-E84F-9D39-DA238C653B4E}" type="parTrans" cxnId="{25C52CBC-E819-4A49-A453-DB13F6EA289D}">
      <dgm:prSet/>
      <dgm:spPr/>
      <dgm:t>
        <a:bodyPr/>
        <a:lstStyle/>
        <a:p>
          <a:endParaRPr lang="en-US" altLang="zh-TW"/>
        </a:p>
      </dgm:t>
    </dgm:pt>
    <dgm:pt modelId="{31CFEA3C-6ACF-2D49-B4F1-B7784329A95F}" type="sibTrans" cxnId="{25C52CBC-E819-4A49-A453-DB13F6EA289D}">
      <dgm:prSet/>
      <dgm:spPr/>
      <dgm:t>
        <a:bodyPr/>
        <a:lstStyle/>
        <a:p>
          <a:endParaRPr lang="en-US" altLang="zh-TW"/>
        </a:p>
      </dgm:t>
    </dgm:pt>
    <dgm:pt modelId="{6CE28E31-23C9-7045-B453-EFDE17845247}">
      <dgm:prSet phldrT="[Text]" phldr="1"/>
      <dgm:spPr/>
      <dgm:t>
        <a:bodyPr/>
        <a:lstStyle/>
        <a:p>
          <a:endParaRPr lang="en-US" altLang="zh-TW"/>
        </a:p>
      </dgm:t>
    </dgm:pt>
    <dgm:pt modelId="{2038D1D5-0496-1B45-9220-21F32BAB69E4}" type="parTrans" cxnId="{55016D09-660B-AA41-B321-5FEF86437ACF}">
      <dgm:prSet/>
      <dgm:spPr/>
      <dgm:t>
        <a:bodyPr/>
        <a:lstStyle/>
        <a:p>
          <a:endParaRPr lang="en-US" altLang="zh-TW"/>
        </a:p>
      </dgm:t>
    </dgm:pt>
    <dgm:pt modelId="{B32C820F-E7F6-7D4C-998E-385BDD93BC9C}" type="sibTrans" cxnId="{55016D09-660B-AA41-B321-5FEF86437ACF}">
      <dgm:prSet/>
      <dgm:spPr/>
      <dgm:t>
        <a:bodyPr/>
        <a:lstStyle/>
        <a:p>
          <a:endParaRPr lang="en-US" altLang="zh-TW"/>
        </a:p>
      </dgm:t>
    </dgm:pt>
    <dgm:pt modelId="{CCD1AC24-C8A3-C345-A628-6405D5E899B5}">
      <dgm:prSet phldrT="[Text]" phldr="1"/>
      <dgm:spPr/>
      <dgm:t>
        <a:bodyPr/>
        <a:lstStyle/>
        <a:p>
          <a:endParaRPr lang="en-US" altLang="zh-TW"/>
        </a:p>
      </dgm:t>
    </dgm:pt>
    <dgm:pt modelId="{4651C8D9-9E71-874F-9885-814D4047C2F8}" type="parTrans" cxnId="{A4F18FCA-EECA-A446-A9BB-4AC901361355}">
      <dgm:prSet/>
      <dgm:spPr/>
      <dgm:t>
        <a:bodyPr/>
        <a:lstStyle/>
        <a:p>
          <a:endParaRPr lang="en-US" altLang="zh-TW"/>
        </a:p>
      </dgm:t>
    </dgm:pt>
    <dgm:pt modelId="{AB2830DD-7FEE-3B44-B915-769D429A078D}" type="sibTrans" cxnId="{A4F18FCA-EECA-A446-A9BB-4AC901361355}">
      <dgm:prSet/>
      <dgm:spPr/>
      <dgm:t>
        <a:bodyPr/>
        <a:lstStyle/>
        <a:p>
          <a:endParaRPr lang="en-US" altLang="zh-TW"/>
        </a:p>
      </dgm:t>
    </dgm:pt>
    <dgm:pt modelId="{609DDB5C-51CE-6845-BE2E-549623ADE1C2}">
      <dgm:prSet/>
      <dgm:spPr/>
      <dgm:t>
        <a:bodyPr/>
        <a:lstStyle/>
        <a:p>
          <a:r>
            <a:rPr lang="en-US" altLang="zh-TW" dirty="0"/>
            <a:t>(2) Effective Teaching for Learning/</a:t>
          </a:r>
        </a:p>
        <a:p>
          <a:r>
            <a:rPr lang="en-US" altLang="zh-TW" dirty="0"/>
            <a:t>1. Syllabus, Workload, Learning Goals</a:t>
          </a:r>
        </a:p>
        <a:p>
          <a:r>
            <a:rPr lang="en-US" altLang="zh-TW" dirty="0"/>
            <a:t>2. Materials</a:t>
          </a:r>
        </a:p>
        <a:p>
          <a:r>
            <a:rPr lang="en-US" altLang="zh-TW" dirty="0"/>
            <a:t>3. Infrastructure </a:t>
          </a:r>
        </a:p>
      </dgm:t>
    </dgm:pt>
    <dgm:pt modelId="{501CD22E-6634-1D48-8A10-C5C434F0F6D5}" type="parTrans" cxnId="{B1C90542-5EF2-474C-B84A-71B3E87BADCD}">
      <dgm:prSet/>
      <dgm:spPr/>
      <dgm:t>
        <a:bodyPr/>
        <a:lstStyle/>
        <a:p>
          <a:endParaRPr lang="en-US" altLang="zh-TW"/>
        </a:p>
      </dgm:t>
    </dgm:pt>
    <dgm:pt modelId="{63AB8216-218F-0C46-8BB9-4079F87F5CFC}" type="sibTrans" cxnId="{B1C90542-5EF2-474C-B84A-71B3E87BADCD}">
      <dgm:prSet/>
      <dgm:spPr/>
      <dgm:t>
        <a:bodyPr/>
        <a:lstStyle/>
        <a:p>
          <a:endParaRPr lang="en-US" altLang="zh-TW"/>
        </a:p>
      </dgm:t>
    </dgm:pt>
    <dgm:pt modelId="{E0364D9A-3727-6A49-8485-3D07F4D8628B}" type="pres">
      <dgm:prSet presAssocID="{817B6108-A7CF-D74C-AD05-04BD2FF12079}" presName="cycle" presStyleCnt="0">
        <dgm:presLayoutVars>
          <dgm:chMax val="1"/>
          <dgm:dir/>
          <dgm:animLvl val="ctr"/>
          <dgm:resizeHandles val="exact"/>
        </dgm:presLayoutVars>
      </dgm:prSet>
      <dgm:spPr/>
    </dgm:pt>
    <dgm:pt modelId="{B0C4BB18-2579-C24F-B61A-80A6FD81A920}" type="pres">
      <dgm:prSet presAssocID="{F384965B-C6FE-414C-9D8C-33D1DDFD2235}" presName="centerShape" presStyleLbl="node0" presStyleIdx="0" presStyleCnt="1" custScaleY="72440"/>
      <dgm:spPr/>
    </dgm:pt>
    <dgm:pt modelId="{908CE957-1DF6-514C-8D71-EE3AD3A2A379}" type="pres">
      <dgm:prSet presAssocID="{DA7D3CF1-D6B9-AB4D-A9A6-CCEC7D6E1953}" presName="parTrans" presStyleLbl="bgSibTrans2D1" presStyleIdx="0" presStyleCnt="3"/>
      <dgm:spPr/>
    </dgm:pt>
    <dgm:pt modelId="{F09351CD-9D45-1545-A729-CF9FF3E6E6A6}" type="pres">
      <dgm:prSet presAssocID="{98C2264E-7048-644A-BD06-72C423708C97}" presName="node" presStyleLbl="node1" presStyleIdx="0" presStyleCnt="3" custScaleX="142992" custScaleY="129716" custRadScaleRad="146780" custRadScaleInc="-17074">
        <dgm:presLayoutVars>
          <dgm:bulletEnabled val="1"/>
        </dgm:presLayoutVars>
      </dgm:prSet>
      <dgm:spPr/>
    </dgm:pt>
    <dgm:pt modelId="{EA9F1F7C-615F-8A42-8F8D-7E38964A62C1}" type="pres">
      <dgm:prSet presAssocID="{501CD22E-6634-1D48-8A10-C5C434F0F6D5}" presName="parTrans" presStyleLbl="bgSibTrans2D1" presStyleIdx="1" presStyleCnt="3"/>
      <dgm:spPr/>
    </dgm:pt>
    <dgm:pt modelId="{8FCC8AF5-76A8-C64D-B6FA-0ECE098F4672}" type="pres">
      <dgm:prSet presAssocID="{609DDB5C-51CE-6845-BE2E-549623ADE1C2}" presName="node" presStyleLbl="node1" presStyleIdx="1" presStyleCnt="3" custScaleX="232941" custScaleY="139431" custRadScaleRad="100068" custRadScaleInc="3532">
        <dgm:presLayoutVars>
          <dgm:bulletEnabled val="1"/>
        </dgm:presLayoutVars>
      </dgm:prSet>
      <dgm:spPr/>
    </dgm:pt>
    <dgm:pt modelId="{BCB7E04B-0792-FD41-930D-AC12E75B00F2}" type="pres">
      <dgm:prSet presAssocID="{48BBFF79-59AD-BD4F-A1B6-C779A2274BD4}" presName="parTrans" presStyleLbl="bgSibTrans2D1" presStyleIdx="2" presStyleCnt="3"/>
      <dgm:spPr/>
    </dgm:pt>
    <dgm:pt modelId="{ACD55F88-415C-754D-AB78-D9BA891ECC08}" type="pres">
      <dgm:prSet presAssocID="{3143A118-131D-7B42-BA5F-3CB2D3228C58}" presName="node" presStyleLbl="node1" presStyleIdx="2" presStyleCnt="3" custScaleX="124503" custScaleY="133705" custRadScaleRad="146764" custRadScaleInc="18262">
        <dgm:presLayoutVars>
          <dgm:bulletEnabled val="1"/>
        </dgm:presLayoutVars>
      </dgm:prSet>
      <dgm:spPr/>
    </dgm:pt>
  </dgm:ptLst>
  <dgm:cxnLst>
    <dgm:cxn modelId="{73E1E200-E65F-BD49-82D4-A3EE622B783D}" type="presOf" srcId="{98C2264E-7048-644A-BD06-72C423708C97}" destId="{F09351CD-9D45-1545-A729-CF9FF3E6E6A6}" srcOrd="0" destOrd="0" presId="urn:microsoft.com/office/officeart/2005/8/layout/radial4"/>
    <dgm:cxn modelId="{55016D09-660B-AA41-B321-5FEF86437ACF}" srcId="{9AF96F67-2DF3-E64A-A5DB-0EE151347C2C}" destId="{6CE28E31-23C9-7045-B453-EFDE17845247}" srcOrd="0" destOrd="0" parTransId="{2038D1D5-0496-1B45-9220-21F32BAB69E4}" sibTransId="{B32C820F-E7F6-7D4C-998E-385BDD93BC9C}"/>
    <dgm:cxn modelId="{3790E42A-72CF-034D-9040-A53F771F5E85}" srcId="{8B1F7D30-4EE4-6C4C-A98D-498B02A778EA}" destId="{CE23097E-A144-494D-98CC-A22CD1D360DA}" srcOrd="0" destOrd="0" parTransId="{69B5EAE0-8581-CD4E-AB65-3EEA21B7F57A}" sibTransId="{4125D28E-936E-E244-A7BB-EC8F826FE0F0}"/>
    <dgm:cxn modelId="{981B9A2D-F57F-4947-BCBC-A53AC90E1F48}" srcId="{817B6108-A7CF-D74C-AD05-04BD2FF12079}" destId="{F384965B-C6FE-414C-9D8C-33D1DDFD2235}" srcOrd="0" destOrd="0" parTransId="{E2CAF4BF-05BB-A248-AD9D-13DEA4CB56C2}" sibTransId="{B74BA3D8-F8A1-D64E-9F63-5AA9822BFF40}"/>
    <dgm:cxn modelId="{1FE3E22D-EF51-2845-B5E4-A02A9A001525}" type="presOf" srcId="{817B6108-A7CF-D74C-AD05-04BD2FF12079}" destId="{E0364D9A-3727-6A49-8485-3D07F4D8628B}" srcOrd="0" destOrd="0" presId="urn:microsoft.com/office/officeart/2005/8/layout/radial4"/>
    <dgm:cxn modelId="{B1C90542-5EF2-474C-B84A-71B3E87BADCD}" srcId="{F384965B-C6FE-414C-9D8C-33D1DDFD2235}" destId="{609DDB5C-51CE-6845-BE2E-549623ADE1C2}" srcOrd="1" destOrd="0" parTransId="{501CD22E-6634-1D48-8A10-C5C434F0F6D5}" sibTransId="{63AB8216-218F-0C46-8BB9-4079F87F5CFC}"/>
    <dgm:cxn modelId="{620E914C-DABB-0242-8FFB-3B234CDA7CAA}" srcId="{817B6108-A7CF-D74C-AD05-04BD2FF12079}" destId="{8B1F7D30-4EE4-6C4C-A98D-498B02A778EA}" srcOrd="1" destOrd="0" parTransId="{9BB8F224-93E7-DC47-AE8B-C9DC53E9CF7F}" sibTransId="{11D4818C-A857-2845-89D1-EA5B120B693A}"/>
    <dgm:cxn modelId="{6B26DB54-870F-6D48-A31D-1F12972B102B}" type="presOf" srcId="{48BBFF79-59AD-BD4F-A1B6-C779A2274BD4}" destId="{BCB7E04B-0792-FD41-930D-AC12E75B00F2}" srcOrd="0" destOrd="0" presId="urn:microsoft.com/office/officeart/2005/8/layout/radial4"/>
    <dgm:cxn modelId="{6325D987-DE6E-544F-AD74-E4F2D2458CA6}" srcId="{F384965B-C6FE-414C-9D8C-33D1DDFD2235}" destId="{3143A118-131D-7B42-BA5F-3CB2D3228C58}" srcOrd="2" destOrd="0" parTransId="{48BBFF79-59AD-BD4F-A1B6-C779A2274BD4}" sibTransId="{B34EFF15-9CA4-1B48-91D7-B711EC79E3AE}"/>
    <dgm:cxn modelId="{2CF8A997-524A-EE46-BC50-0F40414B811F}" type="presOf" srcId="{609DDB5C-51CE-6845-BE2E-549623ADE1C2}" destId="{8FCC8AF5-76A8-C64D-B6FA-0ECE098F4672}" srcOrd="0" destOrd="0" presId="urn:microsoft.com/office/officeart/2005/8/layout/radial4"/>
    <dgm:cxn modelId="{F142A8A1-701B-A248-BBC2-FC691DFA80E3}" type="presOf" srcId="{DA7D3CF1-D6B9-AB4D-A9A6-CCEC7D6E1953}" destId="{908CE957-1DF6-514C-8D71-EE3AD3A2A379}" srcOrd="0" destOrd="0" presId="urn:microsoft.com/office/officeart/2005/8/layout/radial4"/>
    <dgm:cxn modelId="{3D5336AB-92D9-EC41-96E2-73E4066345B7}" srcId="{8B1F7D30-4EE4-6C4C-A98D-498B02A778EA}" destId="{7D3555B4-60E8-204E-AA02-A407987475D4}" srcOrd="1" destOrd="0" parTransId="{072D9F9B-752D-204B-B8E5-7CB5EF02969F}" sibTransId="{0261B526-B82C-FD4E-AB96-A3BAA1B49965}"/>
    <dgm:cxn modelId="{25C52CBC-E819-4A49-A453-DB13F6EA289D}" srcId="{817B6108-A7CF-D74C-AD05-04BD2FF12079}" destId="{9AF96F67-2DF3-E64A-A5DB-0EE151347C2C}" srcOrd="2" destOrd="0" parTransId="{3225D666-7058-E84F-9D39-DA238C653B4E}" sibTransId="{31CFEA3C-6ACF-2D49-B4F1-B7784329A95F}"/>
    <dgm:cxn modelId="{17AF01C1-C43A-FB4D-800D-88F8C175C47B}" type="presOf" srcId="{3143A118-131D-7B42-BA5F-3CB2D3228C58}" destId="{ACD55F88-415C-754D-AB78-D9BA891ECC08}" srcOrd="0" destOrd="0" presId="urn:microsoft.com/office/officeart/2005/8/layout/radial4"/>
    <dgm:cxn modelId="{8E3C4AC2-2BDA-8C4B-81E5-441EDCEFB986}" type="presOf" srcId="{F384965B-C6FE-414C-9D8C-33D1DDFD2235}" destId="{B0C4BB18-2579-C24F-B61A-80A6FD81A920}" srcOrd="0" destOrd="0" presId="urn:microsoft.com/office/officeart/2005/8/layout/radial4"/>
    <dgm:cxn modelId="{A4F18FCA-EECA-A446-A9BB-4AC901361355}" srcId="{9AF96F67-2DF3-E64A-A5DB-0EE151347C2C}" destId="{CCD1AC24-C8A3-C345-A628-6405D5E899B5}" srcOrd="1" destOrd="0" parTransId="{4651C8D9-9E71-874F-9885-814D4047C2F8}" sibTransId="{AB2830DD-7FEE-3B44-B915-769D429A078D}"/>
    <dgm:cxn modelId="{D0F61BEB-98A4-344C-9989-12D70658CBC7}" type="presOf" srcId="{501CD22E-6634-1D48-8A10-C5C434F0F6D5}" destId="{EA9F1F7C-615F-8A42-8F8D-7E38964A62C1}" srcOrd="0" destOrd="0" presId="urn:microsoft.com/office/officeart/2005/8/layout/radial4"/>
    <dgm:cxn modelId="{3FF810F4-3097-0847-B86F-707E791760B7}" srcId="{F384965B-C6FE-414C-9D8C-33D1DDFD2235}" destId="{98C2264E-7048-644A-BD06-72C423708C97}" srcOrd="0" destOrd="0" parTransId="{DA7D3CF1-D6B9-AB4D-A9A6-CCEC7D6E1953}" sibTransId="{8B1D06E4-3763-C04E-8C02-87F6FC5E19AE}"/>
    <dgm:cxn modelId="{67559268-8B02-DE46-BCC5-94ADB6CCA947}" type="presParOf" srcId="{E0364D9A-3727-6A49-8485-3D07F4D8628B}" destId="{B0C4BB18-2579-C24F-B61A-80A6FD81A920}" srcOrd="0" destOrd="0" presId="urn:microsoft.com/office/officeart/2005/8/layout/radial4"/>
    <dgm:cxn modelId="{93BFD7BD-C290-8846-8A70-5FCE7DCFFAEC}" type="presParOf" srcId="{E0364D9A-3727-6A49-8485-3D07F4D8628B}" destId="{908CE957-1DF6-514C-8D71-EE3AD3A2A379}" srcOrd="1" destOrd="0" presId="urn:microsoft.com/office/officeart/2005/8/layout/radial4"/>
    <dgm:cxn modelId="{93BAFA2D-ACCD-2B46-B220-32030C560116}" type="presParOf" srcId="{E0364D9A-3727-6A49-8485-3D07F4D8628B}" destId="{F09351CD-9D45-1545-A729-CF9FF3E6E6A6}" srcOrd="2" destOrd="0" presId="urn:microsoft.com/office/officeart/2005/8/layout/radial4"/>
    <dgm:cxn modelId="{C47DE97E-01FD-8D4B-8AA3-1F8CD69E280E}" type="presParOf" srcId="{E0364D9A-3727-6A49-8485-3D07F4D8628B}" destId="{EA9F1F7C-615F-8A42-8F8D-7E38964A62C1}" srcOrd="3" destOrd="0" presId="urn:microsoft.com/office/officeart/2005/8/layout/radial4"/>
    <dgm:cxn modelId="{D814547E-6477-084C-9955-DF47E29DF343}" type="presParOf" srcId="{E0364D9A-3727-6A49-8485-3D07F4D8628B}" destId="{8FCC8AF5-76A8-C64D-B6FA-0ECE098F4672}" srcOrd="4" destOrd="0" presId="urn:microsoft.com/office/officeart/2005/8/layout/radial4"/>
    <dgm:cxn modelId="{0F5FBB83-2797-E64A-AF63-5FA6A97AEDEE}" type="presParOf" srcId="{E0364D9A-3727-6A49-8485-3D07F4D8628B}" destId="{BCB7E04B-0792-FD41-930D-AC12E75B00F2}" srcOrd="5" destOrd="0" presId="urn:microsoft.com/office/officeart/2005/8/layout/radial4"/>
    <dgm:cxn modelId="{B4CD6F05-2BC2-0340-B83F-45BDAB34350C}" type="presParOf" srcId="{E0364D9A-3727-6A49-8485-3D07F4D8628B}" destId="{ACD55F88-415C-754D-AB78-D9BA891ECC0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7B6108-A7CF-D74C-AD05-04BD2FF12079}" type="doc">
      <dgm:prSet loTypeId="urn:microsoft.com/office/officeart/2005/8/layout/radial4" loCatId="" qsTypeId="urn:microsoft.com/office/officeart/2005/8/quickstyle/simple1" qsCatId="simple" csTypeId="urn:microsoft.com/office/officeart/2005/8/colors/colorful4" csCatId="colorful" phldr="1"/>
      <dgm:spPr/>
      <dgm:t>
        <a:bodyPr/>
        <a:lstStyle/>
        <a:p>
          <a:endParaRPr lang="en-US" altLang="zh-TW"/>
        </a:p>
      </dgm:t>
    </dgm:pt>
    <dgm:pt modelId="{F384965B-C6FE-414C-9D8C-33D1DDFD2235}">
      <dgm:prSet phldrT="[Text]"/>
      <dgm:spPr/>
      <dgm:t>
        <a:bodyPr/>
        <a:lstStyle/>
        <a:p>
          <a:r>
            <a:rPr lang="en-US" altLang="zh-TW" dirty="0"/>
            <a:t>Students</a:t>
          </a:r>
        </a:p>
      </dgm:t>
    </dgm:pt>
    <dgm:pt modelId="{E2CAF4BF-05BB-A248-AD9D-13DEA4CB56C2}" type="parTrans" cxnId="{981B9A2D-F57F-4947-BCBC-A53AC90E1F48}">
      <dgm:prSet/>
      <dgm:spPr/>
      <dgm:t>
        <a:bodyPr/>
        <a:lstStyle/>
        <a:p>
          <a:endParaRPr lang="en-US" altLang="zh-TW"/>
        </a:p>
      </dgm:t>
    </dgm:pt>
    <dgm:pt modelId="{B74BA3D8-F8A1-D64E-9F63-5AA9822BFF40}" type="sibTrans" cxnId="{981B9A2D-F57F-4947-BCBC-A53AC90E1F48}">
      <dgm:prSet/>
      <dgm:spPr/>
      <dgm:t>
        <a:bodyPr/>
        <a:lstStyle/>
        <a:p>
          <a:endParaRPr lang="en-US" altLang="zh-TW"/>
        </a:p>
      </dgm:t>
    </dgm:pt>
    <dgm:pt modelId="{98C2264E-7048-644A-BD06-72C423708C97}">
      <dgm:prSet phldrT="[Text]" custT="1"/>
      <dgm:spPr/>
      <dgm:t>
        <a:bodyPr/>
        <a:lstStyle/>
        <a:p>
          <a:pPr>
            <a:lnSpc>
              <a:spcPct val="100000"/>
            </a:lnSpc>
            <a:spcAft>
              <a:spcPts val="144"/>
            </a:spcAft>
          </a:pPr>
          <a:r>
            <a:rPr lang="en-US" altLang="zh-TW" sz="3200" dirty="0"/>
            <a:t>(1) Teaching/ Instructors</a:t>
          </a:r>
        </a:p>
        <a:p>
          <a:pPr>
            <a:lnSpc>
              <a:spcPct val="100000"/>
            </a:lnSpc>
            <a:spcAft>
              <a:spcPts val="144"/>
            </a:spcAft>
          </a:pPr>
          <a:r>
            <a:rPr lang="en-US" altLang="zh-TW" sz="3200" dirty="0"/>
            <a:t>Tools</a:t>
          </a:r>
        </a:p>
        <a:p>
          <a:pPr>
            <a:lnSpc>
              <a:spcPct val="100000"/>
            </a:lnSpc>
            <a:spcAft>
              <a:spcPts val="144"/>
            </a:spcAft>
          </a:pPr>
          <a:r>
            <a:rPr lang="en-US" altLang="zh-TW" sz="3200" dirty="0"/>
            <a:t>TA support</a:t>
          </a:r>
        </a:p>
      </dgm:t>
    </dgm:pt>
    <dgm:pt modelId="{DA7D3CF1-D6B9-AB4D-A9A6-CCEC7D6E1953}" type="parTrans" cxnId="{3FF810F4-3097-0847-B86F-707E791760B7}">
      <dgm:prSet/>
      <dgm:spPr/>
      <dgm:t>
        <a:bodyPr/>
        <a:lstStyle/>
        <a:p>
          <a:endParaRPr lang="en-US" altLang="zh-TW"/>
        </a:p>
      </dgm:t>
    </dgm:pt>
    <dgm:pt modelId="{8B1D06E4-3763-C04E-8C02-87F6FC5E19AE}" type="sibTrans" cxnId="{3FF810F4-3097-0847-B86F-707E791760B7}">
      <dgm:prSet/>
      <dgm:spPr/>
      <dgm:t>
        <a:bodyPr/>
        <a:lstStyle/>
        <a:p>
          <a:endParaRPr lang="en-US" altLang="zh-TW"/>
        </a:p>
      </dgm:t>
    </dgm:pt>
    <dgm:pt modelId="{3143A118-131D-7B42-BA5F-3CB2D3228C58}">
      <dgm:prSet phldrT="[Text]" custT="1"/>
      <dgm:spPr/>
      <dgm:t>
        <a:bodyPr/>
        <a:lstStyle/>
        <a:p>
          <a:r>
            <a:rPr lang="en-US" altLang="zh-TW" sz="3000" dirty="0"/>
            <a:t>(3) Online community</a:t>
          </a:r>
        </a:p>
      </dgm:t>
    </dgm:pt>
    <dgm:pt modelId="{48BBFF79-59AD-BD4F-A1B6-C779A2274BD4}" type="parTrans" cxnId="{6325D987-DE6E-544F-AD74-E4F2D2458CA6}">
      <dgm:prSet/>
      <dgm:spPr/>
      <dgm:t>
        <a:bodyPr/>
        <a:lstStyle/>
        <a:p>
          <a:endParaRPr lang="en-US" altLang="zh-TW"/>
        </a:p>
      </dgm:t>
    </dgm:pt>
    <dgm:pt modelId="{B34EFF15-9CA4-1B48-91D7-B711EC79E3AE}" type="sibTrans" cxnId="{6325D987-DE6E-544F-AD74-E4F2D2458CA6}">
      <dgm:prSet/>
      <dgm:spPr/>
      <dgm:t>
        <a:bodyPr/>
        <a:lstStyle/>
        <a:p>
          <a:endParaRPr lang="en-US" altLang="zh-TW"/>
        </a:p>
      </dgm:t>
    </dgm:pt>
    <dgm:pt modelId="{8B1F7D30-4EE4-6C4C-A98D-498B02A778EA}">
      <dgm:prSet phldrT="[Text]"/>
      <dgm:spPr/>
    </dgm:pt>
    <dgm:pt modelId="{9BB8F224-93E7-DC47-AE8B-C9DC53E9CF7F}" type="parTrans" cxnId="{620E914C-DABB-0242-8FFB-3B234CDA7CAA}">
      <dgm:prSet/>
      <dgm:spPr/>
      <dgm:t>
        <a:bodyPr/>
        <a:lstStyle/>
        <a:p>
          <a:endParaRPr lang="en-US" altLang="zh-TW"/>
        </a:p>
      </dgm:t>
    </dgm:pt>
    <dgm:pt modelId="{11D4818C-A857-2845-89D1-EA5B120B693A}" type="sibTrans" cxnId="{620E914C-DABB-0242-8FFB-3B234CDA7CAA}">
      <dgm:prSet/>
      <dgm:spPr/>
      <dgm:t>
        <a:bodyPr/>
        <a:lstStyle/>
        <a:p>
          <a:endParaRPr lang="en-US" altLang="zh-TW"/>
        </a:p>
      </dgm:t>
    </dgm:pt>
    <dgm:pt modelId="{CE23097E-A144-494D-98CC-A22CD1D360DA}">
      <dgm:prSet phldrT="[Text]" phldr="1"/>
      <dgm:spPr/>
      <dgm:t>
        <a:bodyPr/>
        <a:lstStyle/>
        <a:p>
          <a:endParaRPr lang="en-US" altLang="zh-TW" dirty="0"/>
        </a:p>
      </dgm:t>
    </dgm:pt>
    <dgm:pt modelId="{69B5EAE0-8581-CD4E-AB65-3EEA21B7F57A}" type="parTrans" cxnId="{3790E42A-72CF-034D-9040-A53F771F5E85}">
      <dgm:prSet/>
      <dgm:spPr/>
      <dgm:t>
        <a:bodyPr/>
        <a:lstStyle/>
        <a:p>
          <a:endParaRPr lang="en-US" altLang="zh-TW"/>
        </a:p>
      </dgm:t>
    </dgm:pt>
    <dgm:pt modelId="{4125D28E-936E-E244-A7BB-EC8F826FE0F0}" type="sibTrans" cxnId="{3790E42A-72CF-034D-9040-A53F771F5E85}">
      <dgm:prSet/>
      <dgm:spPr/>
      <dgm:t>
        <a:bodyPr/>
        <a:lstStyle/>
        <a:p>
          <a:endParaRPr lang="en-US" altLang="zh-TW"/>
        </a:p>
      </dgm:t>
    </dgm:pt>
    <dgm:pt modelId="{7D3555B4-60E8-204E-AA02-A407987475D4}">
      <dgm:prSet phldrT="[Text]" phldr="1"/>
      <dgm:spPr/>
      <dgm:t>
        <a:bodyPr/>
        <a:lstStyle/>
        <a:p>
          <a:endParaRPr lang="en-US" altLang="zh-TW"/>
        </a:p>
      </dgm:t>
    </dgm:pt>
    <dgm:pt modelId="{072D9F9B-752D-204B-B8E5-7CB5EF02969F}" type="parTrans" cxnId="{3D5336AB-92D9-EC41-96E2-73E4066345B7}">
      <dgm:prSet/>
      <dgm:spPr/>
      <dgm:t>
        <a:bodyPr/>
        <a:lstStyle/>
        <a:p>
          <a:endParaRPr lang="en-US" altLang="zh-TW"/>
        </a:p>
      </dgm:t>
    </dgm:pt>
    <dgm:pt modelId="{0261B526-B82C-FD4E-AB96-A3BAA1B49965}" type="sibTrans" cxnId="{3D5336AB-92D9-EC41-96E2-73E4066345B7}">
      <dgm:prSet/>
      <dgm:spPr/>
      <dgm:t>
        <a:bodyPr/>
        <a:lstStyle/>
        <a:p>
          <a:endParaRPr lang="en-US" altLang="zh-TW"/>
        </a:p>
      </dgm:t>
    </dgm:pt>
    <dgm:pt modelId="{9AF96F67-2DF3-E64A-A5DB-0EE151347C2C}">
      <dgm:prSet phldrT="[Text]" phldr="1"/>
      <dgm:spPr/>
      <dgm:t>
        <a:bodyPr/>
        <a:lstStyle/>
        <a:p>
          <a:endParaRPr lang="en-US" altLang="zh-TW" dirty="0"/>
        </a:p>
      </dgm:t>
    </dgm:pt>
    <dgm:pt modelId="{3225D666-7058-E84F-9D39-DA238C653B4E}" type="parTrans" cxnId="{25C52CBC-E819-4A49-A453-DB13F6EA289D}">
      <dgm:prSet/>
      <dgm:spPr/>
      <dgm:t>
        <a:bodyPr/>
        <a:lstStyle/>
        <a:p>
          <a:endParaRPr lang="en-US" altLang="zh-TW"/>
        </a:p>
      </dgm:t>
    </dgm:pt>
    <dgm:pt modelId="{31CFEA3C-6ACF-2D49-B4F1-B7784329A95F}" type="sibTrans" cxnId="{25C52CBC-E819-4A49-A453-DB13F6EA289D}">
      <dgm:prSet/>
      <dgm:spPr/>
      <dgm:t>
        <a:bodyPr/>
        <a:lstStyle/>
        <a:p>
          <a:endParaRPr lang="en-US" altLang="zh-TW"/>
        </a:p>
      </dgm:t>
    </dgm:pt>
    <dgm:pt modelId="{6CE28E31-23C9-7045-B453-EFDE17845247}">
      <dgm:prSet phldrT="[Text]" phldr="1"/>
      <dgm:spPr/>
      <dgm:t>
        <a:bodyPr/>
        <a:lstStyle/>
        <a:p>
          <a:endParaRPr lang="en-US" altLang="zh-TW"/>
        </a:p>
      </dgm:t>
    </dgm:pt>
    <dgm:pt modelId="{2038D1D5-0496-1B45-9220-21F32BAB69E4}" type="parTrans" cxnId="{55016D09-660B-AA41-B321-5FEF86437ACF}">
      <dgm:prSet/>
      <dgm:spPr/>
      <dgm:t>
        <a:bodyPr/>
        <a:lstStyle/>
        <a:p>
          <a:endParaRPr lang="en-US" altLang="zh-TW"/>
        </a:p>
      </dgm:t>
    </dgm:pt>
    <dgm:pt modelId="{B32C820F-E7F6-7D4C-998E-385BDD93BC9C}" type="sibTrans" cxnId="{55016D09-660B-AA41-B321-5FEF86437ACF}">
      <dgm:prSet/>
      <dgm:spPr/>
      <dgm:t>
        <a:bodyPr/>
        <a:lstStyle/>
        <a:p>
          <a:endParaRPr lang="en-US" altLang="zh-TW"/>
        </a:p>
      </dgm:t>
    </dgm:pt>
    <dgm:pt modelId="{CCD1AC24-C8A3-C345-A628-6405D5E899B5}">
      <dgm:prSet phldrT="[Text]" phldr="1"/>
      <dgm:spPr/>
      <dgm:t>
        <a:bodyPr/>
        <a:lstStyle/>
        <a:p>
          <a:endParaRPr lang="en-US" altLang="zh-TW"/>
        </a:p>
      </dgm:t>
    </dgm:pt>
    <dgm:pt modelId="{4651C8D9-9E71-874F-9885-814D4047C2F8}" type="parTrans" cxnId="{A4F18FCA-EECA-A446-A9BB-4AC901361355}">
      <dgm:prSet/>
      <dgm:spPr/>
      <dgm:t>
        <a:bodyPr/>
        <a:lstStyle/>
        <a:p>
          <a:endParaRPr lang="en-US" altLang="zh-TW"/>
        </a:p>
      </dgm:t>
    </dgm:pt>
    <dgm:pt modelId="{AB2830DD-7FEE-3B44-B915-769D429A078D}" type="sibTrans" cxnId="{A4F18FCA-EECA-A446-A9BB-4AC901361355}">
      <dgm:prSet/>
      <dgm:spPr/>
      <dgm:t>
        <a:bodyPr/>
        <a:lstStyle/>
        <a:p>
          <a:endParaRPr lang="en-US" altLang="zh-TW"/>
        </a:p>
      </dgm:t>
    </dgm:pt>
    <dgm:pt modelId="{609DDB5C-51CE-6845-BE2E-549623ADE1C2}">
      <dgm:prSet/>
      <dgm:spPr/>
      <dgm:t>
        <a:bodyPr/>
        <a:lstStyle/>
        <a:p>
          <a:r>
            <a:rPr lang="en-US" altLang="zh-TW" dirty="0"/>
            <a:t>(2) Effective Teaching for Learning/</a:t>
          </a:r>
        </a:p>
        <a:p>
          <a:r>
            <a:rPr lang="en-US" altLang="zh-TW" dirty="0"/>
            <a:t>1. Syllabus, Workload, Learning Goals</a:t>
          </a:r>
        </a:p>
        <a:p>
          <a:r>
            <a:rPr lang="en-US" altLang="zh-TW" dirty="0"/>
            <a:t>2. Materials</a:t>
          </a:r>
        </a:p>
        <a:p>
          <a:r>
            <a:rPr lang="en-US" altLang="zh-TW" dirty="0"/>
            <a:t>3. Infrastructure </a:t>
          </a:r>
        </a:p>
      </dgm:t>
    </dgm:pt>
    <dgm:pt modelId="{501CD22E-6634-1D48-8A10-C5C434F0F6D5}" type="parTrans" cxnId="{B1C90542-5EF2-474C-B84A-71B3E87BADCD}">
      <dgm:prSet/>
      <dgm:spPr/>
      <dgm:t>
        <a:bodyPr/>
        <a:lstStyle/>
        <a:p>
          <a:endParaRPr lang="en-US" altLang="zh-TW"/>
        </a:p>
      </dgm:t>
    </dgm:pt>
    <dgm:pt modelId="{63AB8216-218F-0C46-8BB9-4079F87F5CFC}" type="sibTrans" cxnId="{B1C90542-5EF2-474C-B84A-71B3E87BADCD}">
      <dgm:prSet/>
      <dgm:spPr/>
      <dgm:t>
        <a:bodyPr/>
        <a:lstStyle/>
        <a:p>
          <a:endParaRPr lang="en-US" altLang="zh-TW"/>
        </a:p>
      </dgm:t>
    </dgm:pt>
    <dgm:pt modelId="{E0364D9A-3727-6A49-8485-3D07F4D8628B}" type="pres">
      <dgm:prSet presAssocID="{817B6108-A7CF-D74C-AD05-04BD2FF12079}" presName="cycle" presStyleCnt="0">
        <dgm:presLayoutVars>
          <dgm:chMax val="1"/>
          <dgm:dir/>
          <dgm:animLvl val="ctr"/>
          <dgm:resizeHandles val="exact"/>
        </dgm:presLayoutVars>
      </dgm:prSet>
      <dgm:spPr/>
    </dgm:pt>
    <dgm:pt modelId="{B0C4BB18-2579-C24F-B61A-80A6FD81A920}" type="pres">
      <dgm:prSet presAssocID="{F384965B-C6FE-414C-9D8C-33D1DDFD2235}" presName="centerShape" presStyleLbl="node0" presStyleIdx="0" presStyleCnt="1" custScaleY="72440"/>
      <dgm:spPr/>
    </dgm:pt>
    <dgm:pt modelId="{908CE957-1DF6-514C-8D71-EE3AD3A2A379}" type="pres">
      <dgm:prSet presAssocID="{DA7D3CF1-D6B9-AB4D-A9A6-CCEC7D6E1953}" presName="parTrans" presStyleLbl="bgSibTrans2D1" presStyleIdx="0" presStyleCnt="3"/>
      <dgm:spPr/>
    </dgm:pt>
    <dgm:pt modelId="{F09351CD-9D45-1545-A729-CF9FF3E6E6A6}" type="pres">
      <dgm:prSet presAssocID="{98C2264E-7048-644A-BD06-72C423708C97}" presName="node" presStyleLbl="node1" presStyleIdx="0" presStyleCnt="3" custScaleX="142992" custScaleY="129716" custRadScaleRad="146780" custRadScaleInc="-17074">
        <dgm:presLayoutVars>
          <dgm:bulletEnabled val="1"/>
        </dgm:presLayoutVars>
      </dgm:prSet>
      <dgm:spPr/>
    </dgm:pt>
    <dgm:pt modelId="{EA9F1F7C-615F-8A42-8F8D-7E38964A62C1}" type="pres">
      <dgm:prSet presAssocID="{501CD22E-6634-1D48-8A10-C5C434F0F6D5}" presName="parTrans" presStyleLbl="bgSibTrans2D1" presStyleIdx="1" presStyleCnt="3"/>
      <dgm:spPr/>
    </dgm:pt>
    <dgm:pt modelId="{8FCC8AF5-76A8-C64D-B6FA-0ECE098F4672}" type="pres">
      <dgm:prSet presAssocID="{609DDB5C-51CE-6845-BE2E-549623ADE1C2}" presName="node" presStyleLbl="node1" presStyleIdx="1" presStyleCnt="3" custScaleX="232941" custScaleY="139431" custRadScaleRad="100068" custRadScaleInc="3532">
        <dgm:presLayoutVars>
          <dgm:bulletEnabled val="1"/>
        </dgm:presLayoutVars>
      </dgm:prSet>
      <dgm:spPr/>
    </dgm:pt>
    <dgm:pt modelId="{BCB7E04B-0792-FD41-930D-AC12E75B00F2}" type="pres">
      <dgm:prSet presAssocID="{48BBFF79-59AD-BD4F-A1B6-C779A2274BD4}" presName="parTrans" presStyleLbl="bgSibTrans2D1" presStyleIdx="2" presStyleCnt="3"/>
      <dgm:spPr/>
    </dgm:pt>
    <dgm:pt modelId="{ACD55F88-415C-754D-AB78-D9BA891ECC08}" type="pres">
      <dgm:prSet presAssocID="{3143A118-131D-7B42-BA5F-3CB2D3228C58}" presName="node" presStyleLbl="node1" presStyleIdx="2" presStyleCnt="3" custScaleX="124503" custScaleY="133705" custRadScaleRad="146764" custRadScaleInc="18262">
        <dgm:presLayoutVars>
          <dgm:bulletEnabled val="1"/>
        </dgm:presLayoutVars>
      </dgm:prSet>
      <dgm:spPr/>
    </dgm:pt>
  </dgm:ptLst>
  <dgm:cxnLst>
    <dgm:cxn modelId="{73E1E200-E65F-BD49-82D4-A3EE622B783D}" type="presOf" srcId="{98C2264E-7048-644A-BD06-72C423708C97}" destId="{F09351CD-9D45-1545-A729-CF9FF3E6E6A6}" srcOrd="0" destOrd="0" presId="urn:microsoft.com/office/officeart/2005/8/layout/radial4"/>
    <dgm:cxn modelId="{55016D09-660B-AA41-B321-5FEF86437ACF}" srcId="{9AF96F67-2DF3-E64A-A5DB-0EE151347C2C}" destId="{6CE28E31-23C9-7045-B453-EFDE17845247}" srcOrd="0" destOrd="0" parTransId="{2038D1D5-0496-1B45-9220-21F32BAB69E4}" sibTransId="{B32C820F-E7F6-7D4C-998E-385BDD93BC9C}"/>
    <dgm:cxn modelId="{3790E42A-72CF-034D-9040-A53F771F5E85}" srcId="{8B1F7D30-4EE4-6C4C-A98D-498B02A778EA}" destId="{CE23097E-A144-494D-98CC-A22CD1D360DA}" srcOrd="0" destOrd="0" parTransId="{69B5EAE0-8581-CD4E-AB65-3EEA21B7F57A}" sibTransId="{4125D28E-936E-E244-A7BB-EC8F826FE0F0}"/>
    <dgm:cxn modelId="{981B9A2D-F57F-4947-BCBC-A53AC90E1F48}" srcId="{817B6108-A7CF-D74C-AD05-04BD2FF12079}" destId="{F384965B-C6FE-414C-9D8C-33D1DDFD2235}" srcOrd="0" destOrd="0" parTransId="{E2CAF4BF-05BB-A248-AD9D-13DEA4CB56C2}" sibTransId="{B74BA3D8-F8A1-D64E-9F63-5AA9822BFF40}"/>
    <dgm:cxn modelId="{1FE3E22D-EF51-2845-B5E4-A02A9A001525}" type="presOf" srcId="{817B6108-A7CF-D74C-AD05-04BD2FF12079}" destId="{E0364D9A-3727-6A49-8485-3D07F4D8628B}" srcOrd="0" destOrd="0" presId="urn:microsoft.com/office/officeart/2005/8/layout/radial4"/>
    <dgm:cxn modelId="{B1C90542-5EF2-474C-B84A-71B3E87BADCD}" srcId="{F384965B-C6FE-414C-9D8C-33D1DDFD2235}" destId="{609DDB5C-51CE-6845-BE2E-549623ADE1C2}" srcOrd="1" destOrd="0" parTransId="{501CD22E-6634-1D48-8A10-C5C434F0F6D5}" sibTransId="{63AB8216-218F-0C46-8BB9-4079F87F5CFC}"/>
    <dgm:cxn modelId="{620E914C-DABB-0242-8FFB-3B234CDA7CAA}" srcId="{817B6108-A7CF-D74C-AD05-04BD2FF12079}" destId="{8B1F7D30-4EE4-6C4C-A98D-498B02A778EA}" srcOrd="1" destOrd="0" parTransId="{9BB8F224-93E7-DC47-AE8B-C9DC53E9CF7F}" sibTransId="{11D4818C-A857-2845-89D1-EA5B120B693A}"/>
    <dgm:cxn modelId="{6B26DB54-870F-6D48-A31D-1F12972B102B}" type="presOf" srcId="{48BBFF79-59AD-BD4F-A1B6-C779A2274BD4}" destId="{BCB7E04B-0792-FD41-930D-AC12E75B00F2}" srcOrd="0" destOrd="0" presId="urn:microsoft.com/office/officeart/2005/8/layout/radial4"/>
    <dgm:cxn modelId="{6325D987-DE6E-544F-AD74-E4F2D2458CA6}" srcId="{F384965B-C6FE-414C-9D8C-33D1DDFD2235}" destId="{3143A118-131D-7B42-BA5F-3CB2D3228C58}" srcOrd="2" destOrd="0" parTransId="{48BBFF79-59AD-BD4F-A1B6-C779A2274BD4}" sibTransId="{B34EFF15-9CA4-1B48-91D7-B711EC79E3AE}"/>
    <dgm:cxn modelId="{2CF8A997-524A-EE46-BC50-0F40414B811F}" type="presOf" srcId="{609DDB5C-51CE-6845-BE2E-549623ADE1C2}" destId="{8FCC8AF5-76A8-C64D-B6FA-0ECE098F4672}" srcOrd="0" destOrd="0" presId="urn:microsoft.com/office/officeart/2005/8/layout/radial4"/>
    <dgm:cxn modelId="{F142A8A1-701B-A248-BBC2-FC691DFA80E3}" type="presOf" srcId="{DA7D3CF1-D6B9-AB4D-A9A6-CCEC7D6E1953}" destId="{908CE957-1DF6-514C-8D71-EE3AD3A2A379}" srcOrd="0" destOrd="0" presId="urn:microsoft.com/office/officeart/2005/8/layout/radial4"/>
    <dgm:cxn modelId="{3D5336AB-92D9-EC41-96E2-73E4066345B7}" srcId="{8B1F7D30-4EE4-6C4C-A98D-498B02A778EA}" destId="{7D3555B4-60E8-204E-AA02-A407987475D4}" srcOrd="1" destOrd="0" parTransId="{072D9F9B-752D-204B-B8E5-7CB5EF02969F}" sibTransId="{0261B526-B82C-FD4E-AB96-A3BAA1B49965}"/>
    <dgm:cxn modelId="{25C52CBC-E819-4A49-A453-DB13F6EA289D}" srcId="{817B6108-A7CF-D74C-AD05-04BD2FF12079}" destId="{9AF96F67-2DF3-E64A-A5DB-0EE151347C2C}" srcOrd="2" destOrd="0" parTransId="{3225D666-7058-E84F-9D39-DA238C653B4E}" sibTransId="{31CFEA3C-6ACF-2D49-B4F1-B7784329A95F}"/>
    <dgm:cxn modelId="{17AF01C1-C43A-FB4D-800D-88F8C175C47B}" type="presOf" srcId="{3143A118-131D-7B42-BA5F-3CB2D3228C58}" destId="{ACD55F88-415C-754D-AB78-D9BA891ECC08}" srcOrd="0" destOrd="0" presId="urn:microsoft.com/office/officeart/2005/8/layout/radial4"/>
    <dgm:cxn modelId="{8E3C4AC2-2BDA-8C4B-81E5-441EDCEFB986}" type="presOf" srcId="{F384965B-C6FE-414C-9D8C-33D1DDFD2235}" destId="{B0C4BB18-2579-C24F-B61A-80A6FD81A920}" srcOrd="0" destOrd="0" presId="urn:microsoft.com/office/officeart/2005/8/layout/radial4"/>
    <dgm:cxn modelId="{A4F18FCA-EECA-A446-A9BB-4AC901361355}" srcId="{9AF96F67-2DF3-E64A-A5DB-0EE151347C2C}" destId="{CCD1AC24-C8A3-C345-A628-6405D5E899B5}" srcOrd="1" destOrd="0" parTransId="{4651C8D9-9E71-874F-9885-814D4047C2F8}" sibTransId="{AB2830DD-7FEE-3B44-B915-769D429A078D}"/>
    <dgm:cxn modelId="{D0F61BEB-98A4-344C-9989-12D70658CBC7}" type="presOf" srcId="{501CD22E-6634-1D48-8A10-C5C434F0F6D5}" destId="{EA9F1F7C-615F-8A42-8F8D-7E38964A62C1}" srcOrd="0" destOrd="0" presId="urn:microsoft.com/office/officeart/2005/8/layout/radial4"/>
    <dgm:cxn modelId="{3FF810F4-3097-0847-B86F-707E791760B7}" srcId="{F384965B-C6FE-414C-9D8C-33D1DDFD2235}" destId="{98C2264E-7048-644A-BD06-72C423708C97}" srcOrd="0" destOrd="0" parTransId="{DA7D3CF1-D6B9-AB4D-A9A6-CCEC7D6E1953}" sibTransId="{8B1D06E4-3763-C04E-8C02-87F6FC5E19AE}"/>
    <dgm:cxn modelId="{67559268-8B02-DE46-BCC5-94ADB6CCA947}" type="presParOf" srcId="{E0364D9A-3727-6A49-8485-3D07F4D8628B}" destId="{B0C4BB18-2579-C24F-B61A-80A6FD81A920}" srcOrd="0" destOrd="0" presId="urn:microsoft.com/office/officeart/2005/8/layout/radial4"/>
    <dgm:cxn modelId="{93BFD7BD-C290-8846-8A70-5FCE7DCFFAEC}" type="presParOf" srcId="{E0364D9A-3727-6A49-8485-3D07F4D8628B}" destId="{908CE957-1DF6-514C-8D71-EE3AD3A2A379}" srcOrd="1" destOrd="0" presId="urn:microsoft.com/office/officeart/2005/8/layout/radial4"/>
    <dgm:cxn modelId="{93BAFA2D-ACCD-2B46-B220-32030C560116}" type="presParOf" srcId="{E0364D9A-3727-6A49-8485-3D07F4D8628B}" destId="{F09351CD-9D45-1545-A729-CF9FF3E6E6A6}" srcOrd="2" destOrd="0" presId="urn:microsoft.com/office/officeart/2005/8/layout/radial4"/>
    <dgm:cxn modelId="{C47DE97E-01FD-8D4B-8AA3-1F8CD69E280E}" type="presParOf" srcId="{E0364D9A-3727-6A49-8485-3D07F4D8628B}" destId="{EA9F1F7C-615F-8A42-8F8D-7E38964A62C1}" srcOrd="3" destOrd="0" presId="urn:microsoft.com/office/officeart/2005/8/layout/radial4"/>
    <dgm:cxn modelId="{D814547E-6477-084C-9955-DF47E29DF343}" type="presParOf" srcId="{E0364D9A-3727-6A49-8485-3D07F4D8628B}" destId="{8FCC8AF5-76A8-C64D-B6FA-0ECE098F4672}" srcOrd="4" destOrd="0" presId="urn:microsoft.com/office/officeart/2005/8/layout/radial4"/>
    <dgm:cxn modelId="{0F5FBB83-2797-E64A-AF63-5FA6A97AEDEE}" type="presParOf" srcId="{E0364D9A-3727-6A49-8485-3D07F4D8628B}" destId="{BCB7E04B-0792-FD41-930D-AC12E75B00F2}" srcOrd="5" destOrd="0" presId="urn:microsoft.com/office/officeart/2005/8/layout/radial4"/>
    <dgm:cxn modelId="{B4CD6F05-2BC2-0340-B83F-45BDAB34350C}" type="presParOf" srcId="{E0364D9A-3727-6A49-8485-3D07F4D8628B}" destId="{ACD55F88-415C-754D-AB78-D9BA891ECC0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7B6108-A7CF-D74C-AD05-04BD2FF12079}" type="doc">
      <dgm:prSet loTypeId="urn:microsoft.com/office/officeart/2005/8/layout/radial4" loCatId="" qsTypeId="urn:microsoft.com/office/officeart/2005/8/quickstyle/simple1" qsCatId="simple" csTypeId="urn:microsoft.com/office/officeart/2005/8/colors/colorful4" csCatId="colorful" phldr="1"/>
      <dgm:spPr/>
      <dgm:t>
        <a:bodyPr/>
        <a:lstStyle/>
        <a:p>
          <a:endParaRPr lang="en-US" altLang="zh-TW"/>
        </a:p>
      </dgm:t>
    </dgm:pt>
    <dgm:pt modelId="{F384965B-C6FE-414C-9D8C-33D1DDFD2235}">
      <dgm:prSet phldrT="[Text]"/>
      <dgm:spPr/>
      <dgm:t>
        <a:bodyPr/>
        <a:lstStyle/>
        <a:p>
          <a:r>
            <a:rPr lang="en-US" altLang="zh-TW" dirty="0"/>
            <a:t>Students</a:t>
          </a:r>
        </a:p>
      </dgm:t>
    </dgm:pt>
    <dgm:pt modelId="{E2CAF4BF-05BB-A248-AD9D-13DEA4CB56C2}" type="parTrans" cxnId="{981B9A2D-F57F-4947-BCBC-A53AC90E1F48}">
      <dgm:prSet/>
      <dgm:spPr/>
      <dgm:t>
        <a:bodyPr/>
        <a:lstStyle/>
        <a:p>
          <a:endParaRPr lang="en-US" altLang="zh-TW"/>
        </a:p>
      </dgm:t>
    </dgm:pt>
    <dgm:pt modelId="{B74BA3D8-F8A1-D64E-9F63-5AA9822BFF40}" type="sibTrans" cxnId="{981B9A2D-F57F-4947-BCBC-A53AC90E1F48}">
      <dgm:prSet/>
      <dgm:spPr/>
      <dgm:t>
        <a:bodyPr/>
        <a:lstStyle/>
        <a:p>
          <a:endParaRPr lang="en-US" altLang="zh-TW"/>
        </a:p>
      </dgm:t>
    </dgm:pt>
    <dgm:pt modelId="{98C2264E-7048-644A-BD06-72C423708C97}">
      <dgm:prSet phldrT="[Text]" custT="1"/>
      <dgm:spPr/>
      <dgm:t>
        <a:bodyPr/>
        <a:lstStyle/>
        <a:p>
          <a:pPr>
            <a:lnSpc>
              <a:spcPct val="100000"/>
            </a:lnSpc>
            <a:spcAft>
              <a:spcPts val="144"/>
            </a:spcAft>
          </a:pPr>
          <a:r>
            <a:rPr lang="en-US" altLang="zh-TW" sz="3200" dirty="0"/>
            <a:t>(1) Teaching/ Instructors</a:t>
          </a:r>
        </a:p>
        <a:p>
          <a:pPr>
            <a:lnSpc>
              <a:spcPct val="100000"/>
            </a:lnSpc>
            <a:spcAft>
              <a:spcPts val="144"/>
            </a:spcAft>
          </a:pPr>
          <a:r>
            <a:rPr lang="en-US" altLang="zh-TW" sz="3200" dirty="0"/>
            <a:t>Tools</a:t>
          </a:r>
        </a:p>
        <a:p>
          <a:pPr>
            <a:lnSpc>
              <a:spcPct val="100000"/>
            </a:lnSpc>
            <a:spcAft>
              <a:spcPts val="144"/>
            </a:spcAft>
          </a:pPr>
          <a:r>
            <a:rPr lang="en-US" altLang="zh-TW" sz="3200" dirty="0"/>
            <a:t>TA support</a:t>
          </a:r>
        </a:p>
      </dgm:t>
    </dgm:pt>
    <dgm:pt modelId="{DA7D3CF1-D6B9-AB4D-A9A6-CCEC7D6E1953}" type="parTrans" cxnId="{3FF810F4-3097-0847-B86F-707E791760B7}">
      <dgm:prSet/>
      <dgm:spPr/>
      <dgm:t>
        <a:bodyPr/>
        <a:lstStyle/>
        <a:p>
          <a:endParaRPr lang="en-US" altLang="zh-TW"/>
        </a:p>
      </dgm:t>
    </dgm:pt>
    <dgm:pt modelId="{8B1D06E4-3763-C04E-8C02-87F6FC5E19AE}" type="sibTrans" cxnId="{3FF810F4-3097-0847-B86F-707E791760B7}">
      <dgm:prSet/>
      <dgm:spPr/>
      <dgm:t>
        <a:bodyPr/>
        <a:lstStyle/>
        <a:p>
          <a:endParaRPr lang="en-US" altLang="zh-TW"/>
        </a:p>
      </dgm:t>
    </dgm:pt>
    <dgm:pt modelId="{3143A118-131D-7B42-BA5F-3CB2D3228C58}">
      <dgm:prSet phldrT="[Text]" custT="1"/>
      <dgm:spPr/>
      <dgm:t>
        <a:bodyPr/>
        <a:lstStyle/>
        <a:p>
          <a:r>
            <a:rPr lang="en-US" altLang="zh-TW" sz="3000" dirty="0"/>
            <a:t>(3) Online community</a:t>
          </a:r>
        </a:p>
      </dgm:t>
    </dgm:pt>
    <dgm:pt modelId="{48BBFF79-59AD-BD4F-A1B6-C779A2274BD4}" type="parTrans" cxnId="{6325D987-DE6E-544F-AD74-E4F2D2458CA6}">
      <dgm:prSet/>
      <dgm:spPr/>
      <dgm:t>
        <a:bodyPr/>
        <a:lstStyle/>
        <a:p>
          <a:endParaRPr lang="en-US" altLang="zh-TW"/>
        </a:p>
      </dgm:t>
    </dgm:pt>
    <dgm:pt modelId="{B34EFF15-9CA4-1B48-91D7-B711EC79E3AE}" type="sibTrans" cxnId="{6325D987-DE6E-544F-AD74-E4F2D2458CA6}">
      <dgm:prSet/>
      <dgm:spPr/>
      <dgm:t>
        <a:bodyPr/>
        <a:lstStyle/>
        <a:p>
          <a:endParaRPr lang="en-US" altLang="zh-TW"/>
        </a:p>
      </dgm:t>
    </dgm:pt>
    <dgm:pt modelId="{8B1F7D30-4EE4-6C4C-A98D-498B02A778EA}">
      <dgm:prSet phldrT="[Text]"/>
      <dgm:spPr/>
      <dgm:t>
        <a:bodyPr/>
        <a:lstStyle/>
        <a:p>
          <a:endParaRPr lang="en-US"/>
        </a:p>
      </dgm:t>
    </dgm:pt>
    <dgm:pt modelId="{9BB8F224-93E7-DC47-AE8B-C9DC53E9CF7F}" type="parTrans" cxnId="{620E914C-DABB-0242-8FFB-3B234CDA7CAA}">
      <dgm:prSet/>
      <dgm:spPr/>
      <dgm:t>
        <a:bodyPr/>
        <a:lstStyle/>
        <a:p>
          <a:endParaRPr lang="en-US" altLang="zh-TW"/>
        </a:p>
      </dgm:t>
    </dgm:pt>
    <dgm:pt modelId="{11D4818C-A857-2845-89D1-EA5B120B693A}" type="sibTrans" cxnId="{620E914C-DABB-0242-8FFB-3B234CDA7CAA}">
      <dgm:prSet/>
      <dgm:spPr/>
      <dgm:t>
        <a:bodyPr/>
        <a:lstStyle/>
        <a:p>
          <a:endParaRPr lang="en-US" altLang="zh-TW"/>
        </a:p>
      </dgm:t>
    </dgm:pt>
    <dgm:pt modelId="{CE23097E-A144-494D-98CC-A22CD1D360DA}">
      <dgm:prSet phldrT="[Text]" phldr="1"/>
      <dgm:spPr/>
      <dgm:t>
        <a:bodyPr/>
        <a:lstStyle/>
        <a:p>
          <a:endParaRPr lang="en-US" altLang="zh-TW" dirty="0"/>
        </a:p>
      </dgm:t>
    </dgm:pt>
    <dgm:pt modelId="{69B5EAE0-8581-CD4E-AB65-3EEA21B7F57A}" type="parTrans" cxnId="{3790E42A-72CF-034D-9040-A53F771F5E85}">
      <dgm:prSet/>
      <dgm:spPr/>
      <dgm:t>
        <a:bodyPr/>
        <a:lstStyle/>
        <a:p>
          <a:endParaRPr lang="en-US" altLang="zh-TW"/>
        </a:p>
      </dgm:t>
    </dgm:pt>
    <dgm:pt modelId="{4125D28E-936E-E244-A7BB-EC8F826FE0F0}" type="sibTrans" cxnId="{3790E42A-72CF-034D-9040-A53F771F5E85}">
      <dgm:prSet/>
      <dgm:spPr/>
      <dgm:t>
        <a:bodyPr/>
        <a:lstStyle/>
        <a:p>
          <a:endParaRPr lang="en-US" altLang="zh-TW"/>
        </a:p>
      </dgm:t>
    </dgm:pt>
    <dgm:pt modelId="{7D3555B4-60E8-204E-AA02-A407987475D4}">
      <dgm:prSet phldrT="[Text]" phldr="1"/>
      <dgm:spPr/>
      <dgm:t>
        <a:bodyPr/>
        <a:lstStyle/>
        <a:p>
          <a:endParaRPr lang="en-US" altLang="zh-TW"/>
        </a:p>
      </dgm:t>
    </dgm:pt>
    <dgm:pt modelId="{072D9F9B-752D-204B-B8E5-7CB5EF02969F}" type="parTrans" cxnId="{3D5336AB-92D9-EC41-96E2-73E4066345B7}">
      <dgm:prSet/>
      <dgm:spPr/>
      <dgm:t>
        <a:bodyPr/>
        <a:lstStyle/>
        <a:p>
          <a:endParaRPr lang="en-US" altLang="zh-TW"/>
        </a:p>
      </dgm:t>
    </dgm:pt>
    <dgm:pt modelId="{0261B526-B82C-FD4E-AB96-A3BAA1B49965}" type="sibTrans" cxnId="{3D5336AB-92D9-EC41-96E2-73E4066345B7}">
      <dgm:prSet/>
      <dgm:spPr/>
      <dgm:t>
        <a:bodyPr/>
        <a:lstStyle/>
        <a:p>
          <a:endParaRPr lang="en-US" altLang="zh-TW"/>
        </a:p>
      </dgm:t>
    </dgm:pt>
    <dgm:pt modelId="{9AF96F67-2DF3-E64A-A5DB-0EE151347C2C}">
      <dgm:prSet phldrT="[Text]" phldr="1"/>
      <dgm:spPr/>
      <dgm:t>
        <a:bodyPr/>
        <a:lstStyle/>
        <a:p>
          <a:endParaRPr lang="en-US" altLang="zh-TW" dirty="0"/>
        </a:p>
      </dgm:t>
    </dgm:pt>
    <dgm:pt modelId="{3225D666-7058-E84F-9D39-DA238C653B4E}" type="parTrans" cxnId="{25C52CBC-E819-4A49-A453-DB13F6EA289D}">
      <dgm:prSet/>
      <dgm:spPr/>
      <dgm:t>
        <a:bodyPr/>
        <a:lstStyle/>
        <a:p>
          <a:endParaRPr lang="en-US" altLang="zh-TW"/>
        </a:p>
      </dgm:t>
    </dgm:pt>
    <dgm:pt modelId="{31CFEA3C-6ACF-2D49-B4F1-B7784329A95F}" type="sibTrans" cxnId="{25C52CBC-E819-4A49-A453-DB13F6EA289D}">
      <dgm:prSet/>
      <dgm:spPr/>
      <dgm:t>
        <a:bodyPr/>
        <a:lstStyle/>
        <a:p>
          <a:endParaRPr lang="en-US" altLang="zh-TW"/>
        </a:p>
      </dgm:t>
    </dgm:pt>
    <dgm:pt modelId="{6CE28E31-23C9-7045-B453-EFDE17845247}">
      <dgm:prSet phldrT="[Text]" phldr="1"/>
      <dgm:spPr/>
      <dgm:t>
        <a:bodyPr/>
        <a:lstStyle/>
        <a:p>
          <a:endParaRPr lang="en-US" altLang="zh-TW"/>
        </a:p>
      </dgm:t>
    </dgm:pt>
    <dgm:pt modelId="{2038D1D5-0496-1B45-9220-21F32BAB69E4}" type="parTrans" cxnId="{55016D09-660B-AA41-B321-5FEF86437ACF}">
      <dgm:prSet/>
      <dgm:spPr/>
      <dgm:t>
        <a:bodyPr/>
        <a:lstStyle/>
        <a:p>
          <a:endParaRPr lang="en-US" altLang="zh-TW"/>
        </a:p>
      </dgm:t>
    </dgm:pt>
    <dgm:pt modelId="{B32C820F-E7F6-7D4C-998E-385BDD93BC9C}" type="sibTrans" cxnId="{55016D09-660B-AA41-B321-5FEF86437ACF}">
      <dgm:prSet/>
      <dgm:spPr/>
      <dgm:t>
        <a:bodyPr/>
        <a:lstStyle/>
        <a:p>
          <a:endParaRPr lang="en-US" altLang="zh-TW"/>
        </a:p>
      </dgm:t>
    </dgm:pt>
    <dgm:pt modelId="{CCD1AC24-C8A3-C345-A628-6405D5E899B5}">
      <dgm:prSet phldrT="[Text]" phldr="1"/>
      <dgm:spPr/>
      <dgm:t>
        <a:bodyPr/>
        <a:lstStyle/>
        <a:p>
          <a:endParaRPr lang="en-US" altLang="zh-TW"/>
        </a:p>
      </dgm:t>
    </dgm:pt>
    <dgm:pt modelId="{4651C8D9-9E71-874F-9885-814D4047C2F8}" type="parTrans" cxnId="{A4F18FCA-EECA-A446-A9BB-4AC901361355}">
      <dgm:prSet/>
      <dgm:spPr/>
      <dgm:t>
        <a:bodyPr/>
        <a:lstStyle/>
        <a:p>
          <a:endParaRPr lang="en-US" altLang="zh-TW"/>
        </a:p>
      </dgm:t>
    </dgm:pt>
    <dgm:pt modelId="{AB2830DD-7FEE-3B44-B915-769D429A078D}" type="sibTrans" cxnId="{A4F18FCA-EECA-A446-A9BB-4AC901361355}">
      <dgm:prSet/>
      <dgm:spPr/>
      <dgm:t>
        <a:bodyPr/>
        <a:lstStyle/>
        <a:p>
          <a:endParaRPr lang="en-US" altLang="zh-TW"/>
        </a:p>
      </dgm:t>
    </dgm:pt>
    <dgm:pt modelId="{609DDB5C-51CE-6845-BE2E-549623ADE1C2}">
      <dgm:prSet/>
      <dgm:spPr/>
      <dgm:t>
        <a:bodyPr/>
        <a:lstStyle/>
        <a:p>
          <a:r>
            <a:rPr lang="en-US" altLang="zh-TW" dirty="0"/>
            <a:t>(2) Effective Teaching for Learning/</a:t>
          </a:r>
        </a:p>
        <a:p>
          <a:r>
            <a:rPr lang="en-US" altLang="zh-TW" dirty="0"/>
            <a:t>1. Syllabus, Workload, Learning Goals</a:t>
          </a:r>
        </a:p>
        <a:p>
          <a:r>
            <a:rPr lang="en-US" altLang="zh-TW" dirty="0"/>
            <a:t>2. Materials</a:t>
          </a:r>
        </a:p>
        <a:p>
          <a:r>
            <a:rPr lang="en-US" altLang="zh-TW" dirty="0"/>
            <a:t>3. Infrastructure </a:t>
          </a:r>
        </a:p>
      </dgm:t>
    </dgm:pt>
    <dgm:pt modelId="{501CD22E-6634-1D48-8A10-C5C434F0F6D5}" type="parTrans" cxnId="{B1C90542-5EF2-474C-B84A-71B3E87BADCD}">
      <dgm:prSet/>
      <dgm:spPr/>
      <dgm:t>
        <a:bodyPr/>
        <a:lstStyle/>
        <a:p>
          <a:endParaRPr lang="en-US" altLang="zh-TW"/>
        </a:p>
      </dgm:t>
    </dgm:pt>
    <dgm:pt modelId="{63AB8216-218F-0C46-8BB9-4079F87F5CFC}" type="sibTrans" cxnId="{B1C90542-5EF2-474C-B84A-71B3E87BADCD}">
      <dgm:prSet/>
      <dgm:spPr/>
      <dgm:t>
        <a:bodyPr/>
        <a:lstStyle/>
        <a:p>
          <a:endParaRPr lang="en-US" altLang="zh-TW"/>
        </a:p>
      </dgm:t>
    </dgm:pt>
    <dgm:pt modelId="{E0364D9A-3727-6A49-8485-3D07F4D8628B}" type="pres">
      <dgm:prSet presAssocID="{817B6108-A7CF-D74C-AD05-04BD2FF12079}" presName="cycle" presStyleCnt="0">
        <dgm:presLayoutVars>
          <dgm:chMax val="1"/>
          <dgm:dir/>
          <dgm:animLvl val="ctr"/>
          <dgm:resizeHandles val="exact"/>
        </dgm:presLayoutVars>
      </dgm:prSet>
      <dgm:spPr/>
    </dgm:pt>
    <dgm:pt modelId="{B0C4BB18-2579-C24F-B61A-80A6FD81A920}" type="pres">
      <dgm:prSet presAssocID="{F384965B-C6FE-414C-9D8C-33D1DDFD2235}" presName="centerShape" presStyleLbl="node0" presStyleIdx="0" presStyleCnt="1" custScaleY="72440"/>
      <dgm:spPr/>
    </dgm:pt>
    <dgm:pt modelId="{908CE957-1DF6-514C-8D71-EE3AD3A2A379}" type="pres">
      <dgm:prSet presAssocID="{DA7D3CF1-D6B9-AB4D-A9A6-CCEC7D6E1953}" presName="parTrans" presStyleLbl="bgSibTrans2D1" presStyleIdx="0" presStyleCnt="3"/>
      <dgm:spPr/>
    </dgm:pt>
    <dgm:pt modelId="{F09351CD-9D45-1545-A729-CF9FF3E6E6A6}" type="pres">
      <dgm:prSet presAssocID="{98C2264E-7048-644A-BD06-72C423708C97}" presName="node" presStyleLbl="node1" presStyleIdx="0" presStyleCnt="3" custScaleX="142992" custScaleY="129716" custRadScaleRad="146780" custRadScaleInc="-17074">
        <dgm:presLayoutVars>
          <dgm:bulletEnabled val="1"/>
        </dgm:presLayoutVars>
      </dgm:prSet>
      <dgm:spPr/>
    </dgm:pt>
    <dgm:pt modelId="{EA9F1F7C-615F-8A42-8F8D-7E38964A62C1}" type="pres">
      <dgm:prSet presAssocID="{501CD22E-6634-1D48-8A10-C5C434F0F6D5}" presName="parTrans" presStyleLbl="bgSibTrans2D1" presStyleIdx="1" presStyleCnt="3"/>
      <dgm:spPr/>
    </dgm:pt>
    <dgm:pt modelId="{8FCC8AF5-76A8-C64D-B6FA-0ECE098F4672}" type="pres">
      <dgm:prSet presAssocID="{609DDB5C-51CE-6845-BE2E-549623ADE1C2}" presName="node" presStyleLbl="node1" presStyleIdx="1" presStyleCnt="3" custScaleX="232941" custScaleY="139431" custRadScaleRad="100068" custRadScaleInc="3532">
        <dgm:presLayoutVars>
          <dgm:bulletEnabled val="1"/>
        </dgm:presLayoutVars>
      </dgm:prSet>
      <dgm:spPr/>
    </dgm:pt>
    <dgm:pt modelId="{BCB7E04B-0792-FD41-930D-AC12E75B00F2}" type="pres">
      <dgm:prSet presAssocID="{48BBFF79-59AD-BD4F-A1B6-C779A2274BD4}" presName="parTrans" presStyleLbl="bgSibTrans2D1" presStyleIdx="2" presStyleCnt="3"/>
      <dgm:spPr/>
    </dgm:pt>
    <dgm:pt modelId="{ACD55F88-415C-754D-AB78-D9BA891ECC08}" type="pres">
      <dgm:prSet presAssocID="{3143A118-131D-7B42-BA5F-3CB2D3228C58}" presName="node" presStyleLbl="node1" presStyleIdx="2" presStyleCnt="3" custScaleX="124503" custScaleY="133705" custRadScaleRad="146764" custRadScaleInc="18262">
        <dgm:presLayoutVars>
          <dgm:bulletEnabled val="1"/>
        </dgm:presLayoutVars>
      </dgm:prSet>
      <dgm:spPr/>
    </dgm:pt>
  </dgm:ptLst>
  <dgm:cxnLst>
    <dgm:cxn modelId="{73E1E200-E65F-BD49-82D4-A3EE622B783D}" type="presOf" srcId="{98C2264E-7048-644A-BD06-72C423708C97}" destId="{F09351CD-9D45-1545-A729-CF9FF3E6E6A6}" srcOrd="0" destOrd="0" presId="urn:microsoft.com/office/officeart/2005/8/layout/radial4"/>
    <dgm:cxn modelId="{55016D09-660B-AA41-B321-5FEF86437ACF}" srcId="{9AF96F67-2DF3-E64A-A5DB-0EE151347C2C}" destId="{6CE28E31-23C9-7045-B453-EFDE17845247}" srcOrd="0" destOrd="0" parTransId="{2038D1D5-0496-1B45-9220-21F32BAB69E4}" sibTransId="{B32C820F-E7F6-7D4C-998E-385BDD93BC9C}"/>
    <dgm:cxn modelId="{3790E42A-72CF-034D-9040-A53F771F5E85}" srcId="{8B1F7D30-4EE4-6C4C-A98D-498B02A778EA}" destId="{CE23097E-A144-494D-98CC-A22CD1D360DA}" srcOrd="0" destOrd="0" parTransId="{69B5EAE0-8581-CD4E-AB65-3EEA21B7F57A}" sibTransId="{4125D28E-936E-E244-A7BB-EC8F826FE0F0}"/>
    <dgm:cxn modelId="{981B9A2D-F57F-4947-BCBC-A53AC90E1F48}" srcId="{817B6108-A7CF-D74C-AD05-04BD2FF12079}" destId="{F384965B-C6FE-414C-9D8C-33D1DDFD2235}" srcOrd="0" destOrd="0" parTransId="{E2CAF4BF-05BB-A248-AD9D-13DEA4CB56C2}" sibTransId="{B74BA3D8-F8A1-D64E-9F63-5AA9822BFF40}"/>
    <dgm:cxn modelId="{1FE3E22D-EF51-2845-B5E4-A02A9A001525}" type="presOf" srcId="{817B6108-A7CF-D74C-AD05-04BD2FF12079}" destId="{E0364D9A-3727-6A49-8485-3D07F4D8628B}" srcOrd="0" destOrd="0" presId="urn:microsoft.com/office/officeart/2005/8/layout/radial4"/>
    <dgm:cxn modelId="{B1C90542-5EF2-474C-B84A-71B3E87BADCD}" srcId="{F384965B-C6FE-414C-9D8C-33D1DDFD2235}" destId="{609DDB5C-51CE-6845-BE2E-549623ADE1C2}" srcOrd="1" destOrd="0" parTransId="{501CD22E-6634-1D48-8A10-C5C434F0F6D5}" sibTransId="{63AB8216-218F-0C46-8BB9-4079F87F5CFC}"/>
    <dgm:cxn modelId="{620E914C-DABB-0242-8FFB-3B234CDA7CAA}" srcId="{817B6108-A7CF-D74C-AD05-04BD2FF12079}" destId="{8B1F7D30-4EE4-6C4C-A98D-498B02A778EA}" srcOrd="1" destOrd="0" parTransId="{9BB8F224-93E7-DC47-AE8B-C9DC53E9CF7F}" sibTransId="{11D4818C-A857-2845-89D1-EA5B120B693A}"/>
    <dgm:cxn modelId="{6B26DB54-870F-6D48-A31D-1F12972B102B}" type="presOf" srcId="{48BBFF79-59AD-BD4F-A1B6-C779A2274BD4}" destId="{BCB7E04B-0792-FD41-930D-AC12E75B00F2}" srcOrd="0" destOrd="0" presId="urn:microsoft.com/office/officeart/2005/8/layout/radial4"/>
    <dgm:cxn modelId="{6325D987-DE6E-544F-AD74-E4F2D2458CA6}" srcId="{F384965B-C6FE-414C-9D8C-33D1DDFD2235}" destId="{3143A118-131D-7B42-BA5F-3CB2D3228C58}" srcOrd="2" destOrd="0" parTransId="{48BBFF79-59AD-BD4F-A1B6-C779A2274BD4}" sibTransId="{B34EFF15-9CA4-1B48-91D7-B711EC79E3AE}"/>
    <dgm:cxn modelId="{2CF8A997-524A-EE46-BC50-0F40414B811F}" type="presOf" srcId="{609DDB5C-51CE-6845-BE2E-549623ADE1C2}" destId="{8FCC8AF5-76A8-C64D-B6FA-0ECE098F4672}" srcOrd="0" destOrd="0" presId="urn:microsoft.com/office/officeart/2005/8/layout/radial4"/>
    <dgm:cxn modelId="{F142A8A1-701B-A248-BBC2-FC691DFA80E3}" type="presOf" srcId="{DA7D3CF1-D6B9-AB4D-A9A6-CCEC7D6E1953}" destId="{908CE957-1DF6-514C-8D71-EE3AD3A2A379}" srcOrd="0" destOrd="0" presId="urn:microsoft.com/office/officeart/2005/8/layout/radial4"/>
    <dgm:cxn modelId="{3D5336AB-92D9-EC41-96E2-73E4066345B7}" srcId="{8B1F7D30-4EE4-6C4C-A98D-498B02A778EA}" destId="{7D3555B4-60E8-204E-AA02-A407987475D4}" srcOrd="1" destOrd="0" parTransId="{072D9F9B-752D-204B-B8E5-7CB5EF02969F}" sibTransId="{0261B526-B82C-FD4E-AB96-A3BAA1B49965}"/>
    <dgm:cxn modelId="{25C52CBC-E819-4A49-A453-DB13F6EA289D}" srcId="{817B6108-A7CF-D74C-AD05-04BD2FF12079}" destId="{9AF96F67-2DF3-E64A-A5DB-0EE151347C2C}" srcOrd="2" destOrd="0" parTransId="{3225D666-7058-E84F-9D39-DA238C653B4E}" sibTransId="{31CFEA3C-6ACF-2D49-B4F1-B7784329A95F}"/>
    <dgm:cxn modelId="{17AF01C1-C43A-FB4D-800D-88F8C175C47B}" type="presOf" srcId="{3143A118-131D-7B42-BA5F-3CB2D3228C58}" destId="{ACD55F88-415C-754D-AB78-D9BA891ECC08}" srcOrd="0" destOrd="0" presId="urn:microsoft.com/office/officeart/2005/8/layout/radial4"/>
    <dgm:cxn modelId="{8E3C4AC2-2BDA-8C4B-81E5-441EDCEFB986}" type="presOf" srcId="{F384965B-C6FE-414C-9D8C-33D1DDFD2235}" destId="{B0C4BB18-2579-C24F-B61A-80A6FD81A920}" srcOrd="0" destOrd="0" presId="urn:microsoft.com/office/officeart/2005/8/layout/radial4"/>
    <dgm:cxn modelId="{A4F18FCA-EECA-A446-A9BB-4AC901361355}" srcId="{9AF96F67-2DF3-E64A-A5DB-0EE151347C2C}" destId="{CCD1AC24-C8A3-C345-A628-6405D5E899B5}" srcOrd="1" destOrd="0" parTransId="{4651C8D9-9E71-874F-9885-814D4047C2F8}" sibTransId="{AB2830DD-7FEE-3B44-B915-769D429A078D}"/>
    <dgm:cxn modelId="{D0F61BEB-98A4-344C-9989-12D70658CBC7}" type="presOf" srcId="{501CD22E-6634-1D48-8A10-C5C434F0F6D5}" destId="{EA9F1F7C-615F-8A42-8F8D-7E38964A62C1}" srcOrd="0" destOrd="0" presId="urn:microsoft.com/office/officeart/2005/8/layout/radial4"/>
    <dgm:cxn modelId="{3FF810F4-3097-0847-B86F-707E791760B7}" srcId="{F384965B-C6FE-414C-9D8C-33D1DDFD2235}" destId="{98C2264E-7048-644A-BD06-72C423708C97}" srcOrd="0" destOrd="0" parTransId="{DA7D3CF1-D6B9-AB4D-A9A6-CCEC7D6E1953}" sibTransId="{8B1D06E4-3763-C04E-8C02-87F6FC5E19AE}"/>
    <dgm:cxn modelId="{67559268-8B02-DE46-BCC5-94ADB6CCA947}" type="presParOf" srcId="{E0364D9A-3727-6A49-8485-3D07F4D8628B}" destId="{B0C4BB18-2579-C24F-B61A-80A6FD81A920}" srcOrd="0" destOrd="0" presId="urn:microsoft.com/office/officeart/2005/8/layout/radial4"/>
    <dgm:cxn modelId="{93BFD7BD-C290-8846-8A70-5FCE7DCFFAEC}" type="presParOf" srcId="{E0364D9A-3727-6A49-8485-3D07F4D8628B}" destId="{908CE957-1DF6-514C-8D71-EE3AD3A2A379}" srcOrd="1" destOrd="0" presId="urn:microsoft.com/office/officeart/2005/8/layout/radial4"/>
    <dgm:cxn modelId="{93BAFA2D-ACCD-2B46-B220-32030C560116}" type="presParOf" srcId="{E0364D9A-3727-6A49-8485-3D07F4D8628B}" destId="{F09351CD-9D45-1545-A729-CF9FF3E6E6A6}" srcOrd="2" destOrd="0" presId="urn:microsoft.com/office/officeart/2005/8/layout/radial4"/>
    <dgm:cxn modelId="{C47DE97E-01FD-8D4B-8AA3-1F8CD69E280E}" type="presParOf" srcId="{E0364D9A-3727-6A49-8485-3D07F4D8628B}" destId="{EA9F1F7C-615F-8A42-8F8D-7E38964A62C1}" srcOrd="3" destOrd="0" presId="urn:microsoft.com/office/officeart/2005/8/layout/radial4"/>
    <dgm:cxn modelId="{D814547E-6477-084C-9955-DF47E29DF343}" type="presParOf" srcId="{E0364D9A-3727-6A49-8485-3D07F4D8628B}" destId="{8FCC8AF5-76A8-C64D-B6FA-0ECE098F4672}" srcOrd="4" destOrd="0" presId="urn:microsoft.com/office/officeart/2005/8/layout/radial4"/>
    <dgm:cxn modelId="{0F5FBB83-2797-E64A-AF63-5FA6A97AEDEE}" type="presParOf" srcId="{E0364D9A-3727-6A49-8485-3D07F4D8628B}" destId="{BCB7E04B-0792-FD41-930D-AC12E75B00F2}" srcOrd="5" destOrd="0" presId="urn:microsoft.com/office/officeart/2005/8/layout/radial4"/>
    <dgm:cxn modelId="{B4CD6F05-2BC2-0340-B83F-45BDAB34350C}" type="presParOf" srcId="{E0364D9A-3727-6A49-8485-3D07F4D8628B}" destId="{ACD55F88-415C-754D-AB78-D9BA891ECC0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7B6108-A7CF-D74C-AD05-04BD2FF12079}" type="doc">
      <dgm:prSet loTypeId="urn:microsoft.com/office/officeart/2005/8/layout/radial4" loCatId="" qsTypeId="urn:microsoft.com/office/officeart/2005/8/quickstyle/simple1" qsCatId="simple" csTypeId="urn:microsoft.com/office/officeart/2005/8/colors/colorful4" csCatId="colorful" phldr="1"/>
      <dgm:spPr/>
      <dgm:t>
        <a:bodyPr/>
        <a:lstStyle/>
        <a:p>
          <a:endParaRPr lang="en-US" altLang="zh-TW"/>
        </a:p>
      </dgm:t>
    </dgm:pt>
    <dgm:pt modelId="{F384965B-C6FE-414C-9D8C-33D1DDFD2235}">
      <dgm:prSet phldrT="[Text]"/>
      <dgm:spPr/>
      <dgm:t>
        <a:bodyPr/>
        <a:lstStyle/>
        <a:p>
          <a:r>
            <a:rPr lang="en-US" altLang="zh-TW" dirty="0"/>
            <a:t>Students</a:t>
          </a:r>
        </a:p>
      </dgm:t>
    </dgm:pt>
    <dgm:pt modelId="{E2CAF4BF-05BB-A248-AD9D-13DEA4CB56C2}" type="parTrans" cxnId="{981B9A2D-F57F-4947-BCBC-A53AC90E1F48}">
      <dgm:prSet/>
      <dgm:spPr/>
      <dgm:t>
        <a:bodyPr/>
        <a:lstStyle/>
        <a:p>
          <a:endParaRPr lang="en-US" altLang="zh-TW"/>
        </a:p>
      </dgm:t>
    </dgm:pt>
    <dgm:pt modelId="{B74BA3D8-F8A1-D64E-9F63-5AA9822BFF40}" type="sibTrans" cxnId="{981B9A2D-F57F-4947-BCBC-A53AC90E1F48}">
      <dgm:prSet/>
      <dgm:spPr/>
      <dgm:t>
        <a:bodyPr/>
        <a:lstStyle/>
        <a:p>
          <a:endParaRPr lang="en-US" altLang="zh-TW"/>
        </a:p>
      </dgm:t>
    </dgm:pt>
    <dgm:pt modelId="{98C2264E-7048-644A-BD06-72C423708C97}">
      <dgm:prSet phldrT="[Text]" custT="1"/>
      <dgm:spPr/>
      <dgm:t>
        <a:bodyPr/>
        <a:lstStyle/>
        <a:p>
          <a:pPr>
            <a:lnSpc>
              <a:spcPct val="100000"/>
            </a:lnSpc>
            <a:spcAft>
              <a:spcPts val="144"/>
            </a:spcAft>
          </a:pPr>
          <a:r>
            <a:rPr lang="en-US" altLang="zh-TW" sz="3200" dirty="0"/>
            <a:t>(1) Teaching/ Instructors</a:t>
          </a:r>
        </a:p>
        <a:p>
          <a:pPr>
            <a:lnSpc>
              <a:spcPct val="100000"/>
            </a:lnSpc>
            <a:spcAft>
              <a:spcPts val="144"/>
            </a:spcAft>
          </a:pPr>
          <a:r>
            <a:rPr lang="en-US" altLang="zh-TW" sz="3200" dirty="0"/>
            <a:t>Tools</a:t>
          </a:r>
        </a:p>
        <a:p>
          <a:pPr>
            <a:lnSpc>
              <a:spcPct val="100000"/>
            </a:lnSpc>
            <a:spcAft>
              <a:spcPts val="144"/>
            </a:spcAft>
          </a:pPr>
          <a:r>
            <a:rPr lang="en-US" altLang="zh-TW" sz="3200" dirty="0"/>
            <a:t>TA support</a:t>
          </a:r>
        </a:p>
      </dgm:t>
    </dgm:pt>
    <dgm:pt modelId="{DA7D3CF1-D6B9-AB4D-A9A6-CCEC7D6E1953}" type="parTrans" cxnId="{3FF810F4-3097-0847-B86F-707E791760B7}">
      <dgm:prSet/>
      <dgm:spPr/>
      <dgm:t>
        <a:bodyPr/>
        <a:lstStyle/>
        <a:p>
          <a:endParaRPr lang="en-US" altLang="zh-TW"/>
        </a:p>
      </dgm:t>
    </dgm:pt>
    <dgm:pt modelId="{8B1D06E4-3763-C04E-8C02-87F6FC5E19AE}" type="sibTrans" cxnId="{3FF810F4-3097-0847-B86F-707E791760B7}">
      <dgm:prSet/>
      <dgm:spPr/>
      <dgm:t>
        <a:bodyPr/>
        <a:lstStyle/>
        <a:p>
          <a:endParaRPr lang="en-US" altLang="zh-TW"/>
        </a:p>
      </dgm:t>
    </dgm:pt>
    <dgm:pt modelId="{3143A118-131D-7B42-BA5F-3CB2D3228C58}">
      <dgm:prSet phldrT="[Text]" custT="1"/>
      <dgm:spPr/>
      <dgm:t>
        <a:bodyPr/>
        <a:lstStyle/>
        <a:p>
          <a:r>
            <a:rPr lang="en-US" altLang="zh-TW" sz="3000" dirty="0"/>
            <a:t>(3) Online community</a:t>
          </a:r>
        </a:p>
      </dgm:t>
    </dgm:pt>
    <dgm:pt modelId="{48BBFF79-59AD-BD4F-A1B6-C779A2274BD4}" type="parTrans" cxnId="{6325D987-DE6E-544F-AD74-E4F2D2458CA6}">
      <dgm:prSet/>
      <dgm:spPr/>
      <dgm:t>
        <a:bodyPr/>
        <a:lstStyle/>
        <a:p>
          <a:endParaRPr lang="en-US" altLang="zh-TW"/>
        </a:p>
      </dgm:t>
    </dgm:pt>
    <dgm:pt modelId="{B34EFF15-9CA4-1B48-91D7-B711EC79E3AE}" type="sibTrans" cxnId="{6325D987-DE6E-544F-AD74-E4F2D2458CA6}">
      <dgm:prSet/>
      <dgm:spPr/>
      <dgm:t>
        <a:bodyPr/>
        <a:lstStyle/>
        <a:p>
          <a:endParaRPr lang="en-US" altLang="zh-TW"/>
        </a:p>
      </dgm:t>
    </dgm:pt>
    <dgm:pt modelId="{8B1F7D30-4EE4-6C4C-A98D-498B02A778EA}">
      <dgm:prSet phldrT="[Text]"/>
      <dgm:spPr/>
    </dgm:pt>
    <dgm:pt modelId="{9BB8F224-93E7-DC47-AE8B-C9DC53E9CF7F}" type="parTrans" cxnId="{620E914C-DABB-0242-8FFB-3B234CDA7CAA}">
      <dgm:prSet/>
      <dgm:spPr/>
      <dgm:t>
        <a:bodyPr/>
        <a:lstStyle/>
        <a:p>
          <a:endParaRPr lang="en-US" altLang="zh-TW"/>
        </a:p>
      </dgm:t>
    </dgm:pt>
    <dgm:pt modelId="{11D4818C-A857-2845-89D1-EA5B120B693A}" type="sibTrans" cxnId="{620E914C-DABB-0242-8FFB-3B234CDA7CAA}">
      <dgm:prSet/>
      <dgm:spPr/>
      <dgm:t>
        <a:bodyPr/>
        <a:lstStyle/>
        <a:p>
          <a:endParaRPr lang="en-US" altLang="zh-TW"/>
        </a:p>
      </dgm:t>
    </dgm:pt>
    <dgm:pt modelId="{CE23097E-A144-494D-98CC-A22CD1D360DA}">
      <dgm:prSet phldrT="[Text]" phldr="1"/>
      <dgm:spPr/>
      <dgm:t>
        <a:bodyPr/>
        <a:lstStyle/>
        <a:p>
          <a:endParaRPr lang="en-US" altLang="zh-TW" dirty="0"/>
        </a:p>
      </dgm:t>
    </dgm:pt>
    <dgm:pt modelId="{69B5EAE0-8581-CD4E-AB65-3EEA21B7F57A}" type="parTrans" cxnId="{3790E42A-72CF-034D-9040-A53F771F5E85}">
      <dgm:prSet/>
      <dgm:spPr/>
      <dgm:t>
        <a:bodyPr/>
        <a:lstStyle/>
        <a:p>
          <a:endParaRPr lang="en-US" altLang="zh-TW"/>
        </a:p>
      </dgm:t>
    </dgm:pt>
    <dgm:pt modelId="{4125D28E-936E-E244-A7BB-EC8F826FE0F0}" type="sibTrans" cxnId="{3790E42A-72CF-034D-9040-A53F771F5E85}">
      <dgm:prSet/>
      <dgm:spPr/>
      <dgm:t>
        <a:bodyPr/>
        <a:lstStyle/>
        <a:p>
          <a:endParaRPr lang="en-US" altLang="zh-TW"/>
        </a:p>
      </dgm:t>
    </dgm:pt>
    <dgm:pt modelId="{7D3555B4-60E8-204E-AA02-A407987475D4}">
      <dgm:prSet phldrT="[Text]" phldr="1"/>
      <dgm:spPr/>
      <dgm:t>
        <a:bodyPr/>
        <a:lstStyle/>
        <a:p>
          <a:endParaRPr lang="en-US" altLang="zh-TW"/>
        </a:p>
      </dgm:t>
    </dgm:pt>
    <dgm:pt modelId="{072D9F9B-752D-204B-B8E5-7CB5EF02969F}" type="parTrans" cxnId="{3D5336AB-92D9-EC41-96E2-73E4066345B7}">
      <dgm:prSet/>
      <dgm:spPr/>
      <dgm:t>
        <a:bodyPr/>
        <a:lstStyle/>
        <a:p>
          <a:endParaRPr lang="en-US" altLang="zh-TW"/>
        </a:p>
      </dgm:t>
    </dgm:pt>
    <dgm:pt modelId="{0261B526-B82C-FD4E-AB96-A3BAA1B49965}" type="sibTrans" cxnId="{3D5336AB-92D9-EC41-96E2-73E4066345B7}">
      <dgm:prSet/>
      <dgm:spPr/>
      <dgm:t>
        <a:bodyPr/>
        <a:lstStyle/>
        <a:p>
          <a:endParaRPr lang="en-US" altLang="zh-TW"/>
        </a:p>
      </dgm:t>
    </dgm:pt>
    <dgm:pt modelId="{9AF96F67-2DF3-E64A-A5DB-0EE151347C2C}">
      <dgm:prSet phldrT="[Text]" phldr="1"/>
      <dgm:spPr/>
      <dgm:t>
        <a:bodyPr/>
        <a:lstStyle/>
        <a:p>
          <a:endParaRPr lang="en-US" altLang="zh-TW" dirty="0"/>
        </a:p>
      </dgm:t>
    </dgm:pt>
    <dgm:pt modelId="{3225D666-7058-E84F-9D39-DA238C653B4E}" type="parTrans" cxnId="{25C52CBC-E819-4A49-A453-DB13F6EA289D}">
      <dgm:prSet/>
      <dgm:spPr/>
      <dgm:t>
        <a:bodyPr/>
        <a:lstStyle/>
        <a:p>
          <a:endParaRPr lang="en-US" altLang="zh-TW"/>
        </a:p>
      </dgm:t>
    </dgm:pt>
    <dgm:pt modelId="{31CFEA3C-6ACF-2D49-B4F1-B7784329A95F}" type="sibTrans" cxnId="{25C52CBC-E819-4A49-A453-DB13F6EA289D}">
      <dgm:prSet/>
      <dgm:spPr/>
      <dgm:t>
        <a:bodyPr/>
        <a:lstStyle/>
        <a:p>
          <a:endParaRPr lang="en-US" altLang="zh-TW"/>
        </a:p>
      </dgm:t>
    </dgm:pt>
    <dgm:pt modelId="{6CE28E31-23C9-7045-B453-EFDE17845247}">
      <dgm:prSet phldrT="[Text]" phldr="1"/>
      <dgm:spPr/>
      <dgm:t>
        <a:bodyPr/>
        <a:lstStyle/>
        <a:p>
          <a:endParaRPr lang="en-US" altLang="zh-TW"/>
        </a:p>
      </dgm:t>
    </dgm:pt>
    <dgm:pt modelId="{2038D1D5-0496-1B45-9220-21F32BAB69E4}" type="parTrans" cxnId="{55016D09-660B-AA41-B321-5FEF86437ACF}">
      <dgm:prSet/>
      <dgm:spPr/>
      <dgm:t>
        <a:bodyPr/>
        <a:lstStyle/>
        <a:p>
          <a:endParaRPr lang="en-US" altLang="zh-TW"/>
        </a:p>
      </dgm:t>
    </dgm:pt>
    <dgm:pt modelId="{B32C820F-E7F6-7D4C-998E-385BDD93BC9C}" type="sibTrans" cxnId="{55016D09-660B-AA41-B321-5FEF86437ACF}">
      <dgm:prSet/>
      <dgm:spPr/>
      <dgm:t>
        <a:bodyPr/>
        <a:lstStyle/>
        <a:p>
          <a:endParaRPr lang="en-US" altLang="zh-TW"/>
        </a:p>
      </dgm:t>
    </dgm:pt>
    <dgm:pt modelId="{CCD1AC24-C8A3-C345-A628-6405D5E899B5}">
      <dgm:prSet phldrT="[Text]" phldr="1"/>
      <dgm:spPr/>
      <dgm:t>
        <a:bodyPr/>
        <a:lstStyle/>
        <a:p>
          <a:endParaRPr lang="en-US" altLang="zh-TW"/>
        </a:p>
      </dgm:t>
    </dgm:pt>
    <dgm:pt modelId="{4651C8D9-9E71-874F-9885-814D4047C2F8}" type="parTrans" cxnId="{A4F18FCA-EECA-A446-A9BB-4AC901361355}">
      <dgm:prSet/>
      <dgm:spPr/>
      <dgm:t>
        <a:bodyPr/>
        <a:lstStyle/>
        <a:p>
          <a:endParaRPr lang="en-US" altLang="zh-TW"/>
        </a:p>
      </dgm:t>
    </dgm:pt>
    <dgm:pt modelId="{AB2830DD-7FEE-3B44-B915-769D429A078D}" type="sibTrans" cxnId="{A4F18FCA-EECA-A446-A9BB-4AC901361355}">
      <dgm:prSet/>
      <dgm:spPr/>
      <dgm:t>
        <a:bodyPr/>
        <a:lstStyle/>
        <a:p>
          <a:endParaRPr lang="en-US" altLang="zh-TW"/>
        </a:p>
      </dgm:t>
    </dgm:pt>
    <dgm:pt modelId="{609DDB5C-51CE-6845-BE2E-549623ADE1C2}">
      <dgm:prSet/>
      <dgm:spPr/>
      <dgm:t>
        <a:bodyPr/>
        <a:lstStyle/>
        <a:p>
          <a:r>
            <a:rPr lang="en-US" altLang="zh-TW" dirty="0"/>
            <a:t>(2) Effective </a:t>
          </a:r>
          <a:r>
            <a:rPr lang="en-US" altLang="zh-TW" dirty="0" err="1"/>
            <a:t>eaching</a:t>
          </a:r>
          <a:r>
            <a:rPr lang="en-US" altLang="zh-TW" dirty="0"/>
            <a:t> for Learning/</a:t>
          </a:r>
        </a:p>
        <a:p>
          <a:r>
            <a:rPr lang="en-US" altLang="zh-TW" dirty="0"/>
            <a:t>1. Syllabus, Workload, Learning Goals</a:t>
          </a:r>
        </a:p>
        <a:p>
          <a:r>
            <a:rPr lang="en-US" altLang="zh-TW" dirty="0"/>
            <a:t>2. Materials</a:t>
          </a:r>
        </a:p>
        <a:p>
          <a:r>
            <a:rPr lang="en-US" altLang="zh-TW" dirty="0"/>
            <a:t>3. Infrastructure </a:t>
          </a:r>
        </a:p>
      </dgm:t>
    </dgm:pt>
    <dgm:pt modelId="{501CD22E-6634-1D48-8A10-C5C434F0F6D5}" type="parTrans" cxnId="{B1C90542-5EF2-474C-B84A-71B3E87BADCD}">
      <dgm:prSet/>
      <dgm:spPr/>
      <dgm:t>
        <a:bodyPr/>
        <a:lstStyle/>
        <a:p>
          <a:endParaRPr lang="en-US" altLang="zh-TW"/>
        </a:p>
      </dgm:t>
    </dgm:pt>
    <dgm:pt modelId="{63AB8216-218F-0C46-8BB9-4079F87F5CFC}" type="sibTrans" cxnId="{B1C90542-5EF2-474C-B84A-71B3E87BADCD}">
      <dgm:prSet/>
      <dgm:spPr/>
      <dgm:t>
        <a:bodyPr/>
        <a:lstStyle/>
        <a:p>
          <a:endParaRPr lang="en-US" altLang="zh-TW"/>
        </a:p>
      </dgm:t>
    </dgm:pt>
    <dgm:pt modelId="{E0364D9A-3727-6A49-8485-3D07F4D8628B}" type="pres">
      <dgm:prSet presAssocID="{817B6108-A7CF-D74C-AD05-04BD2FF12079}" presName="cycle" presStyleCnt="0">
        <dgm:presLayoutVars>
          <dgm:chMax val="1"/>
          <dgm:dir/>
          <dgm:animLvl val="ctr"/>
          <dgm:resizeHandles val="exact"/>
        </dgm:presLayoutVars>
      </dgm:prSet>
      <dgm:spPr/>
    </dgm:pt>
    <dgm:pt modelId="{B0C4BB18-2579-C24F-B61A-80A6FD81A920}" type="pres">
      <dgm:prSet presAssocID="{F384965B-C6FE-414C-9D8C-33D1DDFD2235}" presName="centerShape" presStyleLbl="node0" presStyleIdx="0" presStyleCnt="1" custScaleY="72440"/>
      <dgm:spPr/>
    </dgm:pt>
    <dgm:pt modelId="{908CE957-1DF6-514C-8D71-EE3AD3A2A379}" type="pres">
      <dgm:prSet presAssocID="{DA7D3CF1-D6B9-AB4D-A9A6-CCEC7D6E1953}" presName="parTrans" presStyleLbl="bgSibTrans2D1" presStyleIdx="0" presStyleCnt="3"/>
      <dgm:spPr/>
    </dgm:pt>
    <dgm:pt modelId="{F09351CD-9D45-1545-A729-CF9FF3E6E6A6}" type="pres">
      <dgm:prSet presAssocID="{98C2264E-7048-644A-BD06-72C423708C97}" presName="node" presStyleLbl="node1" presStyleIdx="0" presStyleCnt="3" custScaleX="142992" custScaleY="129716" custRadScaleRad="146780" custRadScaleInc="-17074">
        <dgm:presLayoutVars>
          <dgm:bulletEnabled val="1"/>
        </dgm:presLayoutVars>
      </dgm:prSet>
      <dgm:spPr/>
    </dgm:pt>
    <dgm:pt modelId="{EA9F1F7C-615F-8A42-8F8D-7E38964A62C1}" type="pres">
      <dgm:prSet presAssocID="{501CD22E-6634-1D48-8A10-C5C434F0F6D5}" presName="parTrans" presStyleLbl="bgSibTrans2D1" presStyleIdx="1" presStyleCnt="3"/>
      <dgm:spPr/>
    </dgm:pt>
    <dgm:pt modelId="{8FCC8AF5-76A8-C64D-B6FA-0ECE098F4672}" type="pres">
      <dgm:prSet presAssocID="{609DDB5C-51CE-6845-BE2E-549623ADE1C2}" presName="node" presStyleLbl="node1" presStyleIdx="1" presStyleCnt="3" custScaleX="232941" custScaleY="139431" custRadScaleRad="100068" custRadScaleInc="3532">
        <dgm:presLayoutVars>
          <dgm:bulletEnabled val="1"/>
        </dgm:presLayoutVars>
      </dgm:prSet>
      <dgm:spPr/>
    </dgm:pt>
    <dgm:pt modelId="{BCB7E04B-0792-FD41-930D-AC12E75B00F2}" type="pres">
      <dgm:prSet presAssocID="{48BBFF79-59AD-BD4F-A1B6-C779A2274BD4}" presName="parTrans" presStyleLbl="bgSibTrans2D1" presStyleIdx="2" presStyleCnt="3"/>
      <dgm:spPr/>
    </dgm:pt>
    <dgm:pt modelId="{ACD55F88-415C-754D-AB78-D9BA891ECC08}" type="pres">
      <dgm:prSet presAssocID="{3143A118-131D-7B42-BA5F-3CB2D3228C58}" presName="node" presStyleLbl="node1" presStyleIdx="2" presStyleCnt="3" custScaleX="124503" custScaleY="133705" custRadScaleRad="146764" custRadScaleInc="18262">
        <dgm:presLayoutVars>
          <dgm:bulletEnabled val="1"/>
        </dgm:presLayoutVars>
      </dgm:prSet>
      <dgm:spPr/>
    </dgm:pt>
  </dgm:ptLst>
  <dgm:cxnLst>
    <dgm:cxn modelId="{73E1E200-E65F-BD49-82D4-A3EE622B783D}" type="presOf" srcId="{98C2264E-7048-644A-BD06-72C423708C97}" destId="{F09351CD-9D45-1545-A729-CF9FF3E6E6A6}" srcOrd="0" destOrd="0" presId="urn:microsoft.com/office/officeart/2005/8/layout/radial4"/>
    <dgm:cxn modelId="{55016D09-660B-AA41-B321-5FEF86437ACF}" srcId="{9AF96F67-2DF3-E64A-A5DB-0EE151347C2C}" destId="{6CE28E31-23C9-7045-B453-EFDE17845247}" srcOrd="0" destOrd="0" parTransId="{2038D1D5-0496-1B45-9220-21F32BAB69E4}" sibTransId="{B32C820F-E7F6-7D4C-998E-385BDD93BC9C}"/>
    <dgm:cxn modelId="{3790E42A-72CF-034D-9040-A53F771F5E85}" srcId="{8B1F7D30-4EE4-6C4C-A98D-498B02A778EA}" destId="{CE23097E-A144-494D-98CC-A22CD1D360DA}" srcOrd="0" destOrd="0" parTransId="{69B5EAE0-8581-CD4E-AB65-3EEA21B7F57A}" sibTransId="{4125D28E-936E-E244-A7BB-EC8F826FE0F0}"/>
    <dgm:cxn modelId="{981B9A2D-F57F-4947-BCBC-A53AC90E1F48}" srcId="{817B6108-A7CF-D74C-AD05-04BD2FF12079}" destId="{F384965B-C6FE-414C-9D8C-33D1DDFD2235}" srcOrd="0" destOrd="0" parTransId="{E2CAF4BF-05BB-A248-AD9D-13DEA4CB56C2}" sibTransId="{B74BA3D8-F8A1-D64E-9F63-5AA9822BFF40}"/>
    <dgm:cxn modelId="{1FE3E22D-EF51-2845-B5E4-A02A9A001525}" type="presOf" srcId="{817B6108-A7CF-D74C-AD05-04BD2FF12079}" destId="{E0364D9A-3727-6A49-8485-3D07F4D8628B}" srcOrd="0" destOrd="0" presId="urn:microsoft.com/office/officeart/2005/8/layout/radial4"/>
    <dgm:cxn modelId="{B1C90542-5EF2-474C-B84A-71B3E87BADCD}" srcId="{F384965B-C6FE-414C-9D8C-33D1DDFD2235}" destId="{609DDB5C-51CE-6845-BE2E-549623ADE1C2}" srcOrd="1" destOrd="0" parTransId="{501CD22E-6634-1D48-8A10-C5C434F0F6D5}" sibTransId="{63AB8216-218F-0C46-8BB9-4079F87F5CFC}"/>
    <dgm:cxn modelId="{620E914C-DABB-0242-8FFB-3B234CDA7CAA}" srcId="{817B6108-A7CF-D74C-AD05-04BD2FF12079}" destId="{8B1F7D30-4EE4-6C4C-A98D-498B02A778EA}" srcOrd="1" destOrd="0" parTransId="{9BB8F224-93E7-DC47-AE8B-C9DC53E9CF7F}" sibTransId="{11D4818C-A857-2845-89D1-EA5B120B693A}"/>
    <dgm:cxn modelId="{6B26DB54-870F-6D48-A31D-1F12972B102B}" type="presOf" srcId="{48BBFF79-59AD-BD4F-A1B6-C779A2274BD4}" destId="{BCB7E04B-0792-FD41-930D-AC12E75B00F2}" srcOrd="0" destOrd="0" presId="urn:microsoft.com/office/officeart/2005/8/layout/radial4"/>
    <dgm:cxn modelId="{6325D987-DE6E-544F-AD74-E4F2D2458CA6}" srcId="{F384965B-C6FE-414C-9D8C-33D1DDFD2235}" destId="{3143A118-131D-7B42-BA5F-3CB2D3228C58}" srcOrd="2" destOrd="0" parTransId="{48BBFF79-59AD-BD4F-A1B6-C779A2274BD4}" sibTransId="{B34EFF15-9CA4-1B48-91D7-B711EC79E3AE}"/>
    <dgm:cxn modelId="{2CF8A997-524A-EE46-BC50-0F40414B811F}" type="presOf" srcId="{609DDB5C-51CE-6845-BE2E-549623ADE1C2}" destId="{8FCC8AF5-76A8-C64D-B6FA-0ECE098F4672}" srcOrd="0" destOrd="0" presId="urn:microsoft.com/office/officeart/2005/8/layout/radial4"/>
    <dgm:cxn modelId="{F142A8A1-701B-A248-BBC2-FC691DFA80E3}" type="presOf" srcId="{DA7D3CF1-D6B9-AB4D-A9A6-CCEC7D6E1953}" destId="{908CE957-1DF6-514C-8D71-EE3AD3A2A379}" srcOrd="0" destOrd="0" presId="urn:microsoft.com/office/officeart/2005/8/layout/radial4"/>
    <dgm:cxn modelId="{3D5336AB-92D9-EC41-96E2-73E4066345B7}" srcId="{8B1F7D30-4EE4-6C4C-A98D-498B02A778EA}" destId="{7D3555B4-60E8-204E-AA02-A407987475D4}" srcOrd="1" destOrd="0" parTransId="{072D9F9B-752D-204B-B8E5-7CB5EF02969F}" sibTransId="{0261B526-B82C-FD4E-AB96-A3BAA1B49965}"/>
    <dgm:cxn modelId="{25C52CBC-E819-4A49-A453-DB13F6EA289D}" srcId="{817B6108-A7CF-D74C-AD05-04BD2FF12079}" destId="{9AF96F67-2DF3-E64A-A5DB-0EE151347C2C}" srcOrd="2" destOrd="0" parTransId="{3225D666-7058-E84F-9D39-DA238C653B4E}" sibTransId="{31CFEA3C-6ACF-2D49-B4F1-B7784329A95F}"/>
    <dgm:cxn modelId="{17AF01C1-C43A-FB4D-800D-88F8C175C47B}" type="presOf" srcId="{3143A118-131D-7B42-BA5F-3CB2D3228C58}" destId="{ACD55F88-415C-754D-AB78-D9BA891ECC08}" srcOrd="0" destOrd="0" presId="urn:microsoft.com/office/officeart/2005/8/layout/radial4"/>
    <dgm:cxn modelId="{8E3C4AC2-2BDA-8C4B-81E5-441EDCEFB986}" type="presOf" srcId="{F384965B-C6FE-414C-9D8C-33D1DDFD2235}" destId="{B0C4BB18-2579-C24F-B61A-80A6FD81A920}" srcOrd="0" destOrd="0" presId="urn:microsoft.com/office/officeart/2005/8/layout/radial4"/>
    <dgm:cxn modelId="{A4F18FCA-EECA-A446-A9BB-4AC901361355}" srcId="{9AF96F67-2DF3-E64A-A5DB-0EE151347C2C}" destId="{CCD1AC24-C8A3-C345-A628-6405D5E899B5}" srcOrd="1" destOrd="0" parTransId="{4651C8D9-9E71-874F-9885-814D4047C2F8}" sibTransId="{AB2830DD-7FEE-3B44-B915-769D429A078D}"/>
    <dgm:cxn modelId="{D0F61BEB-98A4-344C-9989-12D70658CBC7}" type="presOf" srcId="{501CD22E-6634-1D48-8A10-C5C434F0F6D5}" destId="{EA9F1F7C-615F-8A42-8F8D-7E38964A62C1}" srcOrd="0" destOrd="0" presId="urn:microsoft.com/office/officeart/2005/8/layout/radial4"/>
    <dgm:cxn modelId="{3FF810F4-3097-0847-B86F-707E791760B7}" srcId="{F384965B-C6FE-414C-9D8C-33D1DDFD2235}" destId="{98C2264E-7048-644A-BD06-72C423708C97}" srcOrd="0" destOrd="0" parTransId="{DA7D3CF1-D6B9-AB4D-A9A6-CCEC7D6E1953}" sibTransId="{8B1D06E4-3763-C04E-8C02-87F6FC5E19AE}"/>
    <dgm:cxn modelId="{67559268-8B02-DE46-BCC5-94ADB6CCA947}" type="presParOf" srcId="{E0364D9A-3727-6A49-8485-3D07F4D8628B}" destId="{B0C4BB18-2579-C24F-B61A-80A6FD81A920}" srcOrd="0" destOrd="0" presId="urn:microsoft.com/office/officeart/2005/8/layout/radial4"/>
    <dgm:cxn modelId="{93BFD7BD-C290-8846-8A70-5FCE7DCFFAEC}" type="presParOf" srcId="{E0364D9A-3727-6A49-8485-3D07F4D8628B}" destId="{908CE957-1DF6-514C-8D71-EE3AD3A2A379}" srcOrd="1" destOrd="0" presId="urn:microsoft.com/office/officeart/2005/8/layout/radial4"/>
    <dgm:cxn modelId="{93BAFA2D-ACCD-2B46-B220-32030C560116}" type="presParOf" srcId="{E0364D9A-3727-6A49-8485-3D07F4D8628B}" destId="{F09351CD-9D45-1545-A729-CF9FF3E6E6A6}" srcOrd="2" destOrd="0" presId="urn:microsoft.com/office/officeart/2005/8/layout/radial4"/>
    <dgm:cxn modelId="{C47DE97E-01FD-8D4B-8AA3-1F8CD69E280E}" type="presParOf" srcId="{E0364D9A-3727-6A49-8485-3D07F4D8628B}" destId="{EA9F1F7C-615F-8A42-8F8D-7E38964A62C1}" srcOrd="3" destOrd="0" presId="urn:microsoft.com/office/officeart/2005/8/layout/radial4"/>
    <dgm:cxn modelId="{D814547E-6477-084C-9955-DF47E29DF343}" type="presParOf" srcId="{E0364D9A-3727-6A49-8485-3D07F4D8628B}" destId="{8FCC8AF5-76A8-C64D-B6FA-0ECE098F4672}" srcOrd="4" destOrd="0" presId="urn:microsoft.com/office/officeart/2005/8/layout/radial4"/>
    <dgm:cxn modelId="{0F5FBB83-2797-E64A-AF63-5FA6A97AEDEE}" type="presParOf" srcId="{E0364D9A-3727-6A49-8485-3D07F4D8628B}" destId="{BCB7E04B-0792-FD41-930D-AC12E75B00F2}" srcOrd="5" destOrd="0" presId="urn:microsoft.com/office/officeart/2005/8/layout/radial4"/>
    <dgm:cxn modelId="{B4CD6F05-2BC2-0340-B83F-45BDAB34350C}" type="presParOf" srcId="{E0364D9A-3727-6A49-8485-3D07F4D8628B}" destId="{ACD55F88-415C-754D-AB78-D9BA891ECC0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4BB18-2579-C24F-B61A-80A6FD81A920}">
      <dsp:nvSpPr>
        <dsp:cNvPr id="0" name=""/>
        <dsp:cNvSpPr/>
      </dsp:nvSpPr>
      <dsp:spPr>
        <a:xfrm>
          <a:off x="4001505" y="3170139"/>
          <a:ext cx="2337599" cy="152612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altLang="zh-TW" sz="3500" kern="1200" dirty="0"/>
            <a:t>Students</a:t>
          </a:r>
        </a:p>
      </dsp:txBody>
      <dsp:txXfrm>
        <a:off x="4343838" y="3393635"/>
        <a:ext cx="1652933" cy="1079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4BB18-2579-C24F-B61A-80A6FD81A920}">
      <dsp:nvSpPr>
        <dsp:cNvPr id="0" name=""/>
        <dsp:cNvSpPr/>
      </dsp:nvSpPr>
      <dsp:spPr>
        <a:xfrm>
          <a:off x="4769177" y="3471734"/>
          <a:ext cx="2357792" cy="170798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altLang="zh-TW" sz="3500" kern="1200" dirty="0"/>
            <a:t>Students</a:t>
          </a:r>
        </a:p>
      </dsp:txBody>
      <dsp:txXfrm>
        <a:off x="5114468" y="3721862"/>
        <a:ext cx="1667210" cy="1207728"/>
      </dsp:txXfrm>
    </dsp:sp>
    <dsp:sp modelId="{908CE957-1DF6-514C-8D71-EE3AD3A2A379}">
      <dsp:nvSpPr>
        <dsp:cNvPr id="0" name=""/>
        <dsp:cNvSpPr/>
      </dsp:nvSpPr>
      <dsp:spPr>
        <a:xfrm rot="12285336">
          <a:off x="1679326" y="2771057"/>
          <a:ext cx="3251798" cy="67197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9351CD-9D45-1545-A729-CF9FF3E6E6A6}">
      <dsp:nvSpPr>
        <dsp:cNvPr id="0" name=""/>
        <dsp:cNvSpPr/>
      </dsp:nvSpPr>
      <dsp:spPr>
        <a:xfrm>
          <a:off x="227301" y="1263995"/>
          <a:ext cx="3202881" cy="232440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00000"/>
            </a:lnSpc>
            <a:spcBef>
              <a:spcPct val="0"/>
            </a:spcBef>
            <a:spcAft>
              <a:spcPts val="144"/>
            </a:spcAft>
            <a:buNone/>
          </a:pPr>
          <a:r>
            <a:rPr lang="en-US" altLang="zh-TW" sz="3200" kern="1200" dirty="0"/>
            <a:t>(1) Teaching/ Instructors</a:t>
          </a:r>
        </a:p>
        <a:p>
          <a:pPr marL="0" lvl="0" indent="0" algn="ctr" defTabSz="1422400">
            <a:lnSpc>
              <a:spcPct val="100000"/>
            </a:lnSpc>
            <a:spcBef>
              <a:spcPct val="0"/>
            </a:spcBef>
            <a:spcAft>
              <a:spcPts val="144"/>
            </a:spcAft>
            <a:buNone/>
          </a:pPr>
          <a:r>
            <a:rPr lang="en-US" altLang="zh-TW" sz="3200" kern="1200" dirty="0"/>
            <a:t>Tools</a:t>
          </a:r>
        </a:p>
        <a:p>
          <a:pPr marL="0" lvl="0" indent="0" algn="ctr" defTabSz="1422400">
            <a:lnSpc>
              <a:spcPct val="100000"/>
            </a:lnSpc>
            <a:spcBef>
              <a:spcPct val="0"/>
            </a:spcBef>
            <a:spcAft>
              <a:spcPts val="144"/>
            </a:spcAft>
            <a:buNone/>
          </a:pPr>
          <a:r>
            <a:rPr lang="en-US" altLang="zh-TW" sz="3200" kern="1200" dirty="0"/>
            <a:t>TA support</a:t>
          </a:r>
        </a:p>
      </dsp:txBody>
      <dsp:txXfrm>
        <a:off x="295381" y="1332075"/>
        <a:ext cx="3066721" cy="2188249"/>
      </dsp:txXfrm>
    </dsp:sp>
    <dsp:sp modelId="{EA9F1F7C-615F-8A42-8F8D-7E38964A62C1}">
      <dsp:nvSpPr>
        <dsp:cNvPr id="0" name=""/>
        <dsp:cNvSpPr/>
      </dsp:nvSpPr>
      <dsp:spPr>
        <a:xfrm rot="16327152">
          <a:off x="4965725" y="1956156"/>
          <a:ext cx="2115198" cy="671970"/>
        </a:xfrm>
        <a:prstGeom prst="lef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CC8AF5-76A8-C64D-B6FA-0ECE098F4672}">
      <dsp:nvSpPr>
        <dsp:cNvPr id="0" name=""/>
        <dsp:cNvSpPr/>
      </dsp:nvSpPr>
      <dsp:spPr>
        <a:xfrm>
          <a:off x="3453606" y="-13981"/>
          <a:ext cx="5217652" cy="2498495"/>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altLang="zh-TW" sz="2600" kern="1200" dirty="0"/>
            <a:t>(2) Effective Teaching for Learning/</a:t>
          </a:r>
        </a:p>
        <a:p>
          <a:pPr marL="0" lvl="0" indent="0" algn="ctr" defTabSz="1155700">
            <a:lnSpc>
              <a:spcPct val="90000"/>
            </a:lnSpc>
            <a:spcBef>
              <a:spcPct val="0"/>
            </a:spcBef>
            <a:spcAft>
              <a:spcPct val="35000"/>
            </a:spcAft>
            <a:buNone/>
          </a:pPr>
          <a:r>
            <a:rPr lang="en-US" altLang="zh-TW" sz="2600" kern="1200" dirty="0"/>
            <a:t>1. Syllabus, Workload, Learning Goals</a:t>
          </a:r>
        </a:p>
        <a:p>
          <a:pPr marL="0" lvl="0" indent="0" algn="ctr" defTabSz="1155700">
            <a:lnSpc>
              <a:spcPct val="90000"/>
            </a:lnSpc>
            <a:spcBef>
              <a:spcPct val="0"/>
            </a:spcBef>
            <a:spcAft>
              <a:spcPct val="35000"/>
            </a:spcAft>
            <a:buNone/>
          </a:pPr>
          <a:r>
            <a:rPr lang="en-US" altLang="zh-TW" sz="2600" kern="1200" dirty="0"/>
            <a:t>2. Materials</a:t>
          </a:r>
        </a:p>
        <a:p>
          <a:pPr marL="0" lvl="0" indent="0" algn="ctr" defTabSz="1155700">
            <a:lnSpc>
              <a:spcPct val="90000"/>
            </a:lnSpc>
            <a:spcBef>
              <a:spcPct val="0"/>
            </a:spcBef>
            <a:spcAft>
              <a:spcPct val="35000"/>
            </a:spcAft>
            <a:buNone/>
          </a:pPr>
          <a:r>
            <a:rPr lang="en-US" altLang="zh-TW" sz="2600" kern="1200" dirty="0"/>
            <a:t>3. Infrastructure </a:t>
          </a:r>
        </a:p>
      </dsp:txBody>
      <dsp:txXfrm>
        <a:off x="3526784" y="59197"/>
        <a:ext cx="5071296" cy="2352139"/>
      </dsp:txXfrm>
    </dsp:sp>
    <dsp:sp modelId="{BCB7E04B-0792-FD41-930D-AC12E75B00F2}">
      <dsp:nvSpPr>
        <dsp:cNvPr id="0" name=""/>
        <dsp:cNvSpPr/>
      </dsp:nvSpPr>
      <dsp:spPr>
        <a:xfrm rot="20157432">
          <a:off x="6983616" y="2803361"/>
          <a:ext cx="3247524" cy="671970"/>
        </a:xfrm>
        <a:prstGeom prst="lef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D55F88-415C-754D-AB78-D9BA891ECC08}">
      <dsp:nvSpPr>
        <dsp:cNvPr id="0" name=""/>
        <dsp:cNvSpPr/>
      </dsp:nvSpPr>
      <dsp:spPr>
        <a:xfrm>
          <a:off x="8695892" y="1279850"/>
          <a:ext cx="2788746" cy="2395889"/>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altLang="zh-TW" sz="3000" kern="1200" dirty="0"/>
            <a:t>(3) Online community</a:t>
          </a:r>
        </a:p>
      </dsp:txBody>
      <dsp:txXfrm>
        <a:off x="8766065" y="1350023"/>
        <a:ext cx="2648400" cy="2255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4BB18-2579-C24F-B61A-80A6FD81A920}">
      <dsp:nvSpPr>
        <dsp:cNvPr id="0" name=""/>
        <dsp:cNvSpPr/>
      </dsp:nvSpPr>
      <dsp:spPr>
        <a:xfrm>
          <a:off x="4769177" y="3471734"/>
          <a:ext cx="2357792" cy="170798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altLang="zh-TW" sz="3500" kern="1200" dirty="0"/>
            <a:t>Students</a:t>
          </a:r>
        </a:p>
      </dsp:txBody>
      <dsp:txXfrm>
        <a:off x="5114468" y="3721862"/>
        <a:ext cx="1667210" cy="1207728"/>
      </dsp:txXfrm>
    </dsp:sp>
    <dsp:sp modelId="{908CE957-1DF6-514C-8D71-EE3AD3A2A379}">
      <dsp:nvSpPr>
        <dsp:cNvPr id="0" name=""/>
        <dsp:cNvSpPr/>
      </dsp:nvSpPr>
      <dsp:spPr>
        <a:xfrm rot="12285336">
          <a:off x="1679326" y="2771057"/>
          <a:ext cx="3251798" cy="67197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9351CD-9D45-1545-A729-CF9FF3E6E6A6}">
      <dsp:nvSpPr>
        <dsp:cNvPr id="0" name=""/>
        <dsp:cNvSpPr/>
      </dsp:nvSpPr>
      <dsp:spPr>
        <a:xfrm>
          <a:off x="227301" y="1263995"/>
          <a:ext cx="3202881" cy="232440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00000"/>
            </a:lnSpc>
            <a:spcBef>
              <a:spcPct val="0"/>
            </a:spcBef>
            <a:spcAft>
              <a:spcPts val="144"/>
            </a:spcAft>
            <a:buNone/>
          </a:pPr>
          <a:r>
            <a:rPr lang="en-US" altLang="zh-TW" sz="3200" kern="1200" dirty="0"/>
            <a:t>(1) Teaching/ Instructors</a:t>
          </a:r>
        </a:p>
        <a:p>
          <a:pPr marL="0" lvl="0" indent="0" algn="ctr" defTabSz="1422400">
            <a:lnSpc>
              <a:spcPct val="100000"/>
            </a:lnSpc>
            <a:spcBef>
              <a:spcPct val="0"/>
            </a:spcBef>
            <a:spcAft>
              <a:spcPts val="144"/>
            </a:spcAft>
            <a:buNone/>
          </a:pPr>
          <a:r>
            <a:rPr lang="en-US" altLang="zh-TW" sz="3200" kern="1200" dirty="0"/>
            <a:t>Tools</a:t>
          </a:r>
        </a:p>
        <a:p>
          <a:pPr marL="0" lvl="0" indent="0" algn="ctr" defTabSz="1422400">
            <a:lnSpc>
              <a:spcPct val="100000"/>
            </a:lnSpc>
            <a:spcBef>
              <a:spcPct val="0"/>
            </a:spcBef>
            <a:spcAft>
              <a:spcPts val="144"/>
            </a:spcAft>
            <a:buNone/>
          </a:pPr>
          <a:r>
            <a:rPr lang="en-US" altLang="zh-TW" sz="3200" kern="1200" dirty="0"/>
            <a:t>TA support</a:t>
          </a:r>
        </a:p>
      </dsp:txBody>
      <dsp:txXfrm>
        <a:off x="295381" y="1332075"/>
        <a:ext cx="3066721" cy="2188249"/>
      </dsp:txXfrm>
    </dsp:sp>
    <dsp:sp modelId="{EA9F1F7C-615F-8A42-8F8D-7E38964A62C1}">
      <dsp:nvSpPr>
        <dsp:cNvPr id="0" name=""/>
        <dsp:cNvSpPr/>
      </dsp:nvSpPr>
      <dsp:spPr>
        <a:xfrm rot="16327152">
          <a:off x="4965725" y="1956156"/>
          <a:ext cx="2115198" cy="671970"/>
        </a:xfrm>
        <a:prstGeom prst="lef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CC8AF5-76A8-C64D-B6FA-0ECE098F4672}">
      <dsp:nvSpPr>
        <dsp:cNvPr id="0" name=""/>
        <dsp:cNvSpPr/>
      </dsp:nvSpPr>
      <dsp:spPr>
        <a:xfrm>
          <a:off x="3453606" y="-13981"/>
          <a:ext cx="5217652" cy="2498495"/>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altLang="zh-TW" sz="2600" kern="1200" dirty="0"/>
            <a:t>(2) Effective Teaching for Learning/</a:t>
          </a:r>
        </a:p>
        <a:p>
          <a:pPr marL="0" lvl="0" indent="0" algn="ctr" defTabSz="1155700">
            <a:lnSpc>
              <a:spcPct val="90000"/>
            </a:lnSpc>
            <a:spcBef>
              <a:spcPct val="0"/>
            </a:spcBef>
            <a:spcAft>
              <a:spcPct val="35000"/>
            </a:spcAft>
            <a:buNone/>
          </a:pPr>
          <a:r>
            <a:rPr lang="en-US" altLang="zh-TW" sz="2600" kern="1200" dirty="0"/>
            <a:t>1. Syllabus, Workload, Learning Goals</a:t>
          </a:r>
        </a:p>
        <a:p>
          <a:pPr marL="0" lvl="0" indent="0" algn="ctr" defTabSz="1155700">
            <a:lnSpc>
              <a:spcPct val="90000"/>
            </a:lnSpc>
            <a:spcBef>
              <a:spcPct val="0"/>
            </a:spcBef>
            <a:spcAft>
              <a:spcPct val="35000"/>
            </a:spcAft>
            <a:buNone/>
          </a:pPr>
          <a:r>
            <a:rPr lang="en-US" altLang="zh-TW" sz="2600" kern="1200" dirty="0"/>
            <a:t>2. Materials</a:t>
          </a:r>
        </a:p>
        <a:p>
          <a:pPr marL="0" lvl="0" indent="0" algn="ctr" defTabSz="1155700">
            <a:lnSpc>
              <a:spcPct val="90000"/>
            </a:lnSpc>
            <a:spcBef>
              <a:spcPct val="0"/>
            </a:spcBef>
            <a:spcAft>
              <a:spcPct val="35000"/>
            </a:spcAft>
            <a:buNone/>
          </a:pPr>
          <a:r>
            <a:rPr lang="en-US" altLang="zh-TW" sz="2600" kern="1200" dirty="0"/>
            <a:t>3. Infrastructure </a:t>
          </a:r>
        </a:p>
      </dsp:txBody>
      <dsp:txXfrm>
        <a:off x="3526784" y="59197"/>
        <a:ext cx="5071296" cy="2352139"/>
      </dsp:txXfrm>
    </dsp:sp>
    <dsp:sp modelId="{BCB7E04B-0792-FD41-930D-AC12E75B00F2}">
      <dsp:nvSpPr>
        <dsp:cNvPr id="0" name=""/>
        <dsp:cNvSpPr/>
      </dsp:nvSpPr>
      <dsp:spPr>
        <a:xfrm rot="20157432">
          <a:off x="6983616" y="2803361"/>
          <a:ext cx="3247524" cy="671970"/>
        </a:xfrm>
        <a:prstGeom prst="lef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D55F88-415C-754D-AB78-D9BA891ECC08}">
      <dsp:nvSpPr>
        <dsp:cNvPr id="0" name=""/>
        <dsp:cNvSpPr/>
      </dsp:nvSpPr>
      <dsp:spPr>
        <a:xfrm>
          <a:off x="8695892" y="1279850"/>
          <a:ext cx="2788746" cy="2395889"/>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altLang="zh-TW" sz="3000" kern="1200" dirty="0"/>
            <a:t>(3) Online community</a:t>
          </a:r>
        </a:p>
      </dsp:txBody>
      <dsp:txXfrm>
        <a:off x="8766065" y="1350023"/>
        <a:ext cx="2648400" cy="2255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4BB18-2579-C24F-B61A-80A6FD81A920}">
      <dsp:nvSpPr>
        <dsp:cNvPr id="0" name=""/>
        <dsp:cNvSpPr/>
      </dsp:nvSpPr>
      <dsp:spPr>
        <a:xfrm>
          <a:off x="4503605" y="3110137"/>
          <a:ext cx="2109931" cy="152843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altLang="zh-TW" sz="3100" kern="1200" dirty="0"/>
            <a:t>Students</a:t>
          </a:r>
        </a:p>
      </dsp:txBody>
      <dsp:txXfrm>
        <a:off x="4812597" y="3333971"/>
        <a:ext cx="1491947" cy="1080766"/>
      </dsp:txXfrm>
    </dsp:sp>
    <dsp:sp modelId="{908CE957-1DF6-514C-8D71-EE3AD3A2A379}">
      <dsp:nvSpPr>
        <dsp:cNvPr id="0" name=""/>
        <dsp:cNvSpPr/>
      </dsp:nvSpPr>
      <dsp:spPr>
        <a:xfrm rot="12285336">
          <a:off x="1733769" y="2482004"/>
          <a:ext cx="2914725" cy="60133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9351CD-9D45-1545-A729-CF9FF3E6E6A6}">
      <dsp:nvSpPr>
        <dsp:cNvPr id="0" name=""/>
        <dsp:cNvSpPr/>
      </dsp:nvSpPr>
      <dsp:spPr>
        <a:xfrm>
          <a:off x="434607" y="1132371"/>
          <a:ext cx="2866181" cy="208005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00000"/>
            </a:lnSpc>
            <a:spcBef>
              <a:spcPct val="0"/>
            </a:spcBef>
            <a:spcAft>
              <a:spcPts val="144"/>
            </a:spcAft>
            <a:buNone/>
          </a:pPr>
          <a:r>
            <a:rPr lang="en-US" altLang="zh-TW" sz="3200" kern="1200" dirty="0"/>
            <a:t>(1) Teaching/ Instructors</a:t>
          </a:r>
        </a:p>
        <a:p>
          <a:pPr marL="0" lvl="0" indent="0" algn="ctr" defTabSz="1422400">
            <a:lnSpc>
              <a:spcPct val="100000"/>
            </a:lnSpc>
            <a:spcBef>
              <a:spcPct val="0"/>
            </a:spcBef>
            <a:spcAft>
              <a:spcPts val="144"/>
            </a:spcAft>
            <a:buNone/>
          </a:pPr>
          <a:r>
            <a:rPr lang="en-US" altLang="zh-TW" sz="3200" kern="1200" dirty="0"/>
            <a:t>Tools</a:t>
          </a:r>
        </a:p>
        <a:p>
          <a:pPr marL="0" lvl="0" indent="0" algn="ctr" defTabSz="1422400">
            <a:lnSpc>
              <a:spcPct val="100000"/>
            </a:lnSpc>
            <a:spcBef>
              <a:spcPct val="0"/>
            </a:spcBef>
            <a:spcAft>
              <a:spcPts val="144"/>
            </a:spcAft>
            <a:buNone/>
          </a:pPr>
          <a:r>
            <a:rPr lang="en-US" altLang="zh-TW" sz="3200" kern="1200" dirty="0"/>
            <a:t>TA support</a:t>
          </a:r>
        </a:p>
      </dsp:txBody>
      <dsp:txXfrm>
        <a:off x="495530" y="1193294"/>
        <a:ext cx="2744335" cy="1958211"/>
      </dsp:txXfrm>
    </dsp:sp>
    <dsp:sp modelId="{EA9F1F7C-615F-8A42-8F8D-7E38964A62C1}">
      <dsp:nvSpPr>
        <dsp:cNvPr id="0" name=""/>
        <dsp:cNvSpPr/>
      </dsp:nvSpPr>
      <dsp:spPr>
        <a:xfrm rot="16327152">
          <a:off x="4677932" y="1752069"/>
          <a:ext cx="1896092" cy="601330"/>
        </a:xfrm>
        <a:prstGeom prst="lef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CC8AF5-76A8-C64D-B6FA-0ECE098F4672}">
      <dsp:nvSpPr>
        <dsp:cNvPr id="0" name=""/>
        <dsp:cNvSpPr/>
      </dsp:nvSpPr>
      <dsp:spPr>
        <a:xfrm>
          <a:off x="3326460" y="-12584"/>
          <a:ext cx="4669149" cy="2235842"/>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altLang="zh-TW" sz="2300" kern="1200" dirty="0"/>
            <a:t>(2) Effective Teaching for Learning/</a:t>
          </a:r>
        </a:p>
        <a:p>
          <a:pPr marL="0" lvl="0" indent="0" algn="ctr" defTabSz="1022350">
            <a:lnSpc>
              <a:spcPct val="90000"/>
            </a:lnSpc>
            <a:spcBef>
              <a:spcPct val="0"/>
            </a:spcBef>
            <a:spcAft>
              <a:spcPct val="35000"/>
            </a:spcAft>
            <a:buNone/>
          </a:pPr>
          <a:r>
            <a:rPr lang="en-US" altLang="zh-TW" sz="2300" kern="1200" dirty="0"/>
            <a:t>1. Syllabus, Workload, Learning Goals</a:t>
          </a:r>
        </a:p>
        <a:p>
          <a:pPr marL="0" lvl="0" indent="0" algn="ctr" defTabSz="1022350">
            <a:lnSpc>
              <a:spcPct val="90000"/>
            </a:lnSpc>
            <a:spcBef>
              <a:spcPct val="0"/>
            </a:spcBef>
            <a:spcAft>
              <a:spcPct val="35000"/>
            </a:spcAft>
            <a:buNone/>
          </a:pPr>
          <a:r>
            <a:rPr lang="en-US" altLang="zh-TW" sz="2300" kern="1200" dirty="0"/>
            <a:t>2. Materials</a:t>
          </a:r>
        </a:p>
        <a:p>
          <a:pPr marL="0" lvl="0" indent="0" algn="ctr" defTabSz="1022350">
            <a:lnSpc>
              <a:spcPct val="90000"/>
            </a:lnSpc>
            <a:spcBef>
              <a:spcPct val="0"/>
            </a:spcBef>
            <a:spcAft>
              <a:spcPct val="35000"/>
            </a:spcAft>
            <a:buNone/>
          </a:pPr>
          <a:r>
            <a:rPr lang="en-US" altLang="zh-TW" sz="2300" kern="1200" dirty="0"/>
            <a:t>3. Infrastructure </a:t>
          </a:r>
        </a:p>
      </dsp:txBody>
      <dsp:txXfrm>
        <a:off x="3391946" y="52902"/>
        <a:ext cx="4538177" cy="2104870"/>
      </dsp:txXfrm>
    </dsp:sp>
    <dsp:sp modelId="{BCB7E04B-0792-FD41-930D-AC12E75B00F2}">
      <dsp:nvSpPr>
        <dsp:cNvPr id="0" name=""/>
        <dsp:cNvSpPr/>
      </dsp:nvSpPr>
      <dsp:spPr>
        <a:xfrm rot="20157432">
          <a:off x="6485299" y="2510941"/>
          <a:ext cx="2910900" cy="601330"/>
        </a:xfrm>
        <a:prstGeom prst="lef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D55F88-415C-754D-AB78-D9BA891ECC08}">
      <dsp:nvSpPr>
        <dsp:cNvPr id="0" name=""/>
        <dsp:cNvSpPr/>
      </dsp:nvSpPr>
      <dsp:spPr>
        <a:xfrm>
          <a:off x="8022137" y="1146617"/>
          <a:ext cx="2495581" cy="2144023"/>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altLang="zh-TW" sz="3000" kern="1200" dirty="0"/>
            <a:t>(3) Online community</a:t>
          </a:r>
        </a:p>
      </dsp:txBody>
      <dsp:txXfrm>
        <a:off x="8084933" y="1209413"/>
        <a:ext cx="2369989" cy="20184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4BB18-2579-C24F-B61A-80A6FD81A920}">
      <dsp:nvSpPr>
        <dsp:cNvPr id="0" name=""/>
        <dsp:cNvSpPr/>
      </dsp:nvSpPr>
      <dsp:spPr>
        <a:xfrm>
          <a:off x="4769177" y="3471734"/>
          <a:ext cx="2357792" cy="170798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altLang="zh-TW" sz="3500" kern="1200" dirty="0"/>
            <a:t>Students</a:t>
          </a:r>
        </a:p>
      </dsp:txBody>
      <dsp:txXfrm>
        <a:off x="5114468" y="3721862"/>
        <a:ext cx="1667210" cy="1207728"/>
      </dsp:txXfrm>
    </dsp:sp>
    <dsp:sp modelId="{908CE957-1DF6-514C-8D71-EE3AD3A2A379}">
      <dsp:nvSpPr>
        <dsp:cNvPr id="0" name=""/>
        <dsp:cNvSpPr/>
      </dsp:nvSpPr>
      <dsp:spPr>
        <a:xfrm rot="12285336">
          <a:off x="1679326" y="2771057"/>
          <a:ext cx="3251798" cy="67197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9351CD-9D45-1545-A729-CF9FF3E6E6A6}">
      <dsp:nvSpPr>
        <dsp:cNvPr id="0" name=""/>
        <dsp:cNvSpPr/>
      </dsp:nvSpPr>
      <dsp:spPr>
        <a:xfrm>
          <a:off x="227301" y="1263995"/>
          <a:ext cx="3202881" cy="232440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00000"/>
            </a:lnSpc>
            <a:spcBef>
              <a:spcPct val="0"/>
            </a:spcBef>
            <a:spcAft>
              <a:spcPts val="144"/>
            </a:spcAft>
            <a:buNone/>
          </a:pPr>
          <a:r>
            <a:rPr lang="en-US" altLang="zh-TW" sz="3200" kern="1200" dirty="0"/>
            <a:t>(1) Teaching/ Instructors</a:t>
          </a:r>
        </a:p>
        <a:p>
          <a:pPr marL="0" lvl="0" indent="0" algn="ctr" defTabSz="1422400">
            <a:lnSpc>
              <a:spcPct val="100000"/>
            </a:lnSpc>
            <a:spcBef>
              <a:spcPct val="0"/>
            </a:spcBef>
            <a:spcAft>
              <a:spcPts val="144"/>
            </a:spcAft>
            <a:buNone/>
          </a:pPr>
          <a:r>
            <a:rPr lang="en-US" altLang="zh-TW" sz="3200" kern="1200" dirty="0"/>
            <a:t>Tools</a:t>
          </a:r>
        </a:p>
        <a:p>
          <a:pPr marL="0" lvl="0" indent="0" algn="ctr" defTabSz="1422400">
            <a:lnSpc>
              <a:spcPct val="100000"/>
            </a:lnSpc>
            <a:spcBef>
              <a:spcPct val="0"/>
            </a:spcBef>
            <a:spcAft>
              <a:spcPts val="144"/>
            </a:spcAft>
            <a:buNone/>
          </a:pPr>
          <a:r>
            <a:rPr lang="en-US" altLang="zh-TW" sz="3200" kern="1200" dirty="0"/>
            <a:t>TA support</a:t>
          </a:r>
        </a:p>
      </dsp:txBody>
      <dsp:txXfrm>
        <a:off x="295381" y="1332075"/>
        <a:ext cx="3066721" cy="2188249"/>
      </dsp:txXfrm>
    </dsp:sp>
    <dsp:sp modelId="{EA9F1F7C-615F-8A42-8F8D-7E38964A62C1}">
      <dsp:nvSpPr>
        <dsp:cNvPr id="0" name=""/>
        <dsp:cNvSpPr/>
      </dsp:nvSpPr>
      <dsp:spPr>
        <a:xfrm rot="16327152">
          <a:off x="4965725" y="1956156"/>
          <a:ext cx="2115198" cy="671970"/>
        </a:xfrm>
        <a:prstGeom prst="lef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CC8AF5-76A8-C64D-B6FA-0ECE098F4672}">
      <dsp:nvSpPr>
        <dsp:cNvPr id="0" name=""/>
        <dsp:cNvSpPr/>
      </dsp:nvSpPr>
      <dsp:spPr>
        <a:xfrm>
          <a:off x="3453606" y="-13981"/>
          <a:ext cx="5217652" cy="2498495"/>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altLang="zh-TW" sz="2600" kern="1200" dirty="0"/>
            <a:t>(2) Effective </a:t>
          </a:r>
          <a:r>
            <a:rPr lang="en-US" altLang="zh-TW" sz="2600" kern="1200" dirty="0" err="1"/>
            <a:t>eaching</a:t>
          </a:r>
          <a:r>
            <a:rPr lang="en-US" altLang="zh-TW" sz="2600" kern="1200" dirty="0"/>
            <a:t> for Learning/</a:t>
          </a:r>
        </a:p>
        <a:p>
          <a:pPr marL="0" lvl="0" indent="0" algn="ctr" defTabSz="1155700">
            <a:lnSpc>
              <a:spcPct val="90000"/>
            </a:lnSpc>
            <a:spcBef>
              <a:spcPct val="0"/>
            </a:spcBef>
            <a:spcAft>
              <a:spcPct val="35000"/>
            </a:spcAft>
            <a:buNone/>
          </a:pPr>
          <a:r>
            <a:rPr lang="en-US" altLang="zh-TW" sz="2600" kern="1200" dirty="0"/>
            <a:t>1. Syllabus, Workload, Learning Goals</a:t>
          </a:r>
        </a:p>
        <a:p>
          <a:pPr marL="0" lvl="0" indent="0" algn="ctr" defTabSz="1155700">
            <a:lnSpc>
              <a:spcPct val="90000"/>
            </a:lnSpc>
            <a:spcBef>
              <a:spcPct val="0"/>
            </a:spcBef>
            <a:spcAft>
              <a:spcPct val="35000"/>
            </a:spcAft>
            <a:buNone/>
          </a:pPr>
          <a:r>
            <a:rPr lang="en-US" altLang="zh-TW" sz="2600" kern="1200" dirty="0"/>
            <a:t>2. Materials</a:t>
          </a:r>
        </a:p>
        <a:p>
          <a:pPr marL="0" lvl="0" indent="0" algn="ctr" defTabSz="1155700">
            <a:lnSpc>
              <a:spcPct val="90000"/>
            </a:lnSpc>
            <a:spcBef>
              <a:spcPct val="0"/>
            </a:spcBef>
            <a:spcAft>
              <a:spcPct val="35000"/>
            </a:spcAft>
            <a:buNone/>
          </a:pPr>
          <a:r>
            <a:rPr lang="en-US" altLang="zh-TW" sz="2600" kern="1200" dirty="0"/>
            <a:t>3. Infrastructure </a:t>
          </a:r>
        </a:p>
      </dsp:txBody>
      <dsp:txXfrm>
        <a:off x="3526784" y="59197"/>
        <a:ext cx="5071296" cy="2352139"/>
      </dsp:txXfrm>
    </dsp:sp>
    <dsp:sp modelId="{BCB7E04B-0792-FD41-930D-AC12E75B00F2}">
      <dsp:nvSpPr>
        <dsp:cNvPr id="0" name=""/>
        <dsp:cNvSpPr/>
      </dsp:nvSpPr>
      <dsp:spPr>
        <a:xfrm rot="20157432">
          <a:off x="6983616" y="2803361"/>
          <a:ext cx="3247524" cy="671970"/>
        </a:xfrm>
        <a:prstGeom prst="lef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D55F88-415C-754D-AB78-D9BA891ECC08}">
      <dsp:nvSpPr>
        <dsp:cNvPr id="0" name=""/>
        <dsp:cNvSpPr/>
      </dsp:nvSpPr>
      <dsp:spPr>
        <a:xfrm>
          <a:off x="8695892" y="1279850"/>
          <a:ext cx="2788746" cy="2395889"/>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altLang="zh-TW" sz="3000" kern="1200" dirty="0"/>
            <a:t>(3) Online community</a:t>
          </a:r>
        </a:p>
      </dsp:txBody>
      <dsp:txXfrm>
        <a:off x="8766065" y="1350023"/>
        <a:ext cx="2648400" cy="225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D84B61-943F-A14C-9684-2AD1649DB17C}" type="datetimeFigureOut">
              <a:rPr lang="en-US" smtClean="0"/>
              <a:t>7/27/20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1E5702-0290-E24E-95C8-CE63CE94C5B1}" type="slidenum">
              <a:rPr lang="en-US" smtClean="0"/>
              <a:t>‹#›</a:t>
            </a:fld>
            <a:endParaRPr lang="en-US"/>
          </a:p>
        </p:txBody>
      </p:sp>
    </p:spTree>
    <p:extLst>
      <p:ext uri="{BB962C8B-B14F-4D97-AF65-F5344CB8AC3E}">
        <p14:creationId xmlns:p14="http://schemas.microsoft.com/office/powerpoint/2010/main" val="3192550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pp.peardeck.com/student/thjshxxwc"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E4CFCF2-9B18-AF40-9E6F-FDE09EA780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9069B54-9BC6-A644-8D0B-8791127A8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dirty="0">
                <a:solidFill>
                  <a:schemeClr val="tx1"/>
                </a:solidFill>
                <a:effectLst/>
                <a:latin typeface="+mn-lt"/>
                <a:ea typeface="+mn-ea"/>
                <a:cs typeface="+mn-cs"/>
              </a:rPr>
              <a:t>Before UBC announced all courses were to be moved online, all of our instructors were notified to be prepared for a huge change when we heard many schools in the US closed their campuses, and invited the Arts ISIT to host an online teaching and learning workshop specifically tailored for language instructors. </a:t>
            </a:r>
          </a:p>
          <a:p>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Since this change involved 1700 students taking Chinese language or literature courses, we moved very fast. In our Chinese language courses, what quickly came to our mind is-- </a:t>
            </a:r>
            <a:endParaRPr lang="en-US" b="0" dirty="0">
              <a:effectLst/>
            </a:endParaRPr>
          </a:p>
          <a:p>
            <a:pPr rtl="0" fontAlgn="base"/>
            <a:r>
              <a:rPr lang="en-US" sz="1200" b="0" i="0" u="none" strike="noStrike" kern="1200" dirty="0">
                <a:solidFill>
                  <a:schemeClr val="tx1"/>
                </a:solidFill>
                <a:effectLst/>
                <a:latin typeface="+mn-lt"/>
                <a:ea typeface="+mn-ea"/>
                <a:cs typeface="+mn-cs"/>
              </a:rPr>
              <a:t>How can we help our instructors who mostly had no online teaching experiences learn to teach online classes in such a short time?</a:t>
            </a:r>
          </a:p>
          <a:p>
            <a:pPr rtl="0" fontAlgn="base"/>
            <a:r>
              <a:rPr lang="en-US" sz="1200" b="0" i="0" u="none" strike="noStrike" kern="1200" dirty="0">
                <a:solidFill>
                  <a:schemeClr val="tx1"/>
                </a:solidFill>
                <a:effectLst/>
                <a:latin typeface="+mn-lt"/>
                <a:ea typeface="+mn-ea"/>
                <a:cs typeface="+mn-cs"/>
              </a:rPr>
              <a:t>What do we need to do to keep up the good quality of teaching and students’ engagement through effective teaching?</a:t>
            </a:r>
          </a:p>
          <a:p>
            <a:r>
              <a:rPr lang="en-US" sz="1200" b="0" i="0" u="none" strike="noStrike" kern="1200" dirty="0">
                <a:solidFill>
                  <a:schemeClr val="tx1"/>
                </a:solidFill>
                <a:effectLst/>
                <a:latin typeface="+mn-lt"/>
                <a:ea typeface="+mn-ea"/>
                <a:cs typeface="+mn-cs"/>
              </a:rPr>
              <a:t>How do we make the whole team work closely with one another to get through this? What can we do to ensure the wellbeing of students, TAs and instructors?</a:t>
            </a:r>
            <a:endParaRPr lang="en-US" sz="1200" kern="1200" dirty="0">
              <a:solidFill>
                <a:schemeClr val="tx1"/>
              </a:solidFill>
              <a:effectLst/>
              <a:latin typeface="+mn-lt"/>
              <a:ea typeface="+mn-ea"/>
              <a:cs typeface="+mn-cs"/>
            </a:endParaRPr>
          </a:p>
        </p:txBody>
      </p:sp>
      <p:sp>
        <p:nvSpPr>
          <p:cNvPr id="21507" name="Slide Number Placeholder 3">
            <a:extLst>
              <a:ext uri="{FF2B5EF4-FFF2-40B4-BE49-F238E27FC236}">
                <a16:creationId xmlns:a16="http://schemas.microsoft.com/office/drawing/2014/main" id="{2F9F6D40-8883-0A4C-AD25-823323C03C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FD18908-7E36-F144-A06F-0AAAF6AA7E7D}" type="slidenum">
              <a:rPr lang="en-US" altLang="en-US" smtClean="0"/>
              <a:pPr>
                <a:spcBef>
                  <a:spcPct val="0"/>
                </a:spcBef>
              </a:pPr>
              <a:t>1</a:t>
            </a:fld>
            <a:endParaRPr lang="en-US" altLang="en-US"/>
          </a:p>
        </p:txBody>
      </p:sp>
    </p:spTree>
    <p:extLst>
      <p:ext uri="{BB962C8B-B14F-4D97-AF65-F5344CB8AC3E}">
        <p14:creationId xmlns:p14="http://schemas.microsoft.com/office/powerpoint/2010/main" val="21298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tasks focus beyond just simple personal inquiries and the questions that are posted reflect this. These creative tasks which are highly related to their current life and language learning involve what they think about the current government policies in regard to sanitation, global events, as well as how they think society is affected by the current pandemic. </a:t>
            </a:r>
            <a:endParaRPr kumimoji="1" lang="zh-TW" altLang="en-US" dirty="0"/>
          </a:p>
        </p:txBody>
      </p:sp>
      <p:sp>
        <p:nvSpPr>
          <p:cNvPr id="4" name="Slide Number Placeholder 3"/>
          <p:cNvSpPr>
            <a:spLocks noGrp="1"/>
          </p:cNvSpPr>
          <p:nvPr>
            <p:ph type="sldNum" sz="quarter" idx="5"/>
          </p:nvPr>
        </p:nvSpPr>
        <p:spPr/>
        <p:txBody>
          <a:bodyPr/>
          <a:lstStyle/>
          <a:p>
            <a:fld id="{191E5702-0290-E24E-95C8-CE63CE94C5B1}" type="slidenum">
              <a:rPr lang="en-US" smtClean="0"/>
              <a:t>52</a:t>
            </a:fld>
            <a:endParaRPr lang="en-US"/>
          </a:p>
        </p:txBody>
      </p:sp>
    </p:spTree>
    <p:extLst>
      <p:ext uri="{BB962C8B-B14F-4D97-AF65-F5344CB8AC3E}">
        <p14:creationId xmlns:p14="http://schemas.microsoft.com/office/powerpoint/2010/main" val="239189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https://app.peardeck.com/student/thjshxxwc</a:t>
            </a:r>
            <a:endParaRPr kumimoji="1" lang="zh-TW" altLang="en-US" dirty="0"/>
          </a:p>
        </p:txBody>
      </p:sp>
      <p:sp>
        <p:nvSpPr>
          <p:cNvPr id="4" name="Slide Number Placeholder 3"/>
          <p:cNvSpPr>
            <a:spLocks noGrp="1"/>
          </p:cNvSpPr>
          <p:nvPr>
            <p:ph type="sldNum" sz="quarter" idx="5"/>
          </p:nvPr>
        </p:nvSpPr>
        <p:spPr/>
        <p:txBody>
          <a:bodyPr/>
          <a:lstStyle/>
          <a:p>
            <a:fld id="{191E5702-0290-E24E-95C8-CE63CE94C5B1}" type="slidenum">
              <a:rPr lang="en-US" smtClean="0"/>
              <a:t>60</a:t>
            </a:fld>
            <a:endParaRPr lang="en-US"/>
          </a:p>
        </p:txBody>
      </p:sp>
    </p:spTree>
    <p:extLst>
      <p:ext uri="{BB962C8B-B14F-4D97-AF65-F5344CB8AC3E}">
        <p14:creationId xmlns:p14="http://schemas.microsoft.com/office/powerpoint/2010/main" val="429013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ur</a:t>
            </a:r>
            <a:r>
              <a:rPr lang="en-US" sz="1200" b="0" i="0" u="none" strike="noStrike" kern="1200" dirty="0">
                <a:solidFill>
                  <a:schemeClr val="tx1"/>
                </a:solidFill>
                <a:effectLst/>
                <a:latin typeface="+mn-lt"/>
                <a:ea typeface="+mn-ea"/>
                <a:cs typeface="+mn-cs"/>
              </a:rPr>
              <a:t> principle is to keep things simple and clear, balance changes and </a:t>
            </a:r>
            <a:r>
              <a:rPr lang="en-US" sz="1200" b="0" i="0" u="none" strike="noStrike" kern="1200" dirty="0" err="1">
                <a:solidFill>
                  <a:schemeClr val="tx1"/>
                </a:solidFill>
                <a:effectLst/>
                <a:latin typeface="+mn-lt"/>
                <a:ea typeface="+mn-ea"/>
                <a:cs typeface="+mn-cs"/>
              </a:rPr>
              <a:t>unchanges</a:t>
            </a:r>
            <a:r>
              <a:rPr lang="en-US" sz="1200" b="0" i="0" u="none" strike="noStrike" kern="1200" dirty="0">
                <a:solidFill>
                  <a:schemeClr val="tx1"/>
                </a:solidFill>
                <a:effectLst/>
                <a:latin typeface="+mn-lt"/>
                <a:ea typeface="+mn-ea"/>
                <a:cs typeface="+mn-cs"/>
              </a:rPr>
              <a:t>, be consistent but flexible, and keep creating an interactive and communicative learning environment. </a:t>
            </a:r>
            <a:endParaRPr lang="en-US" b="0" dirty="0">
              <a:effectLst/>
            </a:endParaRPr>
          </a:p>
          <a:p>
            <a:br>
              <a:rPr lang="en-US" dirty="0"/>
            </a:br>
            <a:endParaRPr kumimoji="1" lang="zh-TW" altLang="en-US" dirty="0"/>
          </a:p>
        </p:txBody>
      </p:sp>
      <p:sp>
        <p:nvSpPr>
          <p:cNvPr id="4" name="Slide Number Placeholder 3"/>
          <p:cNvSpPr>
            <a:spLocks noGrp="1"/>
          </p:cNvSpPr>
          <p:nvPr>
            <p:ph type="sldNum" sz="quarter" idx="5"/>
          </p:nvPr>
        </p:nvSpPr>
        <p:spPr/>
        <p:txBody>
          <a:bodyPr/>
          <a:lstStyle/>
          <a:p>
            <a:fld id="{191E5702-0290-E24E-95C8-CE63CE94C5B1}" type="slidenum">
              <a:rPr lang="en-US" smtClean="0"/>
              <a:t>63</a:t>
            </a:fld>
            <a:endParaRPr lang="en-US"/>
          </a:p>
        </p:txBody>
      </p:sp>
    </p:spTree>
    <p:extLst>
      <p:ext uri="{BB962C8B-B14F-4D97-AF65-F5344CB8AC3E}">
        <p14:creationId xmlns:p14="http://schemas.microsoft.com/office/powerpoint/2010/main" val="29774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crisis can be an opportunity. This truly is a great experience of collaborative learning for us, and an invaluable opportunity for us to grow a lot professionally. We do see this crisis helped us build up a tight online community by taking proactive actions and made our instructor and TA team even stronger. Our original goal was just to survive until the end of the semester, but we turn out to thrive throughout this challenge. </a:t>
            </a:r>
            <a:endParaRPr kumimoji="1" lang="zh-TW" altLang="en-US" dirty="0"/>
          </a:p>
        </p:txBody>
      </p:sp>
      <p:sp>
        <p:nvSpPr>
          <p:cNvPr id="4" name="Slide Number Placeholder 3"/>
          <p:cNvSpPr>
            <a:spLocks noGrp="1"/>
          </p:cNvSpPr>
          <p:nvPr>
            <p:ph type="sldNum" sz="quarter" idx="5"/>
          </p:nvPr>
        </p:nvSpPr>
        <p:spPr/>
        <p:txBody>
          <a:bodyPr/>
          <a:lstStyle/>
          <a:p>
            <a:fld id="{191E5702-0290-E24E-95C8-CE63CE94C5B1}" type="slidenum">
              <a:rPr lang="en-US" smtClean="0"/>
              <a:t>64</a:t>
            </a:fld>
            <a:endParaRPr lang="en-US"/>
          </a:p>
        </p:txBody>
      </p:sp>
    </p:spTree>
    <p:extLst>
      <p:ext uri="{BB962C8B-B14F-4D97-AF65-F5344CB8AC3E}">
        <p14:creationId xmlns:p14="http://schemas.microsoft.com/office/powerpoint/2010/main" val="3135293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303F4C2A-2136-3349-BC1D-48D5E11C44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853F3D49-2DAA-3E45-B280-B811A8A7CA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1" name="Slide Number Placeholder 3">
            <a:extLst>
              <a:ext uri="{FF2B5EF4-FFF2-40B4-BE49-F238E27FC236}">
                <a16:creationId xmlns:a16="http://schemas.microsoft.com/office/drawing/2014/main" id="{AC11EA09-BB38-C04A-92D9-9BE45A5C2B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087941-179B-CF44-849E-AB6E920725DB}" type="slidenum">
              <a:rPr lang="en-US" altLang="en-US" sz="1200" smtClean="0">
                <a:latin typeface="Calibri" panose="020F0502020204030204" pitchFamily="34" charset="0"/>
              </a:rPr>
              <a:pPr/>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1175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Given the situation that most instructors have zero experience teaching online courses, we rapidly started several crucial tasks: </a:t>
            </a:r>
          </a:p>
          <a:p>
            <a:endParaRPr kumimoji="1" lang="en-US" altLang="zh-TW"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instructors have been working closely as a strong team and trying their best to provide students with a positive online learning experience. Here is what we have accomplished up to now—</a:t>
            </a:r>
          </a:p>
          <a:p>
            <a:endParaRPr kumimoji="1" lang="zh-TW" altLang="en-US" dirty="0"/>
          </a:p>
        </p:txBody>
      </p:sp>
      <p:sp>
        <p:nvSpPr>
          <p:cNvPr id="4" name="Slide Number Placeholder 3"/>
          <p:cNvSpPr>
            <a:spLocks noGrp="1"/>
          </p:cNvSpPr>
          <p:nvPr>
            <p:ph type="sldNum" sz="quarter" idx="5"/>
          </p:nvPr>
        </p:nvSpPr>
        <p:spPr/>
        <p:txBody>
          <a:bodyPr/>
          <a:lstStyle/>
          <a:p>
            <a:fld id="{191E5702-0290-E24E-95C8-CE63CE94C5B1}" type="slidenum">
              <a:rPr lang="en-US" smtClean="0"/>
              <a:t>8</a:t>
            </a:fld>
            <a:endParaRPr lang="en-US"/>
          </a:p>
        </p:txBody>
      </p:sp>
    </p:spTree>
    <p:extLst>
      <p:ext uri="{BB962C8B-B14F-4D97-AF65-F5344CB8AC3E}">
        <p14:creationId xmlns:p14="http://schemas.microsoft.com/office/powerpoint/2010/main" val="282522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TW" altLang="en-US" dirty="0"/>
          </a:p>
        </p:txBody>
      </p:sp>
      <p:sp>
        <p:nvSpPr>
          <p:cNvPr id="4" name="Slide Number Placeholder 3"/>
          <p:cNvSpPr>
            <a:spLocks noGrp="1"/>
          </p:cNvSpPr>
          <p:nvPr>
            <p:ph type="sldNum" sz="quarter" idx="5"/>
          </p:nvPr>
        </p:nvSpPr>
        <p:spPr/>
        <p:txBody>
          <a:bodyPr/>
          <a:lstStyle/>
          <a:p>
            <a:fld id="{191E5702-0290-E24E-95C8-CE63CE94C5B1}" type="slidenum">
              <a:rPr lang="en-US" smtClean="0"/>
              <a:t>13</a:t>
            </a:fld>
            <a:endParaRPr lang="en-US"/>
          </a:p>
        </p:txBody>
      </p:sp>
    </p:spTree>
    <p:extLst>
      <p:ext uri="{BB962C8B-B14F-4D97-AF65-F5344CB8AC3E}">
        <p14:creationId xmlns:p14="http://schemas.microsoft.com/office/powerpoint/2010/main" val="121730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adopted the available online open resources for several courses at lower levels to make these course flipped courses in order to keep and even strengthen interactions between instructors and students in online classes without lecturing. The goals of these changes were to maximize total language practice since, for many of our students, class time is the only time and safe space to practice Chinese. Many instructors incorporate the current COVID-19 situation into their in-class discussion or after-class assignments, not only to understand students’ situations and thoughts, but also to build up their sense of being global citizens.  </a:t>
            </a:r>
          </a:p>
          <a:p>
            <a:endParaRPr kumimoji="1" lang="zh-TW" altLang="en-US" dirty="0"/>
          </a:p>
        </p:txBody>
      </p:sp>
      <p:sp>
        <p:nvSpPr>
          <p:cNvPr id="4" name="Slide Number Placeholder 3"/>
          <p:cNvSpPr>
            <a:spLocks noGrp="1"/>
          </p:cNvSpPr>
          <p:nvPr>
            <p:ph type="sldNum" sz="quarter" idx="5"/>
          </p:nvPr>
        </p:nvSpPr>
        <p:spPr/>
        <p:txBody>
          <a:bodyPr/>
          <a:lstStyle/>
          <a:p>
            <a:fld id="{191E5702-0290-E24E-95C8-CE63CE94C5B1}" type="slidenum">
              <a:rPr lang="en-US" smtClean="0"/>
              <a:t>20</a:t>
            </a:fld>
            <a:endParaRPr lang="en-US"/>
          </a:p>
        </p:txBody>
      </p:sp>
    </p:spTree>
    <p:extLst>
      <p:ext uri="{BB962C8B-B14F-4D97-AF65-F5344CB8AC3E}">
        <p14:creationId xmlns:p14="http://schemas.microsoft.com/office/powerpoint/2010/main" val="92555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ja-JP" sz="1200">
                <a:solidFill>
                  <a:schemeClr val="dk1"/>
                </a:solidFill>
                <a:latin typeface="Calibri"/>
                <a:ea typeface="Calibri"/>
                <a:cs typeface="Calibri"/>
                <a:sym typeface="Calibri"/>
              </a:rPr>
              <a:t>Discuss about our wellbeing and support each other。关心学生在哪里？</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218994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ja-JP" sz="1200">
                <a:solidFill>
                  <a:schemeClr val="dk1"/>
                </a:solidFill>
                <a:latin typeface="Calibri"/>
                <a:ea typeface="Calibri"/>
                <a:cs typeface="Calibri"/>
                <a:sym typeface="Calibri"/>
              </a:rPr>
              <a:t>Discuss about our wellbeing and support each other。关心学生在哪里？</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2470765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99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4191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9E3B45-41BB-6D44-8F99-E8E22F2AD3BA}" type="datetimeFigureOut">
              <a:rPr lang="en-US" smtClean="0"/>
              <a:t>7/27/20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2506471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9E3B45-41BB-6D44-8F99-E8E22F2AD3BA}" type="datetimeFigureOut">
              <a:rPr lang="en-US" smtClean="0"/>
              <a:t>7/27/20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2542252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9E3B45-41BB-6D44-8F99-E8E22F2AD3BA}" type="datetimeFigureOut">
              <a:rPr lang="en-US" smtClean="0"/>
              <a:t>7/27/20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27996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1">
    <p:spTree>
      <p:nvGrpSpPr>
        <p:cNvPr id="1" name=""/>
        <p:cNvGrpSpPr/>
        <p:nvPr/>
      </p:nvGrpSpPr>
      <p:grpSpPr>
        <a:xfrm>
          <a:off x="0" y="0"/>
          <a:ext cx="0" cy="0"/>
          <a:chOff x="0" y="0"/>
          <a:chExt cx="0" cy="0"/>
        </a:xfrm>
      </p:grpSpPr>
      <p:pic>
        <p:nvPicPr>
          <p:cNvPr id="5" name="Picture 1" descr="main-mall.fixed.jpg">
            <a:extLst>
              <a:ext uri="{FF2B5EF4-FFF2-40B4-BE49-F238E27FC236}">
                <a16:creationId xmlns:a16="http://schemas.microsoft.com/office/drawing/2014/main" id="{54CB3B62-627C-5B4A-8112-8FF0506C642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4522F74-9C1C-7E42-9FF3-7AA4F1681FC6}"/>
              </a:ext>
            </a:extLst>
          </p:cNvPr>
          <p:cNvSpPr/>
          <p:nvPr userDrawn="1"/>
        </p:nvSpPr>
        <p:spPr>
          <a:xfrm>
            <a:off x="-143933" y="1131888"/>
            <a:ext cx="8163984"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7" name="Rectangle 6">
            <a:extLst>
              <a:ext uri="{FF2B5EF4-FFF2-40B4-BE49-F238E27FC236}">
                <a16:creationId xmlns:a16="http://schemas.microsoft.com/office/drawing/2014/main" id="{F8D7E00C-DB73-7B4C-BA4A-69CB2B3E6AFE}"/>
              </a:ext>
            </a:extLst>
          </p:cNvPr>
          <p:cNvSpPr/>
          <p:nvPr userDrawn="1"/>
        </p:nvSpPr>
        <p:spPr>
          <a:xfrm>
            <a:off x="10991851" y="1131889"/>
            <a:ext cx="1200149"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8" name="Picture 9" descr="s4b282c2015.png">
            <a:extLst>
              <a:ext uri="{FF2B5EF4-FFF2-40B4-BE49-F238E27FC236}">
                <a16:creationId xmlns:a16="http://schemas.microsoft.com/office/drawing/2014/main" id="{F139579B-6CCF-5745-A33E-DB6784F866C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372851" y="1439863"/>
            <a:ext cx="484716"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8"/>
          <p:cNvSpPr>
            <a:spLocks noGrp="1"/>
          </p:cNvSpPr>
          <p:nvPr>
            <p:ph type="body" sz="quarter" idx="11"/>
          </p:nvPr>
        </p:nvSpPr>
        <p:spPr>
          <a:xfrm>
            <a:off x="487450" y="1332646"/>
            <a:ext cx="7240501" cy="1823086"/>
          </a:xfrm>
          <a:prstGeom prst="rect">
            <a:avLst/>
          </a:prstGeom>
        </p:spPr>
        <p:txBody>
          <a:bodyPr vert="horz" lIns="0" tIns="0" rIns="0" bIns="0" anchor="t" anchorCtr="0"/>
          <a:lstStyle>
            <a:lvl1pPr marL="0" indent="0">
              <a:lnSpc>
                <a:spcPts val="3800"/>
              </a:lnSpc>
              <a:spcBef>
                <a:spcPts val="0"/>
              </a:spcBef>
              <a:buNone/>
              <a:defRPr sz="3500" b="1" i="0" kern="0" cap="all" spc="30" baseline="0">
                <a:solidFill>
                  <a:schemeClr val="tx1"/>
                </a:solidFill>
                <a:latin typeface="Arial"/>
                <a:cs typeface="Arial"/>
              </a:defRPr>
            </a:lvl1pPr>
          </a:lstStyle>
          <a:p>
            <a:pPr lvl="0"/>
            <a:r>
              <a:rPr lang="en-CA" dirty="0"/>
              <a:t>Click to edit Master text styles</a:t>
            </a:r>
          </a:p>
        </p:txBody>
      </p:sp>
      <p:sp>
        <p:nvSpPr>
          <p:cNvPr id="17" name="Text Placeholder 14"/>
          <p:cNvSpPr>
            <a:spLocks noGrp="1"/>
          </p:cNvSpPr>
          <p:nvPr>
            <p:ph type="body" sz="quarter" idx="12"/>
          </p:nvPr>
        </p:nvSpPr>
        <p:spPr>
          <a:xfrm>
            <a:off x="487681" y="3003798"/>
            <a:ext cx="7240271" cy="321394"/>
          </a:xfrm>
          <a:prstGeom prst="rect">
            <a:avLst/>
          </a:prstGeom>
        </p:spPr>
        <p:txBody>
          <a:bodyPr vert="horz" lIns="0" tIns="0" rIns="0" bIns="0"/>
          <a:lstStyle>
            <a:lvl1pPr marL="0" indent="0">
              <a:buNone/>
              <a:defRPr sz="17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8" name="Text Placeholder 14"/>
          <p:cNvSpPr>
            <a:spLocks noGrp="1"/>
          </p:cNvSpPr>
          <p:nvPr>
            <p:ph type="body" sz="quarter" idx="13"/>
          </p:nvPr>
        </p:nvSpPr>
        <p:spPr>
          <a:xfrm>
            <a:off x="487681" y="3507854"/>
            <a:ext cx="7240271" cy="321394"/>
          </a:xfrm>
          <a:prstGeom prst="rect">
            <a:avLst/>
          </a:prstGeom>
        </p:spPr>
        <p:txBody>
          <a:bodyPr vert="horz" lIns="0" tIns="0" rIns="0" bIns="0"/>
          <a:lstStyle>
            <a:lvl1pPr marL="0" indent="0">
              <a:buNone/>
              <a:defRPr sz="900" b="0" i="0" kern="0" cap="all" spc="150" normalizeH="0" baseline="0">
                <a:solidFill>
                  <a:srgbClr val="0C2344"/>
                </a:solidFill>
                <a:latin typeface="Arial Black"/>
                <a:cs typeface="Arial Black"/>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859497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 2">
    <p:spTree>
      <p:nvGrpSpPr>
        <p:cNvPr id="1" name=""/>
        <p:cNvGrpSpPr/>
        <p:nvPr/>
      </p:nvGrpSpPr>
      <p:grpSpPr>
        <a:xfrm>
          <a:off x="0" y="0"/>
          <a:ext cx="0" cy="0"/>
          <a:chOff x="0" y="0"/>
          <a:chExt cx="0" cy="0"/>
        </a:xfrm>
      </p:grpSpPr>
      <p:pic>
        <p:nvPicPr>
          <p:cNvPr id="2" name="Picture 1" descr="20089915475_1cd74fac37_o.jpg">
            <a:extLst>
              <a:ext uri="{FF2B5EF4-FFF2-40B4-BE49-F238E27FC236}">
                <a16:creationId xmlns:a16="http://schemas.microsoft.com/office/drawing/2014/main" id="{0C4ED921-CDB2-479B-B2FD-33A5E09FCC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9EE8005-1207-46A3-898F-B3F198CCC74D}"/>
              </a:ext>
            </a:extLst>
          </p:cNvPr>
          <p:cNvSpPr/>
          <p:nvPr userDrawn="1"/>
        </p:nvSpPr>
        <p:spPr>
          <a:xfrm>
            <a:off x="-69850" y="1131888"/>
            <a:ext cx="6288617" cy="10795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4" name="Picture 3" descr="UBC_2016_Signature_Wide_282.png">
            <a:extLst>
              <a:ext uri="{FF2B5EF4-FFF2-40B4-BE49-F238E27FC236}">
                <a16:creationId xmlns:a16="http://schemas.microsoft.com/office/drawing/2014/main" id="{288ECEC1-624E-4E67-A7BD-F020897B34E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16467" y="1439863"/>
            <a:ext cx="519641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590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py Slide - 5">
    <p:spTree>
      <p:nvGrpSpPr>
        <p:cNvPr id="1" name=""/>
        <p:cNvGrpSpPr/>
        <p:nvPr/>
      </p:nvGrpSpPr>
      <p:grpSpPr>
        <a:xfrm>
          <a:off x="0" y="0"/>
          <a:ext cx="0" cy="0"/>
          <a:chOff x="0" y="0"/>
          <a:chExt cx="0" cy="0"/>
        </a:xfrm>
      </p:grpSpPr>
      <p:pic>
        <p:nvPicPr>
          <p:cNvPr id="4" name="Picture 1" descr="20081969092_d77b6aa5ab_o.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91851" y="0"/>
            <a:ext cx="120014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10991851" y="1131889"/>
            <a:ext cx="1200149"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6" name="Picture 3" descr="s4b282c2015.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372851" y="1439863"/>
            <a:ext cx="484716" cy="49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14"/>
          <p:cNvSpPr txBox="1">
            <a:spLocks/>
          </p:cNvSpPr>
          <p:nvPr userDrawn="1"/>
        </p:nvSpPr>
        <p:spPr>
          <a:xfrm flipH="1">
            <a:off x="11451167" y="6429375"/>
            <a:ext cx="406400" cy="192088"/>
          </a:xfrm>
          <a:prstGeom prst="rect">
            <a:avLst/>
          </a:prstGeom>
        </p:spPr>
        <p:txBody>
          <a:bodyPr lIns="0" tIns="0" rIns="0" bIns="0"/>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spcBef>
                <a:spcPct val="20000"/>
              </a:spcBef>
              <a:buFont typeface="Arial" charset="0"/>
              <a:buNone/>
              <a:defRPr/>
            </a:pPr>
            <a:fld id="{74707BB6-A0EC-6C47-9654-4075B4F7A4B9}" type="slidenum">
              <a:rPr lang="en-US" sz="900" smtClean="0">
                <a:solidFill>
                  <a:srgbClr val="FFFFFF"/>
                </a:solidFill>
                <a:cs typeface="Arial" charset="0"/>
              </a:rPr>
              <a:pPr algn="r">
                <a:spcBef>
                  <a:spcPct val="20000"/>
                </a:spcBef>
                <a:buFont typeface="Arial" charset="0"/>
                <a:buNone/>
                <a:defRPr/>
              </a:pPr>
              <a:t>‹#›</a:t>
            </a:fld>
            <a:endParaRPr lang="en-CA" sz="900">
              <a:solidFill>
                <a:srgbClr val="FFFFFF"/>
              </a:solidFill>
              <a:cs typeface="Arial" charset="0"/>
            </a:endParaRPr>
          </a:p>
        </p:txBody>
      </p:sp>
      <p:sp>
        <p:nvSpPr>
          <p:cNvPr id="7" name="Text Placeholder 11"/>
          <p:cNvSpPr>
            <a:spLocks noGrp="1"/>
          </p:cNvSpPr>
          <p:nvPr>
            <p:ph type="body" sz="quarter" idx="11"/>
          </p:nvPr>
        </p:nvSpPr>
        <p:spPr>
          <a:xfrm>
            <a:off x="585272" y="315869"/>
            <a:ext cx="10215251"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9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585272" y="1131888"/>
            <a:ext cx="10215251" cy="5393456"/>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979203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bsection Slide - 1">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EA64389-B482-C74B-A994-7AC4C792B97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71C24A-CC57-3B44-833E-736C8684B846}"/>
              </a:ext>
            </a:extLst>
          </p:cNvPr>
          <p:cNvSpPr/>
          <p:nvPr userDrawn="1"/>
        </p:nvSpPr>
        <p:spPr>
          <a:xfrm>
            <a:off x="0" y="1131889"/>
            <a:ext cx="8020051" cy="113188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00AE7E76-778A-9541-9C54-C2E1F469A995}"/>
              </a:ext>
            </a:extLst>
          </p:cNvPr>
          <p:cNvSpPr/>
          <p:nvPr userDrawn="1"/>
        </p:nvSpPr>
        <p:spPr>
          <a:xfrm>
            <a:off x="10991851" y="1131889"/>
            <a:ext cx="1200149"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6" name="Picture 9">
            <a:extLst>
              <a:ext uri="{FF2B5EF4-FFF2-40B4-BE49-F238E27FC236}">
                <a16:creationId xmlns:a16="http://schemas.microsoft.com/office/drawing/2014/main" id="{84B7F30D-119B-DD4D-AACD-57B5E799848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372851" y="1439863"/>
            <a:ext cx="484716"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70E9CE34-DE12-8740-910E-4C0A2F9692C9}"/>
              </a:ext>
            </a:extLst>
          </p:cNvPr>
          <p:cNvSpPr txBox="1">
            <a:spLocks/>
          </p:cNvSpPr>
          <p:nvPr userDrawn="1"/>
        </p:nvSpPr>
        <p:spPr>
          <a:xfrm flipH="1">
            <a:off x="11451167" y="6429375"/>
            <a:ext cx="406400" cy="192088"/>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DF1CCF7C-8D11-564B-B7B0-C12DF58F4857}"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14" name="Text Placeholder 18"/>
          <p:cNvSpPr>
            <a:spLocks noGrp="1"/>
          </p:cNvSpPr>
          <p:nvPr>
            <p:ph type="body" sz="quarter" idx="11"/>
          </p:nvPr>
        </p:nvSpPr>
        <p:spPr>
          <a:xfrm>
            <a:off x="487449" y="1275606"/>
            <a:ext cx="7432753"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11102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9E3B45-41BB-6D44-8F99-E8E22F2AD3BA}" type="datetimeFigureOut">
              <a:rPr lang="en-US" smtClean="0"/>
              <a:t>7/27/20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3622587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9E3B45-41BB-6D44-8F99-E8E22F2AD3BA}" type="datetimeFigureOut">
              <a:rPr lang="en-US" smtClean="0"/>
              <a:t>7/27/20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373680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9E3B45-41BB-6D44-8F99-E8E22F2AD3BA}" type="datetimeFigureOut">
              <a:rPr lang="en-US" smtClean="0"/>
              <a:t>7/27/20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831772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9E3B45-41BB-6D44-8F99-E8E22F2AD3BA}" type="datetimeFigureOut">
              <a:rPr lang="en-US" smtClean="0"/>
              <a:t>7/27/20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2818658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9E3B45-41BB-6D44-8F99-E8E22F2AD3BA}" type="datetimeFigureOut">
              <a:rPr lang="en-US" smtClean="0"/>
              <a:t>7/27/20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376477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E3B45-41BB-6D44-8F99-E8E22F2AD3BA}" type="datetimeFigureOut">
              <a:rPr lang="en-US" smtClean="0"/>
              <a:t>7/27/20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3609000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9E3B45-41BB-6D44-8F99-E8E22F2AD3BA}" type="datetimeFigureOut">
              <a:rPr lang="en-US" smtClean="0"/>
              <a:t>7/27/20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353102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9E3B45-41BB-6D44-8F99-E8E22F2AD3BA}" type="datetimeFigureOut">
              <a:rPr lang="en-US" smtClean="0"/>
              <a:t>7/27/20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17642-005C-B84D-BB40-3B2F095F3D85}" type="slidenum">
              <a:rPr lang="en-US" smtClean="0"/>
              <a:t>‹#›</a:t>
            </a:fld>
            <a:endParaRPr lang="en-US"/>
          </a:p>
        </p:txBody>
      </p:sp>
    </p:spTree>
    <p:extLst>
      <p:ext uri="{BB962C8B-B14F-4D97-AF65-F5344CB8AC3E}">
        <p14:creationId xmlns:p14="http://schemas.microsoft.com/office/powerpoint/2010/main" val="358686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E3B45-41BB-6D44-8F99-E8E22F2AD3BA}" type="datetimeFigureOut">
              <a:rPr lang="en-US" smtClean="0"/>
              <a:t>7/27/20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17642-005C-B84D-BB40-3B2F095F3D85}" type="slidenum">
              <a:rPr lang="en-US" smtClean="0"/>
              <a:t>‹#›</a:t>
            </a:fld>
            <a:endParaRPr lang="en-US"/>
          </a:p>
        </p:txBody>
      </p:sp>
    </p:spTree>
    <p:extLst>
      <p:ext uri="{BB962C8B-B14F-4D97-AF65-F5344CB8AC3E}">
        <p14:creationId xmlns:p14="http://schemas.microsoft.com/office/powerpoint/2010/main" val="936083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6" r:id="rId13"/>
    <p:sldLayoutId id="2147483667" r:id="rId14"/>
    <p:sldLayoutId id="2147483668"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drive/folders/1UbKlZdb8iXObA33WEV9sz85IOs2CudLN" TargetMode="External"/><Relationship Id="rId2" Type="http://schemas.openxmlformats.org/officeDocument/2006/relationships/hyperlink" Target="https://sites.google.com/view/clpotws/hom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sitworkshops.arts.ubc.ca/"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document/d/1Ge7UOaAkiNxncmtjRyJgzFp5iW98N0QCVJBluaJLIc0/edi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app.peardeck.com/student/thjshxxw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F554E5-7AFF-41FF-B148-134D423B9DBC}"/>
              </a:ext>
            </a:extLst>
          </p:cNvPr>
          <p:cNvSpPr>
            <a:spLocks noGrp="1"/>
          </p:cNvSpPr>
          <p:nvPr>
            <p:ph type="body" sz="quarter" idx="11"/>
          </p:nvPr>
        </p:nvSpPr>
        <p:spPr>
          <a:xfrm>
            <a:off x="354842" y="1395854"/>
            <a:ext cx="6965121" cy="1824037"/>
          </a:xfrm>
        </p:spPr>
        <p:txBody>
          <a:bodyPr>
            <a:normAutofit/>
          </a:bodyPr>
          <a:lstStyle/>
          <a:p>
            <a:pPr>
              <a:lnSpc>
                <a:spcPct val="120000"/>
              </a:lnSpc>
            </a:pPr>
            <a:r>
              <a:rPr lang="en-CA" sz="2200" dirty="0"/>
              <a:t>The Chinese Language Program's Response Plan to COVID-19: </a:t>
            </a:r>
            <a:r>
              <a:rPr lang="en-US" sz="2400" dirty="0"/>
              <a:t>Building an Online Language Learning Community </a:t>
            </a:r>
          </a:p>
          <a:p>
            <a:pPr>
              <a:lnSpc>
                <a:spcPct val="120000"/>
              </a:lnSpc>
            </a:pPr>
            <a:endParaRPr lang="en-CA" sz="2200" dirty="0"/>
          </a:p>
        </p:txBody>
      </p:sp>
      <p:sp>
        <p:nvSpPr>
          <p:cNvPr id="3" name="Text Placeholder 2">
            <a:extLst>
              <a:ext uri="{FF2B5EF4-FFF2-40B4-BE49-F238E27FC236}">
                <a16:creationId xmlns:a16="http://schemas.microsoft.com/office/drawing/2014/main" id="{C846E90B-4A5B-4F9F-90F7-5ACAD132DAA4}"/>
              </a:ext>
            </a:extLst>
          </p:cNvPr>
          <p:cNvSpPr>
            <a:spLocks noGrp="1"/>
          </p:cNvSpPr>
          <p:nvPr>
            <p:ph type="body" sz="quarter" idx="12"/>
          </p:nvPr>
        </p:nvSpPr>
        <p:spPr>
          <a:xfrm>
            <a:off x="354842" y="2811762"/>
            <a:ext cx="5430838" cy="360362"/>
          </a:xfrm>
        </p:spPr>
        <p:txBody>
          <a:bodyPr>
            <a:normAutofit/>
          </a:bodyPr>
          <a:lstStyle/>
          <a:p>
            <a:pPr>
              <a:defRPr/>
            </a:pPr>
            <a:r>
              <a:rPr lang="en-US" sz="2000" dirty="0">
                <a:ea typeface="ＭＳ Ｐゴシック" charset="-128"/>
              </a:rPr>
              <a:t>Hsiang-</a:t>
            </a:r>
            <a:r>
              <a:rPr lang="en-US" sz="2000" dirty="0" err="1">
                <a:ea typeface="ＭＳ Ｐゴシック" charset="-128"/>
              </a:rPr>
              <a:t>ning</a:t>
            </a:r>
            <a:r>
              <a:rPr lang="zh-TW" altLang="en-US" sz="2000" dirty="0">
                <a:ea typeface="ＭＳ Ｐゴシック" charset="-128"/>
              </a:rPr>
              <a:t> </a:t>
            </a:r>
            <a:r>
              <a:rPr lang="en-US" sz="2000" dirty="0" err="1">
                <a:ea typeface="ＭＳ Ｐゴシック" charset="-128"/>
              </a:rPr>
              <a:t>Sunnie</a:t>
            </a:r>
            <a:r>
              <a:rPr lang="en-US" sz="2000" dirty="0">
                <a:ea typeface="ＭＳ Ｐゴシック" charset="-128"/>
              </a:rPr>
              <a:t> Wang</a:t>
            </a:r>
          </a:p>
        </p:txBody>
      </p:sp>
      <p:sp>
        <p:nvSpPr>
          <p:cNvPr id="4" name="Text Placeholder 3">
            <a:extLst>
              <a:ext uri="{FF2B5EF4-FFF2-40B4-BE49-F238E27FC236}">
                <a16:creationId xmlns:a16="http://schemas.microsoft.com/office/drawing/2014/main" id="{1F2F3A79-03C2-46FC-A103-D2C58E6755CE}"/>
              </a:ext>
            </a:extLst>
          </p:cNvPr>
          <p:cNvSpPr>
            <a:spLocks noGrp="1"/>
          </p:cNvSpPr>
          <p:nvPr>
            <p:ph type="body" sz="quarter" idx="13"/>
          </p:nvPr>
        </p:nvSpPr>
        <p:spPr>
          <a:xfrm>
            <a:off x="354842" y="3484718"/>
            <a:ext cx="5430838" cy="318470"/>
          </a:xfrm>
        </p:spPr>
        <p:txBody>
          <a:bodyPr/>
          <a:lstStyle/>
          <a:p>
            <a:pPr>
              <a:buFont typeface="Arial" charset="0"/>
              <a:buNone/>
              <a:defRPr/>
            </a:pPr>
            <a:r>
              <a:rPr lang="en-US" sz="1200" dirty="0">
                <a:ea typeface="ＭＳ Ｐゴシック" charset="-128"/>
              </a:rPr>
              <a:t>July 20, 2020</a:t>
            </a:r>
          </a:p>
        </p:txBody>
      </p:sp>
    </p:spTree>
    <p:extLst>
      <p:ext uri="{BB962C8B-B14F-4D97-AF65-F5344CB8AC3E}">
        <p14:creationId xmlns:p14="http://schemas.microsoft.com/office/powerpoint/2010/main" val="251285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BF5FB-97A0-5146-9D8A-6F152C5756F3}"/>
              </a:ext>
            </a:extLst>
          </p:cNvPr>
          <p:cNvSpPr>
            <a:spLocks noGrp="1"/>
          </p:cNvSpPr>
          <p:nvPr>
            <p:ph idx="1"/>
          </p:nvPr>
        </p:nvSpPr>
        <p:spPr>
          <a:xfrm>
            <a:off x="609600" y="2645923"/>
            <a:ext cx="10972800" cy="3480241"/>
          </a:xfrm>
        </p:spPr>
        <p:txBody>
          <a:bodyPr>
            <a:normAutofit/>
          </a:bodyPr>
          <a:lstStyle/>
          <a:p>
            <a:pPr marL="0" indent="0" algn="ctr">
              <a:buNone/>
            </a:pPr>
            <a:r>
              <a:rPr lang="en-US" sz="4800" dirty="0">
                <a:solidFill>
                  <a:srgbClr val="1817C0"/>
                </a:solidFill>
              </a:rPr>
              <a:t>Wellbeing of our three key players: </a:t>
            </a:r>
          </a:p>
          <a:p>
            <a:pPr marL="0" indent="0" algn="ctr">
              <a:buNone/>
            </a:pPr>
            <a:r>
              <a:rPr lang="en-US" sz="4800" dirty="0">
                <a:solidFill>
                  <a:srgbClr val="C00000"/>
                </a:solidFill>
              </a:rPr>
              <a:t>instructors, TAs and students</a:t>
            </a:r>
            <a:endParaRPr kumimoji="1" lang="zh-TW" altLang="en-US" sz="4800" dirty="0">
              <a:solidFill>
                <a:srgbClr val="C00000"/>
              </a:solidFill>
            </a:endParaRPr>
          </a:p>
        </p:txBody>
      </p:sp>
      <p:sp>
        <p:nvSpPr>
          <p:cNvPr id="4" name="Title 1">
            <a:extLst>
              <a:ext uri="{FF2B5EF4-FFF2-40B4-BE49-F238E27FC236}">
                <a16:creationId xmlns:a16="http://schemas.microsoft.com/office/drawing/2014/main" id="{407A8B85-2773-314B-9C72-23BCAE929219}"/>
              </a:ext>
            </a:extLst>
          </p:cNvPr>
          <p:cNvSpPr>
            <a:spLocks noGrp="1"/>
          </p:cNvSpPr>
          <p:nvPr>
            <p:ph type="title"/>
          </p:nvPr>
        </p:nvSpPr>
        <p:spPr>
          <a:xfrm>
            <a:off x="609600" y="274638"/>
            <a:ext cx="10972800" cy="1143000"/>
          </a:xfrm>
        </p:spPr>
        <p:txBody>
          <a:bodyPr>
            <a:normAutofit fontScale="90000"/>
          </a:bodyPr>
          <a:lstStyle/>
          <a:p>
            <a:r>
              <a:rPr kumimoji="1" lang="en-US" altLang="zh-TW" sz="4000" dirty="0"/>
              <a:t>When we have to</a:t>
            </a:r>
            <a:r>
              <a:rPr kumimoji="1" lang="zh-CN" altLang="en-US" sz="4000" dirty="0"/>
              <a:t> </a:t>
            </a:r>
            <a:r>
              <a:rPr kumimoji="1" lang="en-US" altLang="zh-CN" sz="4000" dirty="0"/>
              <a:t>move</a:t>
            </a:r>
            <a:r>
              <a:rPr kumimoji="1" lang="zh-CN" altLang="en-US" sz="4000" dirty="0"/>
              <a:t> </a:t>
            </a:r>
            <a:r>
              <a:rPr kumimoji="1" lang="en-US" altLang="zh-CN" sz="4000" dirty="0"/>
              <a:t>ALL</a:t>
            </a:r>
            <a:r>
              <a:rPr kumimoji="1" lang="zh-CN" altLang="en-US" sz="4000" dirty="0"/>
              <a:t> </a:t>
            </a:r>
            <a:r>
              <a:rPr kumimoji="1" lang="en-US" altLang="zh-CN" sz="4000" dirty="0"/>
              <a:t>courses</a:t>
            </a:r>
            <a:r>
              <a:rPr kumimoji="1" lang="zh-CN" altLang="en-US" sz="4000" dirty="0"/>
              <a:t> </a:t>
            </a:r>
            <a:r>
              <a:rPr kumimoji="1" lang="en-US" altLang="zh-CN" sz="4000" dirty="0"/>
              <a:t>online</a:t>
            </a:r>
            <a:r>
              <a:rPr kumimoji="1" lang="zh-CN" altLang="en-US" sz="4000" dirty="0"/>
              <a:t> </a:t>
            </a:r>
            <a:r>
              <a:rPr kumimoji="1" lang="en-US" altLang="zh-CN" sz="4000" dirty="0"/>
              <a:t>in</a:t>
            </a:r>
            <a:r>
              <a:rPr kumimoji="1" lang="zh-CN" altLang="en-US" sz="4000" dirty="0"/>
              <a:t> </a:t>
            </a:r>
            <a:r>
              <a:rPr kumimoji="1" lang="en-US" altLang="zh-CN" sz="4000" dirty="0"/>
              <a:t>mid</a:t>
            </a:r>
            <a:r>
              <a:rPr kumimoji="1" lang="zh-CN" altLang="en-US" sz="4000" dirty="0"/>
              <a:t> </a:t>
            </a:r>
            <a:r>
              <a:rPr kumimoji="1" lang="en-US" altLang="zh-CN" sz="4000" dirty="0"/>
              <a:t>March…</a:t>
            </a:r>
            <a:endParaRPr kumimoji="1" lang="zh-TW" altLang="en-US" sz="4000" dirty="0"/>
          </a:p>
        </p:txBody>
      </p:sp>
    </p:spTree>
    <p:extLst>
      <p:ext uri="{BB962C8B-B14F-4D97-AF65-F5344CB8AC3E}">
        <p14:creationId xmlns:p14="http://schemas.microsoft.com/office/powerpoint/2010/main" val="415956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A18A-9733-F34D-9BEF-6EC6876FFDAD}"/>
              </a:ext>
            </a:extLst>
          </p:cNvPr>
          <p:cNvSpPr>
            <a:spLocks noGrp="1"/>
          </p:cNvSpPr>
          <p:nvPr>
            <p:ph type="title"/>
          </p:nvPr>
        </p:nvSpPr>
        <p:spPr/>
        <p:txBody>
          <a:bodyPr>
            <a:normAutofit fontScale="90000"/>
          </a:bodyPr>
          <a:lstStyle/>
          <a:p>
            <a:r>
              <a:rPr kumimoji="1" lang="en-US" altLang="zh-TW" sz="4000" dirty="0"/>
              <a:t>When we have to</a:t>
            </a:r>
            <a:r>
              <a:rPr kumimoji="1" lang="zh-CN" altLang="en-US" sz="4000" dirty="0"/>
              <a:t> </a:t>
            </a:r>
            <a:r>
              <a:rPr kumimoji="1" lang="en-US" altLang="zh-CN" sz="4000" dirty="0"/>
              <a:t>move</a:t>
            </a:r>
            <a:r>
              <a:rPr kumimoji="1" lang="zh-CN" altLang="en-US" sz="4000" dirty="0"/>
              <a:t> </a:t>
            </a:r>
            <a:r>
              <a:rPr kumimoji="1" lang="en-US" altLang="zh-CN" sz="4000" dirty="0"/>
              <a:t>ALL</a:t>
            </a:r>
            <a:r>
              <a:rPr kumimoji="1" lang="zh-CN" altLang="en-US" sz="4000" dirty="0"/>
              <a:t> </a:t>
            </a:r>
            <a:r>
              <a:rPr kumimoji="1" lang="en-US" altLang="zh-CN" sz="4000" dirty="0"/>
              <a:t>courses</a:t>
            </a:r>
            <a:r>
              <a:rPr kumimoji="1" lang="zh-CN" altLang="en-US" sz="4000" dirty="0"/>
              <a:t> </a:t>
            </a:r>
            <a:r>
              <a:rPr kumimoji="1" lang="en-US" altLang="zh-CN" sz="4000" dirty="0"/>
              <a:t>online</a:t>
            </a:r>
            <a:r>
              <a:rPr kumimoji="1" lang="zh-CN" altLang="en-US" sz="4000" dirty="0"/>
              <a:t> </a:t>
            </a:r>
            <a:r>
              <a:rPr kumimoji="1" lang="en-US" altLang="zh-CN" sz="4000" dirty="0"/>
              <a:t>in</a:t>
            </a:r>
            <a:r>
              <a:rPr kumimoji="1" lang="zh-CN" altLang="en-US" sz="4000" dirty="0"/>
              <a:t> </a:t>
            </a:r>
            <a:r>
              <a:rPr kumimoji="1" lang="en-US" altLang="zh-CN" sz="4000" dirty="0"/>
              <a:t>mid</a:t>
            </a:r>
            <a:r>
              <a:rPr kumimoji="1" lang="zh-CN" altLang="en-US" sz="4000" dirty="0"/>
              <a:t> </a:t>
            </a:r>
            <a:r>
              <a:rPr kumimoji="1" lang="en-US" altLang="zh-CN" sz="4000" dirty="0"/>
              <a:t>March…</a:t>
            </a:r>
            <a:endParaRPr kumimoji="1" lang="zh-TW" altLang="en-US" sz="4000" dirty="0"/>
          </a:p>
        </p:txBody>
      </p:sp>
      <p:graphicFrame>
        <p:nvGraphicFramePr>
          <p:cNvPr id="4" name="Content Placeholder 3">
            <a:extLst>
              <a:ext uri="{FF2B5EF4-FFF2-40B4-BE49-F238E27FC236}">
                <a16:creationId xmlns:a16="http://schemas.microsoft.com/office/drawing/2014/main" id="{4AE313B5-209F-5547-BD0B-3E27DEC2B48B}"/>
              </a:ext>
            </a:extLst>
          </p:cNvPr>
          <p:cNvGraphicFramePr>
            <a:graphicFrameLocks noGrp="1"/>
          </p:cNvGraphicFramePr>
          <p:nvPr>
            <p:ph idx="1"/>
            <p:extLst>
              <p:ext uri="{D42A27DB-BD31-4B8C-83A1-F6EECF244321}">
                <p14:modId xmlns:p14="http://schemas.microsoft.com/office/powerpoint/2010/main" val="2951826879"/>
              </p:ext>
            </p:extLst>
          </p:nvPr>
        </p:nvGraphicFramePr>
        <p:xfrm>
          <a:off x="312420" y="1417639"/>
          <a:ext cx="11689080" cy="516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6175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A18A-9733-F34D-9BEF-6EC6876FFDAD}"/>
              </a:ext>
            </a:extLst>
          </p:cNvPr>
          <p:cNvSpPr>
            <a:spLocks noGrp="1"/>
          </p:cNvSpPr>
          <p:nvPr>
            <p:ph type="title"/>
          </p:nvPr>
        </p:nvSpPr>
        <p:spPr/>
        <p:txBody>
          <a:bodyPr>
            <a:normAutofit fontScale="90000"/>
          </a:bodyPr>
          <a:lstStyle/>
          <a:p>
            <a:r>
              <a:rPr kumimoji="1" lang="en-US" altLang="zh-TW" sz="4000" dirty="0"/>
              <a:t>When we have to</a:t>
            </a:r>
            <a:r>
              <a:rPr kumimoji="1" lang="zh-CN" altLang="en-US" sz="4000" dirty="0"/>
              <a:t> </a:t>
            </a:r>
            <a:r>
              <a:rPr kumimoji="1" lang="en-US" altLang="zh-CN" sz="4000" dirty="0"/>
              <a:t>move</a:t>
            </a:r>
            <a:r>
              <a:rPr kumimoji="1" lang="zh-CN" altLang="en-US" sz="4000" dirty="0"/>
              <a:t> </a:t>
            </a:r>
            <a:r>
              <a:rPr kumimoji="1" lang="en-US" altLang="zh-CN" sz="4000" dirty="0"/>
              <a:t>ALL</a:t>
            </a:r>
            <a:r>
              <a:rPr kumimoji="1" lang="zh-CN" altLang="en-US" sz="4000" dirty="0"/>
              <a:t> </a:t>
            </a:r>
            <a:r>
              <a:rPr kumimoji="1" lang="en-US" altLang="zh-CN" sz="4000" dirty="0"/>
              <a:t>courses</a:t>
            </a:r>
            <a:r>
              <a:rPr kumimoji="1" lang="zh-CN" altLang="en-US" sz="4000" dirty="0"/>
              <a:t> </a:t>
            </a:r>
            <a:r>
              <a:rPr kumimoji="1" lang="en-US" altLang="zh-CN" sz="4000" dirty="0"/>
              <a:t>online</a:t>
            </a:r>
            <a:r>
              <a:rPr kumimoji="1" lang="zh-CN" altLang="en-US" sz="4000" dirty="0"/>
              <a:t> </a:t>
            </a:r>
            <a:r>
              <a:rPr kumimoji="1" lang="en-US" altLang="zh-CN" sz="4000" dirty="0"/>
              <a:t>in</a:t>
            </a:r>
            <a:r>
              <a:rPr kumimoji="1" lang="zh-CN" altLang="en-US" sz="4000" dirty="0"/>
              <a:t> </a:t>
            </a:r>
            <a:r>
              <a:rPr kumimoji="1" lang="en-US" altLang="zh-CN" sz="4000" dirty="0"/>
              <a:t>mid</a:t>
            </a:r>
            <a:r>
              <a:rPr kumimoji="1" lang="zh-CN" altLang="en-US" sz="4000" dirty="0"/>
              <a:t> </a:t>
            </a:r>
            <a:r>
              <a:rPr kumimoji="1" lang="en-US" altLang="zh-CN" sz="4000" dirty="0"/>
              <a:t>March…</a:t>
            </a:r>
            <a:endParaRPr kumimoji="1" lang="zh-TW" altLang="en-US" sz="4000" dirty="0"/>
          </a:p>
        </p:txBody>
      </p:sp>
      <p:graphicFrame>
        <p:nvGraphicFramePr>
          <p:cNvPr id="4" name="Content Placeholder 3">
            <a:extLst>
              <a:ext uri="{FF2B5EF4-FFF2-40B4-BE49-F238E27FC236}">
                <a16:creationId xmlns:a16="http://schemas.microsoft.com/office/drawing/2014/main" id="{4AE313B5-209F-5547-BD0B-3E27DEC2B48B}"/>
              </a:ext>
            </a:extLst>
          </p:cNvPr>
          <p:cNvGraphicFramePr>
            <a:graphicFrameLocks noGrp="1"/>
          </p:cNvGraphicFramePr>
          <p:nvPr>
            <p:ph idx="1"/>
            <p:extLst>
              <p:ext uri="{D42A27DB-BD31-4B8C-83A1-F6EECF244321}">
                <p14:modId xmlns:p14="http://schemas.microsoft.com/office/powerpoint/2010/main" val="2347570698"/>
              </p:ext>
            </p:extLst>
          </p:nvPr>
        </p:nvGraphicFramePr>
        <p:xfrm>
          <a:off x="312420" y="1417639"/>
          <a:ext cx="11689080" cy="516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a:extLst>
              <a:ext uri="{FF2B5EF4-FFF2-40B4-BE49-F238E27FC236}">
                <a16:creationId xmlns:a16="http://schemas.microsoft.com/office/drawing/2014/main" id="{4A93AB9B-A68E-9842-A0DF-5AB39D1CB9BA}"/>
              </a:ext>
            </a:extLst>
          </p:cNvPr>
          <p:cNvSpPr/>
          <p:nvPr/>
        </p:nvSpPr>
        <p:spPr>
          <a:xfrm>
            <a:off x="857250" y="1425575"/>
            <a:ext cx="2228850" cy="1143000"/>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559328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E258-491B-E74A-A075-F0EBC5C992F2}"/>
              </a:ext>
            </a:extLst>
          </p:cNvPr>
          <p:cNvSpPr>
            <a:spLocks noGrp="1"/>
          </p:cNvSpPr>
          <p:nvPr>
            <p:ph type="title"/>
          </p:nvPr>
        </p:nvSpPr>
        <p:spPr>
          <a:xfrm>
            <a:off x="609600" y="91758"/>
            <a:ext cx="10972800" cy="1143000"/>
          </a:xfrm>
        </p:spPr>
        <p:txBody>
          <a:bodyPr>
            <a:normAutofit/>
          </a:bodyPr>
          <a:lstStyle/>
          <a:p>
            <a:r>
              <a:rPr lang="en-US" sz="3600" dirty="0"/>
              <a:t>(1) </a:t>
            </a:r>
            <a:r>
              <a:rPr lang="en-US" sz="3600" dirty="0">
                <a:highlight>
                  <a:srgbClr val="00FFFF"/>
                </a:highlight>
              </a:rPr>
              <a:t>Teaching</a:t>
            </a:r>
            <a:r>
              <a:rPr lang="en-US" sz="3600" dirty="0"/>
              <a:t>:</a:t>
            </a:r>
            <a:endParaRPr kumimoji="1" lang="zh-TW" altLang="en-US" sz="3600" dirty="0"/>
          </a:p>
        </p:txBody>
      </p:sp>
      <p:sp>
        <p:nvSpPr>
          <p:cNvPr id="3" name="Content Placeholder 2">
            <a:extLst>
              <a:ext uri="{FF2B5EF4-FFF2-40B4-BE49-F238E27FC236}">
                <a16:creationId xmlns:a16="http://schemas.microsoft.com/office/drawing/2014/main" id="{3D0E9873-7CE4-2A49-869E-91AC4E5E22DD}"/>
              </a:ext>
            </a:extLst>
          </p:cNvPr>
          <p:cNvSpPr>
            <a:spLocks noGrp="1"/>
          </p:cNvSpPr>
          <p:nvPr>
            <p:ph idx="1"/>
          </p:nvPr>
        </p:nvSpPr>
        <p:spPr>
          <a:xfrm>
            <a:off x="220980" y="1029019"/>
            <a:ext cx="11856720" cy="3908742"/>
          </a:xfrm>
        </p:spPr>
        <p:txBody>
          <a:bodyPr>
            <a:normAutofit fontScale="92500" lnSpcReduction="20000"/>
          </a:bodyPr>
          <a:lstStyle/>
          <a:p>
            <a:pPr marL="474663" indent="-474663">
              <a:lnSpc>
                <a:spcPct val="150000"/>
              </a:lnSpc>
              <a:spcBef>
                <a:spcPts val="0"/>
              </a:spcBef>
              <a:buAutoNum type="arabicPeriod"/>
            </a:pPr>
            <a:r>
              <a:rPr lang="en-US" dirty="0"/>
              <a:t>Offer online course training to BOTH instructors and TAs</a:t>
            </a:r>
          </a:p>
          <a:p>
            <a:pPr>
              <a:lnSpc>
                <a:spcPct val="150000"/>
              </a:lnSpc>
              <a:spcBef>
                <a:spcPts val="0"/>
              </a:spcBef>
            </a:pPr>
            <a:r>
              <a:rPr lang="en-US" dirty="0"/>
              <a:t>Arts</a:t>
            </a:r>
            <a:r>
              <a:rPr lang="zh-TW" altLang="en-US" dirty="0"/>
              <a:t> </a:t>
            </a:r>
            <a:r>
              <a:rPr lang="en-US" altLang="zh-TW" dirty="0"/>
              <a:t>ISIT</a:t>
            </a:r>
            <a:r>
              <a:rPr lang="zh-TW" altLang="en-US" dirty="0"/>
              <a:t> </a:t>
            </a:r>
            <a:r>
              <a:rPr lang="en-US" altLang="zh-TW" dirty="0"/>
              <a:t>Workshop</a:t>
            </a:r>
          </a:p>
          <a:p>
            <a:pPr>
              <a:lnSpc>
                <a:spcPct val="150000"/>
              </a:lnSpc>
              <a:spcBef>
                <a:spcPts val="0"/>
              </a:spcBef>
            </a:pPr>
            <a:r>
              <a:rPr lang="en-US" dirty="0"/>
              <a:t>Online teaching workshop tailored for language instructors</a:t>
            </a:r>
          </a:p>
          <a:p>
            <a:pPr>
              <a:lnSpc>
                <a:spcPct val="150000"/>
              </a:lnSpc>
              <a:spcBef>
                <a:spcPts val="0"/>
              </a:spcBef>
            </a:pPr>
            <a:endParaRPr lang="en-US" sz="900" dirty="0"/>
          </a:p>
          <a:p>
            <a:pPr marL="0" indent="0">
              <a:lnSpc>
                <a:spcPct val="150000"/>
              </a:lnSpc>
              <a:spcBef>
                <a:spcPts val="0"/>
              </a:spcBef>
              <a:buNone/>
            </a:pPr>
            <a:r>
              <a:rPr lang="en-US" dirty="0"/>
              <a:t>2. Adjust TA’s work and provide instructors extra tech and TA support</a:t>
            </a:r>
          </a:p>
          <a:p>
            <a:pPr>
              <a:lnSpc>
                <a:spcPct val="150000"/>
              </a:lnSpc>
              <a:spcBef>
                <a:spcPts val="0"/>
              </a:spcBef>
            </a:pPr>
            <a:r>
              <a:rPr lang="en-US" dirty="0"/>
              <a:t>Tech mentorship (instructor</a:t>
            </a:r>
            <a:r>
              <a:rPr lang="en-US" dirty="0">
                <a:sym typeface="Wingdings" pitchFamily="2" charset="2"/>
              </a:rPr>
              <a:t></a:t>
            </a:r>
            <a:r>
              <a:rPr lang="zh-TW" altLang="en-US" dirty="0">
                <a:sym typeface="Wingdings" pitchFamily="2" charset="2"/>
              </a:rPr>
              <a:t> </a:t>
            </a:r>
            <a:r>
              <a:rPr lang="en-US" dirty="0">
                <a:sym typeface="Wingdings" pitchFamily="2" charset="2"/>
              </a:rPr>
              <a:t>instructor</a:t>
            </a:r>
            <a:r>
              <a:rPr lang="en-US" dirty="0"/>
              <a:t>)</a:t>
            </a:r>
          </a:p>
          <a:p>
            <a:pPr>
              <a:lnSpc>
                <a:spcPct val="150000"/>
              </a:lnSpc>
              <a:spcBef>
                <a:spcPts val="0"/>
              </a:spcBef>
            </a:pPr>
            <a:r>
              <a:rPr lang="en-US" dirty="0"/>
              <a:t>TA tech training team (TA</a:t>
            </a:r>
            <a:r>
              <a:rPr lang="en-US" dirty="0">
                <a:sym typeface="Wingdings" pitchFamily="2" charset="2"/>
              </a:rPr>
              <a:t>TA</a:t>
            </a:r>
            <a:r>
              <a:rPr lang="en-US" dirty="0"/>
              <a:t>)</a:t>
            </a:r>
          </a:p>
        </p:txBody>
      </p:sp>
      <p:pic>
        <p:nvPicPr>
          <p:cNvPr id="4" name="Picture 3">
            <a:extLst>
              <a:ext uri="{FF2B5EF4-FFF2-40B4-BE49-F238E27FC236}">
                <a16:creationId xmlns:a16="http://schemas.microsoft.com/office/drawing/2014/main" id="{C9E74B22-BCB7-3743-A0B9-0FEEFF43B0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2344" y="3520758"/>
            <a:ext cx="4449656" cy="3337242"/>
          </a:xfrm>
          <a:prstGeom prst="rect">
            <a:avLst/>
          </a:prstGeom>
        </p:spPr>
      </p:pic>
    </p:spTree>
    <p:extLst>
      <p:ext uri="{BB962C8B-B14F-4D97-AF65-F5344CB8AC3E}">
        <p14:creationId xmlns:p14="http://schemas.microsoft.com/office/powerpoint/2010/main" val="819947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ts ISIT webinar - 2020-07-20 Sunnie Wang Video">
            <a:hlinkClick r:id="" action="ppaction://media"/>
            <a:extLst>
              <a:ext uri="{FF2B5EF4-FFF2-40B4-BE49-F238E27FC236}">
                <a16:creationId xmlns:a16="http://schemas.microsoft.com/office/drawing/2014/main" id="{630B7322-3381-DA42-A5EE-5F106D5AF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8128000" cy="5486400"/>
          </a:xfrm>
          <a:prstGeom prst="rect">
            <a:avLst/>
          </a:prstGeom>
        </p:spPr>
      </p:pic>
      <p:pic>
        <p:nvPicPr>
          <p:cNvPr id="8" name="Content Placeholder 7">
            <a:extLst>
              <a:ext uri="{FF2B5EF4-FFF2-40B4-BE49-F238E27FC236}">
                <a16:creationId xmlns:a16="http://schemas.microsoft.com/office/drawing/2014/main" id="{30F4A2F3-A12B-624C-875D-3FCE41101B00}"/>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242734" y="2007974"/>
            <a:ext cx="6677842" cy="4525963"/>
          </a:xfrm>
        </p:spPr>
      </p:pic>
    </p:spTree>
    <p:extLst>
      <p:ext uri="{BB962C8B-B14F-4D97-AF65-F5344CB8AC3E}">
        <p14:creationId xmlns:p14="http://schemas.microsoft.com/office/powerpoint/2010/main" val="30649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00E030-0F1D-A34A-9CC8-7E48FE314F9A}"/>
              </a:ext>
            </a:extLst>
          </p:cNvPr>
          <p:cNvSpPr>
            <a:spLocks noGrp="1"/>
          </p:cNvSpPr>
          <p:nvPr>
            <p:ph idx="1"/>
          </p:nvPr>
        </p:nvSpPr>
        <p:spPr/>
        <p:txBody>
          <a:bodyPr/>
          <a:lstStyle/>
          <a:p>
            <a:pPr>
              <a:lnSpc>
                <a:spcPct val="150000"/>
              </a:lnSpc>
            </a:pPr>
            <a:r>
              <a:rPr lang="en-US" dirty="0"/>
              <a:t>Instruction website: </a:t>
            </a:r>
            <a:r>
              <a:rPr lang="en-US" dirty="0">
                <a:hlinkClick r:id="rId2"/>
              </a:rPr>
              <a:t>https://sites.google.com/view/clpotws/home</a:t>
            </a:r>
            <a:endParaRPr lang="en-US" dirty="0"/>
          </a:p>
          <a:p>
            <a:pPr>
              <a:lnSpc>
                <a:spcPct val="150000"/>
              </a:lnSpc>
            </a:pPr>
            <a:r>
              <a:rPr lang="en-US" dirty="0"/>
              <a:t>Other instructions: </a:t>
            </a:r>
            <a:r>
              <a:rPr lang="en-US" dirty="0">
                <a:hlinkClick r:id="rId3"/>
              </a:rPr>
              <a:t>https://drive.google.com/drive/folders/1UbKlZdb8iXObA33WEV9sz85IOs2CudLN</a:t>
            </a:r>
            <a:endParaRPr kumimoji="1" lang="zh-TW" altLang="en-US" dirty="0"/>
          </a:p>
          <a:p>
            <a:endParaRPr kumimoji="1" lang="zh-TW" altLang="en-US" dirty="0"/>
          </a:p>
        </p:txBody>
      </p:sp>
    </p:spTree>
    <p:extLst>
      <p:ext uri="{BB962C8B-B14F-4D97-AF65-F5344CB8AC3E}">
        <p14:creationId xmlns:p14="http://schemas.microsoft.com/office/powerpoint/2010/main" val="278567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C5D05-9200-4A45-8FF0-BE93752E8A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7309"/>
            <a:ext cx="6261709" cy="393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2632992-CCEA-084C-9FF0-4F57A75D1A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2789" y="1543051"/>
            <a:ext cx="6617839" cy="372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940B15B-0216-A949-809B-2D383B28ED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0723" y="3142535"/>
            <a:ext cx="6681277" cy="3672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8351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A18A-9733-F34D-9BEF-6EC6876FFDAD}"/>
              </a:ext>
            </a:extLst>
          </p:cNvPr>
          <p:cNvSpPr>
            <a:spLocks noGrp="1"/>
          </p:cNvSpPr>
          <p:nvPr>
            <p:ph type="title"/>
          </p:nvPr>
        </p:nvSpPr>
        <p:spPr/>
        <p:txBody>
          <a:bodyPr>
            <a:normAutofit fontScale="90000"/>
          </a:bodyPr>
          <a:lstStyle/>
          <a:p>
            <a:r>
              <a:rPr kumimoji="1" lang="en-US" altLang="zh-TW" sz="4000" dirty="0"/>
              <a:t>When we have to</a:t>
            </a:r>
            <a:r>
              <a:rPr kumimoji="1" lang="zh-CN" altLang="en-US" sz="4000" dirty="0"/>
              <a:t> </a:t>
            </a:r>
            <a:r>
              <a:rPr kumimoji="1" lang="en-US" altLang="zh-CN" sz="4000" dirty="0"/>
              <a:t>move</a:t>
            </a:r>
            <a:r>
              <a:rPr kumimoji="1" lang="zh-CN" altLang="en-US" sz="4000" dirty="0"/>
              <a:t> </a:t>
            </a:r>
            <a:r>
              <a:rPr kumimoji="1" lang="en-US" altLang="zh-CN" sz="4000" dirty="0"/>
              <a:t>ALL</a:t>
            </a:r>
            <a:r>
              <a:rPr kumimoji="1" lang="zh-CN" altLang="en-US" sz="4000" dirty="0"/>
              <a:t> </a:t>
            </a:r>
            <a:r>
              <a:rPr kumimoji="1" lang="en-US" altLang="zh-CN" sz="4000" dirty="0"/>
              <a:t>courses</a:t>
            </a:r>
            <a:r>
              <a:rPr kumimoji="1" lang="zh-CN" altLang="en-US" sz="4000" dirty="0"/>
              <a:t> </a:t>
            </a:r>
            <a:r>
              <a:rPr kumimoji="1" lang="en-US" altLang="zh-CN" sz="4000" dirty="0"/>
              <a:t>online</a:t>
            </a:r>
            <a:r>
              <a:rPr kumimoji="1" lang="zh-CN" altLang="en-US" sz="4000" dirty="0"/>
              <a:t> </a:t>
            </a:r>
            <a:r>
              <a:rPr kumimoji="1" lang="en-US" altLang="zh-CN" sz="4000" dirty="0"/>
              <a:t>in</a:t>
            </a:r>
            <a:r>
              <a:rPr kumimoji="1" lang="zh-CN" altLang="en-US" sz="4000" dirty="0"/>
              <a:t> </a:t>
            </a:r>
            <a:r>
              <a:rPr kumimoji="1" lang="en-US" altLang="zh-CN" sz="4000" dirty="0"/>
              <a:t>mid</a:t>
            </a:r>
            <a:r>
              <a:rPr kumimoji="1" lang="zh-CN" altLang="en-US" sz="4000" dirty="0"/>
              <a:t> </a:t>
            </a:r>
            <a:r>
              <a:rPr kumimoji="1" lang="en-US" altLang="zh-CN" sz="4000" dirty="0"/>
              <a:t>March…</a:t>
            </a:r>
            <a:endParaRPr kumimoji="1" lang="zh-TW" altLang="en-US" sz="4000" dirty="0"/>
          </a:p>
        </p:txBody>
      </p:sp>
      <p:graphicFrame>
        <p:nvGraphicFramePr>
          <p:cNvPr id="4" name="Content Placeholder 3">
            <a:extLst>
              <a:ext uri="{FF2B5EF4-FFF2-40B4-BE49-F238E27FC236}">
                <a16:creationId xmlns:a16="http://schemas.microsoft.com/office/drawing/2014/main" id="{4AE313B5-209F-5547-BD0B-3E27DEC2B48B}"/>
              </a:ext>
            </a:extLst>
          </p:cNvPr>
          <p:cNvGraphicFramePr>
            <a:graphicFrameLocks noGrp="1"/>
          </p:cNvGraphicFramePr>
          <p:nvPr>
            <p:ph idx="1"/>
            <p:extLst>
              <p:ext uri="{D42A27DB-BD31-4B8C-83A1-F6EECF244321}">
                <p14:modId xmlns:p14="http://schemas.microsoft.com/office/powerpoint/2010/main" val="576334523"/>
              </p:ext>
            </p:extLst>
          </p:nvPr>
        </p:nvGraphicFramePr>
        <p:xfrm>
          <a:off x="812482" y="2114550"/>
          <a:ext cx="10931843"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own Arrow 2">
            <a:extLst>
              <a:ext uri="{FF2B5EF4-FFF2-40B4-BE49-F238E27FC236}">
                <a16:creationId xmlns:a16="http://schemas.microsoft.com/office/drawing/2014/main" id="{C50687A9-6C0C-4E47-B74E-781048127CD8}"/>
              </a:ext>
            </a:extLst>
          </p:cNvPr>
          <p:cNvSpPr/>
          <p:nvPr/>
        </p:nvSpPr>
        <p:spPr>
          <a:xfrm>
            <a:off x="5664041" y="1417638"/>
            <a:ext cx="1651160" cy="696912"/>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864317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1692-5C17-984B-AD46-2BDD440CB3AE}"/>
              </a:ext>
            </a:extLst>
          </p:cNvPr>
          <p:cNvSpPr>
            <a:spLocks noGrp="1"/>
          </p:cNvSpPr>
          <p:nvPr>
            <p:ph type="title"/>
          </p:nvPr>
        </p:nvSpPr>
        <p:spPr/>
        <p:txBody>
          <a:bodyPr/>
          <a:lstStyle/>
          <a:p>
            <a:r>
              <a:rPr kumimoji="1" lang="en-US" altLang="zh-TW" dirty="0"/>
              <a:t>(2) Teaching for </a:t>
            </a:r>
            <a:r>
              <a:rPr kumimoji="1" lang="en-US" altLang="zh-TW" dirty="0">
                <a:highlight>
                  <a:srgbClr val="00FFFF"/>
                </a:highlight>
              </a:rPr>
              <a:t>Learning</a:t>
            </a:r>
            <a:r>
              <a:rPr kumimoji="1" lang="en-US" altLang="zh-TW" dirty="0"/>
              <a:t>:</a:t>
            </a:r>
            <a:endParaRPr kumimoji="1" lang="zh-TW" altLang="en-US" dirty="0"/>
          </a:p>
        </p:txBody>
      </p:sp>
      <p:sp>
        <p:nvSpPr>
          <p:cNvPr id="3" name="Content Placeholder 2">
            <a:extLst>
              <a:ext uri="{FF2B5EF4-FFF2-40B4-BE49-F238E27FC236}">
                <a16:creationId xmlns:a16="http://schemas.microsoft.com/office/drawing/2014/main" id="{E7697DDD-6ED4-4843-9E81-BD8D3F2FCDE1}"/>
              </a:ext>
            </a:extLst>
          </p:cNvPr>
          <p:cNvSpPr>
            <a:spLocks noGrp="1"/>
          </p:cNvSpPr>
          <p:nvPr>
            <p:ph idx="1"/>
          </p:nvPr>
        </p:nvSpPr>
        <p:spPr>
          <a:xfrm>
            <a:off x="251460" y="1600201"/>
            <a:ext cx="11780520" cy="4525963"/>
          </a:xfrm>
        </p:spPr>
        <p:txBody>
          <a:bodyPr>
            <a:normAutofit/>
          </a:bodyPr>
          <a:lstStyle/>
          <a:p>
            <a:pPr marL="514350" indent="-514350">
              <a:lnSpc>
                <a:spcPct val="150000"/>
              </a:lnSpc>
              <a:buFont typeface="+mj-lt"/>
              <a:buAutoNum type="arabicPeriod"/>
            </a:pPr>
            <a:r>
              <a:rPr lang="en-US" sz="3300" dirty="0"/>
              <a:t>Revise all syllabi (change &amp; non-change)</a:t>
            </a:r>
          </a:p>
          <a:p>
            <a:pPr>
              <a:lnSpc>
                <a:spcPct val="150000"/>
              </a:lnSpc>
            </a:pPr>
            <a:endParaRPr lang="en-US" sz="3300" dirty="0"/>
          </a:p>
        </p:txBody>
      </p:sp>
    </p:spTree>
    <p:extLst>
      <p:ext uri="{BB962C8B-B14F-4D97-AF65-F5344CB8AC3E}">
        <p14:creationId xmlns:p14="http://schemas.microsoft.com/office/powerpoint/2010/main" val="79705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349FA-2B9B-0D46-8D90-40348E06C3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5557" y="1085849"/>
            <a:ext cx="9187001" cy="4740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rame 4">
            <a:extLst>
              <a:ext uri="{FF2B5EF4-FFF2-40B4-BE49-F238E27FC236}">
                <a16:creationId xmlns:a16="http://schemas.microsoft.com/office/drawing/2014/main" id="{0AE2197D-0566-2E43-B165-A5CBACDBE4BA}"/>
              </a:ext>
            </a:extLst>
          </p:cNvPr>
          <p:cNvSpPr/>
          <p:nvPr/>
        </p:nvSpPr>
        <p:spPr>
          <a:xfrm>
            <a:off x="4786313" y="2379978"/>
            <a:ext cx="2928938" cy="3446146"/>
          </a:xfrm>
          <a:prstGeom prst="frame">
            <a:avLst>
              <a:gd name="adj1" fmla="val 3656"/>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solidFill>
                <a:schemeClr val="tx1"/>
              </a:solidFill>
            </a:endParaRPr>
          </a:p>
        </p:txBody>
      </p:sp>
    </p:spTree>
    <p:extLst>
      <p:ext uri="{BB962C8B-B14F-4D97-AF65-F5344CB8AC3E}">
        <p14:creationId xmlns:p14="http://schemas.microsoft.com/office/powerpoint/2010/main" val="1130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4C0AA2-5D2F-4824-9BFD-8B333785BD0D}"/>
              </a:ext>
            </a:extLst>
          </p:cNvPr>
          <p:cNvSpPr>
            <a:spLocks noGrp="1"/>
          </p:cNvSpPr>
          <p:nvPr>
            <p:ph type="body" sz="quarter" idx="11"/>
          </p:nvPr>
        </p:nvSpPr>
        <p:spPr>
          <a:xfrm>
            <a:off x="612611" y="302266"/>
            <a:ext cx="7661275" cy="623887"/>
          </a:xfrm>
        </p:spPr>
        <p:txBody>
          <a:bodyPr/>
          <a:lstStyle/>
          <a:p>
            <a:pPr>
              <a:lnSpc>
                <a:spcPct val="100000"/>
              </a:lnSpc>
              <a:defRPr/>
            </a:pPr>
            <a:r>
              <a:rPr lang="en-US" sz="2400" dirty="0">
                <a:ea typeface="ＭＳ Ｐゴシック" charset="-128"/>
              </a:rPr>
              <a:t>welcome</a:t>
            </a:r>
            <a:endParaRPr sz="2400" dirty="0">
              <a:ea typeface="ＭＳ Ｐゴシック" charset="-128"/>
            </a:endParaRPr>
          </a:p>
        </p:txBody>
      </p:sp>
      <p:sp>
        <p:nvSpPr>
          <p:cNvPr id="23554" name="Text Placeholder 7">
            <a:extLst>
              <a:ext uri="{FF2B5EF4-FFF2-40B4-BE49-F238E27FC236}">
                <a16:creationId xmlns:a16="http://schemas.microsoft.com/office/drawing/2014/main" id="{19B20CA2-F59A-3D46-B33D-FD0FF0858358}"/>
              </a:ext>
            </a:extLst>
          </p:cNvPr>
          <p:cNvSpPr>
            <a:spLocks noGrp="1" noChangeArrowheads="1"/>
          </p:cNvSpPr>
          <p:nvPr>
            <p:ph type="body" sz="quarter" idx="13"/>
          </p:nvPr>
        </p:nvSpPr>
        <p:spPr bwMode="auto">
          <a:xfrm>
            <a:off x="612611" y="1118241"/>
            <a:ext cx="9827926" cy="539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85750" lvl="1" indent="-285750">
              <a:spcBef>
                <a:spcPct val="0"/>
              </a:spcBef>
              <a:buFont typeface="Arial" panose="020B0604020202020204" pitchFamily="34" charset="0"/>
              <a:buChar char="•"/>
            </a:pPr>
            <a:r>
              <a:rPr lang="en-CA" altLang="en-US" sz="2000" dirty="0"/>
              <a:t>Arts ISIT is hosting webinars all summer to support your online teaching needs, from designing online courses to creating engaging assessments using UBC-supported technologies. For more information, please see </a:t>
            </a:r>
            <a:r>
              <a:rPr lang="en-CA" altLang="en-US" sz="2000" dirty="0">
                <a:hlinkClick r:id="rId2"/>
              </a:rPr>
              <a:t>https://isitworkshops.arts.ubc.ca</a:t>
            </a:r>
            <a:r>
              <a:rPr lang="en-CA" altLang="en-US" sz="2000" dirty="0"/>
              <a:t>.</a:t>
            </a:r>
          </a:p>
          <a:p>
            <a:pPr marL="285750" lvl="1" indent="-285750">
              <a:spcBef>
                <a:spcPct val="0"/>
              </a:spcBef>
              <a:buFont typeface="Arial" panose="020B0604020202020204" pitchFamily="34" charset="0"/>
              <a:buChar char="•"/>
            </a:pPr>
            <a:endParaRPr lang="en-CA" altLang="en-US" sz="2000" dirty="0"/>
          </a:p>
          <a:p>
            <a:pPr marL="285750" lvl="1" indent="-285750">
              <a:spcBef>
                <a:spcPct val="0"/>
              </a:spcBef>
              <a:buFont typeface="Arial" panose="020B0604020202020204" pitchFamily="34" charset="0"/>
              <a:buChar char="•"/>
            </a:pPr>
            <a:r>
              <a:rPr lang="en-CA" altLang="en-US" sz="2000" dirty="0"/>
              <a:t>Please share any </a:t>
            </a:r>
            <a:r>
              <a:rPr lang="en-CA" altLang="en-US" sz="2000" b="1" dirty="0"/>
              <a:t>questions </a:t>
            </a:r>
            <a:r>
              <a:rPr lang="en-CA" altLang="en-US" sz="2000" dirty="0"/>
              <a:t>using the chat. A Q&amp;A discussion will take place at the end of the session. </a:t>
            </a:r>
          </a:p>
          <a:p>
            <a:pPr lvl="1" indent="0">
              <a:spcBef>
                <a:spcPct val="0"/>
              </a:spcBef>
              <a:buNone/>
            </a:pPr>
            <a:endParaRPr lang="en-CA" altLang="en-US" sz="2000" dirty="0"/>
          </a:p>
          <a:p>
            <a:pPr marL="285750" lvl="1" indent="-285750">
              <a:spcBef>
                <a:spcPct val="0"/>
              </a:spcBef>
              <a:buFont typeface="Arial" panose="020B0604020202020204" pitchFamily="34" charset="0"/>
              <a:buChar char="•"/>
            </a:pPr>
            <a:r>
              <a:rPr lang="en-CA" altLang="en-US" sz="2000" dirty="0"/>
              <a:t>This webinar will be </a:t>
            </a:r>
            <a:r>
              <a:rPr lang="en-CA" altLang="en-US" sz="2000" b="1" dirty="0"/>
              <a:t>recorded </a:t>
            </a:r>
            <a:r>
              <a:rPr lang="en-CA" altLang="en-US" sz="2000" dirty="0"/>
              <a:t>and uploaded to the ISIT website. Please be mindful of any </a:t>
            </a:r>
            <a:r>
              <a:rPr lang="en-CA" altLang="en-US" sz="2000" b="1" dirty="0"/>
              <a:t>private information</a:t>
            </a:r>
            <a:r>
              <a:rPr lang="en-CA" altLang="en-US" sz="2000" dirty="0"/>
              <a:t> and anonymize personal details about specific students.</a:t>
            </a:r>
          </a:p>
          <a:p>
            <a:pPr marL="285750" lvl="1" indent="-285750">
              <a:spcBef>
                <a:spcPct val="0"/>
              </a:spcBef>
              <a:buFont typeface="Arial" panose="020B0604020202020204" pitchFamily="34" charset="0"/>
              <a:buChar char="•"/>
            </a:pPr>
            <a:endParaRPr lang="en-CA" altLang="en-US" sz="2000" dirty="0"/>
          </a:p>
          <a:p>
            <a:pPr marL="285750" lvl="1" indent="-285750">
              <a:spcBef>
                <a:spcPct val="0"/>
              </a:spcBef>
              <a:buFont typeface="Arial" panose="020B0604020202020204" pitchFamily="34" charset="0"/>
              <a:buChar char="•"/>
            </a:pPr>
            <a:r>
              <a:rPr lang="en-CA" altLang="en-US" sz="2000" dirty="0"/>
              <a:t>Your </a:t>
            </a:r>
            <a:r>
              <a:rPr lang="en-CA" altLang="en-US" sz="2000" b="1" dirty="0"/>
              <a:t>cameras </a:t>
            </a:r>
            <a:r>
              <a:rPr lang="en-CA" altLang="en-US" sz="2000" dirty="0"/>
              <a:t>and </a:t>
            </a:r>
            <a:r>
              <a:rPr lang="en-CA" altLang="en-US" sz="2000" b="1" dirty="0"/>
              <a:t>microphones </a:t>
            </a:r>
            <a:r>
              <a:rPr lang="en-CA" altLang="en-US" sz="2000" dirty="0"/>
              <a:t>have been disabled to help save on bandwidth.</a:t>
            </a:r>
          </a:p>
        </p:txBody>
      </p:sp>
    </p:spTree>
    <p:extLst>
      <p:ext uri="{BB962C8B-B14F-4D97-AF65-F5344CB8AC3E}">
        <p14:creationId xmlns:p14="http://schemas.microsoft.com/office/powerpoint/2010/main" val="1343806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1692-5C17-984B-AD46-2BDD440CB3AE}"/>
              </a:ext>
            </a:extLst>
          </p:cNvPr>
          <p:cNvSpPr>
            <a:spLocks noGrp="1"/>
          </p:cNvSpPr>
          <p:nvPr>
            <p:ph type="title"/>
          </p:nvPr>
        </p:nvSpPr>
        <p:spPr>
          <a:xfrm>
            <a:off x="609600" y="0"/>
            <a:ext cx="10972800" cy="1143000"/>
          </a:xfrm>
        </p:spPr>
        <p:txBody>
          <a:bodyPr>
            <a:normAutofit/>
          </a:bodyPr>
          <a:lstStyle/>
          <a:p>
            <a:r>
              <a:rPr kumimoji="1" lang="en-US" altLang="zh-TW" sz="3600" dirty="0"/>
              <a:t>(2) Teaching for </a:t>
            </a:r>
            <a:r>
              <a:rPr kumimoji="1" lang="en-US" altLang="zh-TW" sz="3600" dirty="0">
                <a:highlight>
                  <a:srgbClr val="00FFFF"/>
                </a:highlight>
              </a:rPr>
              <a:t>Learning</a:t>
            </a:r>
            <a:r>
              <a:rPr kumimoji="1" lang="en-US" altLang="zh-TW" sz="3600" dirty="0"/>
              <a:t>:</a:t>
            </a:r>
            <a:endParaRPr kumimoji="1" lang="zh-TW" altLang="en-US" sz="3600" dirty="0"/>
          </a:p>
        </p:txBody>
      </p:sp>
      <p:sp>
        <p:nvSpPr>
          <p:cNvPr id="3" name="Content Placeholder 2">
            <a:extLst>
              <a:ext uri="{FF2B5EF4-FFF2-40B4-BE49-F238E27FC236}">
                <a16:creationId xmlns:a16="http://schemas.microsoft.com/office/drawing/2014/main" id="{E7697DDD-6ED4-4843-9E81-BD8D3F2FCDE1}"/>
              </a:ext>
            </a:extLst>
          </p:cNvPr>
          <p:cNvSpPr>
            <a:spLocks noGrp="1"/>
          </p:cNvSpPr>
          <p:nvPr>
            <p:ph idx="1"/>
          </p:nvPr>
        </p:nvSpPr>
        <p:spPr>
          <a:xfrm>
            <a:off x="205740" y="1028700"/>
            <a:ext cx="11780520" cy="5509260"/>
          </a:xfrm>
        </p:spPr>
        <p:txBody>
          <a:bodyPr>
            <a:noAutofit/>
          </a:bodyPr>
          <a:lstStyle/>
          <a:p>
            <a:pPr marL="514350" indent="-514350">
              <a:lnSpc>
                <a:spcPct val="150000"/>
              </a:lnSpc>
              <a:spcBef>
                <a:spcPts val="24"/>
              </a:spcBef>
              <a:buFont typeface="+mj-lt"/>
              <a:buAutoNum type="arabicPeriod"/>
            </a:pPr>
            <a:r>
              <a:rPr lang="en-US" sz="3000" dirty="0"/>
              <a:t>Revise all syllabi (change &amp; non-change)</a:t>
            </a:r>
          </a:p>
          <a:p>
            <a:pPr marL="514350" indent="-514350">
              <a:lnSpc>
                <a:spcPct val="150000"/>
              </a:lnSpc>
              <a:spcBef>
                <a:spcPts val="24"/>
              </a:spcBef>
              <a:buFont typeface="+mj-lt"/>
              <a:buAutoNum type="arabicPeriod"/>
            </a:pPr>
            <a:r>
              <a:rPr lang="en-US" sz="3000" dirty="0"/>
              <a:t>Adjust student’s workload &amp; reconsider students’ learning goals</a:t>
            </a:r>
          </a:p>
          <a:p>
            <a:pPr marL="514350" indent="-514350">
              <a:lnSpc>
                <a:spcPct val="150000"/>
              </a:lnSpc>
              <a:spcBef>
                <a:spcPts val="24"/>
              </a:spcBef>
              <a:buFont typeface="+mj-lt"/>
              <a:buAutoNum type="arabicPeriod"/>
            </a:pPr>
            <a:r>
              <a:rPr lang="en-US" sz="3000" dirty="0"/>
              <a:t>Rethink of curriculum and pedagogy</a:t>
            </a:r>
          </a:p>
          <a:p>
            <a:pPr marL="514350" indent="-514350">
              <a:lnSpc>
                <a:spcPct val="150000"/>
              </a:lnSpc>
              <a:spcBef>
                <a:spcPts val="24"/>
              </a:spcBef>
              <a:buFont typeface="+mj-lt"/>
              <a:buAutoNum type="arabicPeriod"/>
            </a:pPr>
            <a:r>
              <a:rPr lang="en-US" sz="3000" dirty="0"/>
              <a:t>Offer instructors useful tools, templates &amp; basic materials</a:t>
            </a:r>
          </a:p>
          <a:p>
            <a:pPr marL="914400" lvl="1" indent="-514350">
              <a:lnSpc>
                <a:spcPct val="150000"/>
              </a:lnSpc>
              <a:spcBef>
                <a:spcPts val="24"/>
              </a:spcBef>
            </a:pPr>
            <a:r>
              <a:rPr lang="en-US" sz="3000" dirty="0"/>
              <a:t>Public</a:t>
            </a:r>
            <a:r>
              <a:rPr lang="zh-TW" altLang="en-US" sz="3000" dirty="0"/>
              <a:t> </a:t>
            </a:r>
            <a:r>
              <a:rPr lang="en-US" altLang="zh-TW" sz="3000" dirty="0"/>
              <a:t>resources (</a:t>
            </a:r>
            <a:r>
              <a:rPr lang="en-US" altLang="zh-TW" sz="3000" dirty="0">
                <a:hlinkClick r:id="rId3"/>
              </a:rPr>
              <a:t>grammar video</a:t>
            </a:r>
            <a:r>
              <a:rPr lang="en-US" altLang="zh-TW" sz="3000" dirty="0"/>
              <a:t>)</a:t>
            </a:r>
            <a:r>
              <a:rPr lang="en-US" altLang="zh-TW" sz="3000" dirty="0">
                <a:sym typeface="Wingdings" pitchFamily="2" charset="2"/>
              </a:rPr>
              <a:t> flipped course</a:t>
            </a:r>
            <a:endParaRPr lang="en-US" sz="3000" dirty="0"/>
          </a:p>
          <a:p>
            <a:pPr marL="514350" indent="-514350">
              <a:lnSpc>
                <a:spcPct val="150000"/>
              </a:lnSpc>
              <a:spcBef>
                <a:spcPts val="24"/>
              </a:spcBef>
              <a:buFont typeface="+mj-lt"/>
              <a:buAutoNum type="arabicPeriod"/>
            </a:pPr>
            <a:r>
              <a:rPr lang="en-US" sz="3000" dirty="0"/>
              <a:t>Step-by-step “Getting Our Class Online” for BOTH teachers &amp; students</a:t>
            </a:r>
          </a:p>
          <a:p>
            <a:pPr marL="914400" lvl="1" indent="-514350">
              <a:lnSpc>
                <a:spcPct val="150000"/>
              </a:lnSpc>
              <a:spcBef>
                <a:spcPts val="24"/>
              </a:spcBef>
            </a:pPr>
            <a:r>
              <a:rPr lang="en-US" sz="3000" dirty="0"/>
              <a:t>4 self-study classes </a:t>
            </a:r>
          </a:p>
          <a:p>
            <a:pPr marL="914400" lvl="1" indent="-514350">
              <a:lnSpc>
                <a:spcPct val="150000"/>
              </a:lnSpc>
              <a:spcBef>
                <a:spcPts val="24"/>
              </a:spcBef>
            </a:pPr>
            <a:r>
              <a:rPr lang="en-US" sz="3000" dirty="0"/>
              <a:t>1 trial online class</a:t>
            </a:r>
          </a:p>
        </p:txBody>
      </p:sp>
    </p:spTree>
    <p:extLst>
      <p:ext uri="{BB962C8B-B14F-4D97-AF65-F5344CB8AC3E}">
        <p14:creationId xmlns:p14="http://schemas.microsoft.com/office/powerpoint/2010/main" val="1578558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E92C8-93D5-A343-8CB3-C4AFF9C224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4730" y="562159"/>
            <a:ext cx="8112760" cy="6000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0A206E0-C18F-6245-AA5B-94A841E6017E}"/>
              </a:ext>
            </a:extLst>
          </p:cNvPr>
          <p:cNvSpPr txBox="1"/>
          <p:nvPr/>
        </p:nvSpPr>
        <p:spPr>
          <a:xfrm>
            <a:off x="524510" y="562159"/>
            <a:ext cx="2699970" cy="584775"/>
          </a:xfrm>
          <a:prstGeom prst="rect">
            <a:avLst/>
          </a:prstGeom>
          <a:noFill/>
        </p:spPr>
        <p:txBody>
          <a:bodyPr wrap="none" rtlCol="0">
            <a:spAutoFit/>
          </a:bodyPr>
          <a:lstStyle/>
          <a:p>
            <a:r>
              <a:rPr kumimoji="1" lang="en-US" altLang="zh-TW" sz="3200" dirty="0"/>
              <a:t>Email template</a:t>
            </a:r>
            <a:endParaRPr kumimoji="1" lang="zh-TW" altLang="en-US" sz="3200" dirty="0"/>
          </a:p>
        </p:txBody>
      </p:sp>
    </p:spTree>
    <p:extLst>
      <p:ext uri="{BB962C8B-B14F-4D97-AF65-F5344CB8AC3E}">
        <p14:creationId xmlns:p14="http://schemas.microsoft.com/office/powerpoint/2010/main" val="3494444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E262D220-E29B-ED48-A404-E2B4FC91ED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 y="10"/>
            <a:ext cx="12192031" cy="6857990"/>
          </a:xfrm>
          <a:prstGeom prst="rect">
            <a:avLst/>
          </a:prstGeom>
        </p:spPr>
      </p:pic>
      <p:sp>
        <p:nvSpPr>
          <p:cNvPr id="2" name="Title 1">
            <a:extLst>
              <a:ext uri="{FF2B5EF4-FFF2-40B4-BE49-F238E27FC236}">
                <a16:creationId xmlns:a16="http://schemas.microsoft.com/office/drawing/2014/main" id="{1EF5C62E-449B-BC44-AB82-AAFE0E33A7C0}"/>
              </a:ext>
            </a:extLst>
          </p:cNvPr>
          <p:cNvSpPr>
            <a:spLocks noGrp="1"/>
          </p:cNvSpPr>
          <p:nvPr>
            <p:ph type="ctrTitle"/>
          </p:nvPr>
        </p:nvSpPr>
        <p:spPr>
          <a:xfrm>
            <a:off x="828675" y="5120639"/>
            <a:ext cx="7137263" cy="1280161"/>
          </a:xfrm>
          <a:solidFill>
            <a:schemeClr val="bg1">
              <a:alpha val="76000"/>
            </a:schemeClr>
          </a:solidFill>
        </p:spPr>
        <p:txBody>
          <a:bodyPr anchor="ctr">
            <a:normAutofit fontScale="90000"/>
          </a:bodyPr>
          <a:lstStyle/>
          <a:p>
            <a:pPr algn="r"/>
            <a:r>
              <a:rPr lang="en-US" sz="4100" dirty="0">
                <a:solidFill>
                  <a:srgbClr val="FFFF00"/>
                </a:solidFill>
                <a:latin typeface="Calibri" panose="020F0502020204030204" pitchFamily="34" charset="0"/>
                <a:cs typeface="Calibri" panose="020F0502020204030204" pitchFamily="34" charset="0"/>
              </a:rPr>
              <a:t>CHIN 143</a:t>
            </a:r>
            <a:br>
              <a:rPr lang="en-US" sz="4100" dirty="0">
                <a:solidFill>
                  <a:srgbClr val="FFFF00"/>
                </a:solidFill>
                <a:latin typeface="Calibri" panose="020F0502020204030204" pitchFamily="34" charset="0"/>
                <a:cs typeface="Calibri" panose="020F0502020204030204" pitchFamily="34" charset="0"/>
              </a:rPr>
            </a:br>
            <a:r>
              <a:rPr lang="en-US" sz="4100" dirty="0">
                <a:solidFill>
                  <a:srgbClr val="FFFF00"/>
                </a:solidFill>
                <a:latin typeface="Calibri" panose="020F0502020204030204" pitchFamily="34" charset="0"/>
                <a:cs typeface="Calibri" panose="020F0502020204030204" pitchFamily="34" charset="0"/>
              </a:rPr>
              <a:t>Getting Our Class Online</a:t>
            </a:r>
          </a:p>
        </p:txBody>
      </p:sp>
      <p:sp>
        <p:nvSpPr>
          <p:cNvPr id="3" name="Subtitle 2">
            <a:extLst>
              <a:ext uri="{FF2B5EF4-FFF2-40B4-BE49-F238E27FC236}">
                <a16:creationId xmlns:a16="http://schemas.microsoft.com/office/drawing/2014/main" id="{AF1CA97B-2228-C445-B3E4-B6280FB26A74}"/>
              </a:ext>
            </a:extLst>
          </p:cNvPr>
          <p:cNvSpPr>
            <a:spLocks noGrp="1"/>
          </p:cNvSpPr>
          <p:nvPr>
            <p:ph type="subTitle" idx="1"/>
          </p:nvPr>
        </p:nvSpPr>
        <p:spPr>
          <a:xfrm>
            <a:off x="8289580" y="5120639"/>
            <a:ext cx="3639181" cy="1280160"/>
          </a:xfrm>
        </p:spPr>
        <p:txBody>
          <a:bodyPr anchor="ctr">
            <a:noAutofit/>
          </a:bodyPr>
          <a:lstStyle/>
          <a:p>
            <a:r>
              <a:rPr lang="en-US" sz="2800" dirty="0">
                <a:solidFill>
                  <a:srgbClr val="FFFF00"/>
                </a:solidFill>
                <a:latin typeface="Calibri" panose="020F0502020204030204" pitchFamily="34" charset="0"/>
                <a:cs typeface="Calibri" panose="020F0502020204030204" pitchFamily="34" charset="0"/>
              </a:rPr>
              <a:t>Mon. March 23 </a:t>
            </a:r>
            <a:r>
              <a:rPr lang="zh-CN" altLang="en-US" sz="2800" dirty="0">
                <a:solidFill>
                  <a:srgbClr val="FFFF00"/>
                </a:solidFill>
                <a:latin typeface="Calibri" panose="020F0502020204030204" pitchFamily="34" charset="0"/>
                <a:cs typeface="Calibri" panose="020F0502020204030204" pitchFamily="34" charset="0"/>
              </a:rPr>
              <a:t>～</a:t>
            </a:r>
            <a:r>
              <a:rPr lang="en-US" altLang="zh-CN" sz="2800" dirty="0">
                <a:solidFill>
                  <a:srgbClr val="FFFF00"/>
                </a:solidFill>
                <a:latin typeface="Calibri" panose="020F0502020204030204" pitchFamily="34" charset="0"/>
                <a:cs typeface="Calibri" panose="020F0502020204030204" pitchFamily="34" charset="0"/>
              </a:rPr>
              <a:t>Tues. April 7</a:t>
            </a:r>
            <a:endParaRPr lang="en-US" sz="28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1940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54A74-C574-994D-BDEA-7C36B93E83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8925" y="1000125"/>
            <a:ext cx="7000875" cy="5014913"/>
          </a:xfrm>
          <a:prstGeom prst="rect">
            <a:avLst/>
          </a:prstGeom>
        </p:spPr>
      </p:pic>
    </p:spTree>
    <p:extLst>
      <p:ext uri="{BB962C8B-B14F-4D97-AF65-F5344CB8AC3E}">
        <p14:creationId xmlns:p14="http://schemas.microsoft.com/office/powerpoint/2010/main" val="711361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6411685" y="634947"/>
            <a:ext cx="5127171" cy="1041454"/>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3600"/>
              <a:buFont typeface="Times"/>
              <a:buNone/>
            </a:pPr>
            <a:r>
              <a:rPr lang="ja-JP" altLang="en-US">
                <a:latin typeface="Songti TC" panose="02010600040101010101" pitchFamily="2" charset="-120"/>
                <a:ea typeface="Songti TC" panose="02010600040101010101" pitchFamily="2" charset="-120"/>
                <a:cs typeface="Times"/>
                <a:sym typeface="Times"/>
              </a:rPr>
              <a:t>你</a:t>
            </a:r>
            <a:r>
              <a:rPr lang="zh-TW" altLang="en-US" dirty="0">
                <a:latin typeface="Songti TC" panose="02010600040101010101" pitchFamily="2" charset="-120"/>
                <a:ea typeface="Songti TC" panose="02010600040101010101" pitchFamily="2" charset="-120"/>
                <a:cs typeface="Times"/>
                <a:sym typeface="Times"/>
              </a:rPr>
              <a:t>这几天</a:t>
            </a:r>
            <a:r>
              <a:rPr lang="ja-JP" altLang="en-US">
                <a:latin typeface="Songti TC" panose="02010600040101010101" pitchFamily="2" charset="-120"/>
                <a:ea typeface="Songti TC" panose="02010600040101010101" pitchFamily="2" charset="-120"/>
                <a:cs typeface="Times"/>
                <a:sym typeface="Times"/>
              </a:rPr>
              <a:t>好吗？</a:t>
            </a:r>
            <a:endParaRPr lang="ja-JP" altLang="en-US">
              <a:latin typeface="Songti TC" panose="02010600040101010101" pitchFamily="2" charset="-120"/>
              <a:ea typeface="Songti TC" panose="02010600040101010101" pitchFamily="2" charset="-120"/>
            </a:endParaRPr>
          </a:p>
        </p:txBody>
      </p:sp>
      <p:pic>
        <p:nvPicPr>
          <p:cNvPr id="91" name="Google Shape;91;p1" descr="A picture containing sign, holding, man, board&#10;&#10;Description automatically generated"/>
          <p:cNvPicPr preferRelativeResize="0"/>
          <p:nvPr/>
        </p:nvPicPr>
        <p:blipFill rotWithShape="1">
          <a:blip r:embed="rId3" cstate="email">
            <a:extLst>
              <a:ext uri="{28A0092B-C50C-407E-A947-70E740481C1C}">
                <a14:useLocalDpi xmlns:a14="http://schemas.microsoft.com/office/drawing/2010/main"/>
              </a:ext>
            </a:extLst>
          </a:blip>
          <a:stretch/>
        </p:blipFill>
        <p:spPr>
          <a:xfrm>
            <a:off x="225364" y="744657"/>
            <a:ext cx="5744035" cy="4911486"/>
          </a:xfrm>
          <a:prstGeom prst="rect">
            <a:avLst/>
          </a:prstGeom>
          <a:noFill/>
        </p:spPr>
      </p:pic>
      <p:sp>
        <p:nvSpPr>
          <p:cNvPr id="90" name="Google Shape;90;p1"/>
          <p:cNvSpPr txBox="1">
            <a:spLocks noGrp="1"/>
          </p:cNvSpPr>
          <p:nvPr>
            <p:ph type="body" idx="1"/>
          </p:nvPr>
        </p:nvSpPr>
        <p:spPr>
          <a:xfrm>
            <a:off x="6095999" y="2407436"/>
            <a:ext cx="5894717" cy="3461658"/>
          </a:xfrm>
          <a:prstGeom prst="rect">
            <a:avLst/>
          </a:prstGeom>
        </p:spPr>
        <p:txBody>
          <a:bodyPr spcFirstLastPara="1" lIns="91425" tIns="45700" rIns="91425" bIns="45700" anchorCtr="0">
            <a:normAutofit/>
          </a:bodyPr>
          <a:lstStyle/>
          <a:p>
            <a:pPr marL="0" lvl="0" indent="0" rtl="0">
              <a:lnSpc>
                <a:spcPct val="120000"/>
              </a:lnSpc>
              <a:spcBef>
                <a:spcPts val="0"/>
              </a:spcBef>
              <a:spcAft>
                <a:spcPts val="600"/>
              </a:spcAft>
              <a:buClr>
                <a:schemeClr val="dk1"/>
              </a:buClr>
              <a:buSzPts val="2800"/>
              <a:buNone/>
            </a:pPr>
            <a:r>
              <a:rPr lang="en-US" altLang="zh-TW" sz="2400" dirty="0">
                <a:solidFill>
                  <a:srgbClr val="FF0000"/>
                </a:solidFill>
                <a:latin typeface="Calibri" panose="020F0502020204030204" pitchFamily="34" charset="0"/>
                <a:ea typeface="Songti TC" panose="02010600040101010101" pitchFamily="2" charset="-120"/>
                <a:cs typeface="Calibri" panose="020F0502020204030204" pitchFamily="34" charset="0"/>
                <a:sym typeface="Times"/>
              </a:rPr>
              <a:t>TYPE</a:t>
            </a:r>
            <a:r>
              <a:rPr lang="en-US" altLang="zh-TW" sz="2400" dirty="0">
                <a:latin typeface="Calibri" panose="020F0502020204030204" pitchFamily="34" charset="0"/>
                <a:ea typeface="Songti TC" panose="02010600040101010101" pitchFamily="2" charset="-120"/>
                <a:cs typeface="Calibri" panose="020F0502020204030204" pitchFamily="34" charset="0"/>
                <a:sym typeface="Times"/>
              </a:rPr>
              <a:t> your answers in</a:t>
            </a:r>
            <a:r>
              <a:rPr lang="zh-TW" altLang="en-US" sz="2400" dirty="0">
                <a:latin typeface="Calibri" panose="020F0502020204030204" pitchFamily="34" charset="0"/>
                <a:ea typeface="Songti TC" panose="02010600040101010101" pitchFamily="2" charset="-120"/>
                <a:cs typeface="Calibri" panose="020F0502020204030204" pitchFamily="34" charset="0"/>
                <a:sym typeface="Times"/>
              </a:rPr>
              <a:t> </a:t>
            </a:r>
            <a:r>
              <a:rPr lang="en-US" altLang="zh-TW" sz="2400" dirty="0">
                <a:latin typeface="Calibri" panose="020F0502020204030204" pitchFamily="34" charset="0"/>
                <a:ea typeface="Songti TC" panose="02010600040101010101" pitchFamily="2" charset="-120"/>
                <a:cs typeface="Calibri" panose="020F0502020204030204" pitchFamily="34" charset="0"/>
                <a:sym typeface="Times"/>
              </a:rPr>
              <a:t>the </a:t>
            </a:r>
            <a:r>
              <a:rPr lang="en-US" altLang="zh-TW" sz="2400" dirty="0">
                <a:solidFill>
                  <a:srgbClr val="FF0000"/>
                </a:solidFill>
                <a:latin typeface="Calibri" panose="020F0502020204030204" pitchFamily="34" charset="0"/>
                <a:ea typeface="Songti TC" panose="02010600040101010101" pitchFamily="2" charset="-120"/>
                <a:cs typeface="Calibri" panose="020F0502020204030204" pitchFamily="34" charset="0"/>
                <a:sym typeface="Times"/>
              </a:rPr>
              <a:t>chatting bubble</a:t>
            </a:r>
            <a:r>
              <a:rPr lang="en-US" altLang="zh-TW" sz="2400" dirty="0">
                <a:latin typeface="Calibri" panose="020F0502020204030204" pitchFamily="34" charset="0"/>
                <a:ea typeface="Songti TC" panose="02010600040101010101" pitchFamily="2" charset="-120"/>
                <a:cs typeface="Calibri" panose="020F0502020204030204" pitchFamily="34" charset="0"/>
                <a:sym typeface="Times"/>
              </a:rPr>
              <a:t>-</a:t>
            </a:r>
          </a:p>
          <a:p>
            <a:pPr marL="0" lvl="0" indent="0" rtl="0">
              <a:lnSpc>
                <a:spcPct val="120000"/>
              </a:lnSpc>
              <a:spcBef>
                <a:spcPts val="0"/>
              </a:spcBef>
              <a:spcAft>
                <a:spcPts val="600"/>
              </a:spcAft>
              <a:buClr>
                <a:schemeClr val="dk1"/>
              </a:buClr>
              <a:buSzPts val="2800"/>
              <a:buNone/>
            </a:pPr>
            <a:r>
              <a:rPr lang="zh-TW" altLang="en-US" sz="2800" dirty="0">
                <a:latin typeface="Calibri" panose="020F0502020204030204" pitchFamily="34" charset="0"/>
                <a:ea typeface="Songti TC" panose="02010600040101010101" pitchFamily="2" charset="-120"/>
                <a:cs typeface="Calibri" panose="020F0502020204030204" pitchFamily="34" charset="0"/>
                <a:sym typeface="Times"/>
              </a:rPr>
              <a:t>你在哪里</a:t>
            </a:r>
            <a:r>
              <a:rPr lang="zh-CN" altLang="en-US" sz="2800" dirty="0">
                <a:latin typeface="Calibri" panose="020F0502020204030204" pitchFamily="34" charset="0"/>
                <a:ea typeface="Songti TC" panose="02010600040101010101" pitchFamily="2" charset="-120"/>
                <a:cs typeface="Calibri" panose="020F0502020204030204" pitchFamily="34" charset="0"/>
                <a:sym typeface="Times"/>
              </a:rPr>
              <a:t>？</a:t>
            </a:r>
            <a:endParaRPr lang="en-US" altLang="zh-CN" sz="2800" dirty="0">
              <a:latin typeface="Calibri" panose="020F0502020204030204" pitchFamily="34" charset="0"/>
              <a:ea typeface="Songti TC" panose="02010600040101010101" pitchFamily="2" charset="-120"/>
              <a:cs typeface="Calibri" panose="020F0502020204030204" pitchFamily="34" charset="0"/>
              <a:sym typeface="Times"/>
            </a:endParaRPr>
          </a:p>
          <a:p>
            <a:pPr marL="514350" lvl="0" indent="-514350" rtl="0">
              <a:lnSpc>
                <a:spcPct val="120000"/>
              </a:lnSpc>
              <a:spcBef>
                <a:spcPts val="0"/>
              </a:spcBef>
              <a:spcAft>
                <a:spcPts val="600"/>
              </a:spcAft>
              <a:buClr>
                <a:schemeClr val="dk1"/>
              </a:buClr>
              <a:buSzPts val="2800"/>
              <a:buAutoNum type="arabicPeriod"/>
            </a:pPr>
            <a:r>
              <a:rPr lang="zh-TW" altLang="en-US" sz="2800" dirty="0">
                <a:latin typeface="Calibri" panose="020F0502020204030204" pitchFamily="34" charset="0"/>
                <a:ea typeface="Songti TC" panose="02010600040101010101" pitchFamily="2" charset="-120"/>
                <a:cs typeface="Calibri" panose="020F0502020204030204" pitchFamily="34" charset="0"/>
                <a:sym typeface="Times"/>
              </a:rPr>
              <a:t>家里</a:t>
            </a:r>
            <a:endParaRPr lang="en-US" altLang="zh-TW" sz="2800" dirty="0">
              <a:latin typeface="Calibri" panose="020F0502020204030204" pitchFamily="34" charset="0"/>
              <a:ea typeface="Songti TC" panose="02010600040101010101" pitchFamily="2" charset="-120"/>
              <a:cs typeface="Calibri" panose="020F0502020204030204" pitchFamily="34" charset="0"/>
              <a:sym typeface="Times"/>
            </a:endParaRPr>
          </a:p>
          <a:p>
            <a:pPr marL="514350" lvl="0" indent="-514350" rtl="0">
              <a:lnSpc>
                <a:spcPct val="120000"/>
              </a:lnSpc>
              <a:spcBef>
                <a:spcPts val="0"/>
              </a:spcBef>
              <a:spcAft>
                <a:spcPts val="600"/>
              </a:spcAft>
              <a:buClr>
                <a:schemeClr val="dk1"/>
              </a:buClr>
              <a:buSzPts val="2800"/>
              <a:buAutoNum type="arabicPeriod"/>
            </a:pPr>
            <a:r>
              <a:rPr lang="zh-TW" altLang="en-US" sz="2800" dirty="0">
                <a:latin typeface="Calibri" panose="020F0502020204030204" pitchFamily="34" charset="0"/>
                <a:ea typeface="Songti TC" panose="02010600040101010101" pitchFamily="2" charset="-120"/>
                <a:cs typeface="Calibri" panose="020F0502020204030204" pitchFamily="34" charset="0"/>
                <a:sym typeface="Times"/>
              </a:rPr>
              <a:t>宿舍</a:t>
            </a:r>
            <a:endParaRPr lang="en-US" altLang="zh-TW" sz="2800" dirty="0">
              <a:latin typeface="Calibri" panose="020F0502020204030204" pitchFamily="34" charset="0"/>
              <a:ea typeface="Songti TC" panose="02010600040101010101" pitchFamily="2" charset="-120"/>
              <a:cs typeface="Calibri" panose="020F0502020204030204" pitchFamily="34" charset="0"/>
              <a:sym typeface="Times"/>
            </a:endParaRPr>
          </a:p>
          <a:p>
            <a:pPr marL="514350" lvl="0" indent="-514350" rtl="0">
              <a:lnSpc>
                <a:spcPct val="120000"/>
              </a:lnSpc>
              <a:spcBef>
                <a:spcPts val="0"/>
              </a:spcBef>
              <a:spcAft>
                <a:spcPts val="600"/>
              </a:spcAft>
              <a:buClr>
                <a:schemeClr val="dk1"/>
              </a:buClr>
              <a:buSzPts val="2800"/>
              <a:buAutoNum type="arabicPeriod"/>
            </a:pPr>
            <a:r>
              <a:rPr lang="zh-TW" altLang="en-US" sz="2800" dirty="0">
                <a:latin typeface="Calibri" panose="020F0502020204030204" pitchFamily="34" charset="0"/>
                <a:ea typeface="Songti TC" panose="02010600040101010101" pitchFamily="2" charset="-120"/>
                <a:cs typeface="Calibri" panose="020F0502020204030204" pitchFamily="34" charset="0"/>
                <a:sym typeface="Times"/>
              </a:rPr>
              <a:t>其他</a:t>
            </a:r>
            <a:r>
              <a:rPr lang="zh-CN" altLang="en-US" sz="2800" dirty="0">
                <a:latin typeface="Calibri" panose="020F0502020204030204" pitchFamily="34" charset="0"/>
                <a:ea typeface="Songti TC" panose="02010600040101010101" pitchFamily="2" charset="-120"/>
                <a:cs typeface="Calibri" panose="020F0502020204030204" pitchFamily="34" charset="0"/>
                <a:sym typeface="Times"/>
              </a:rPr>
              <a:t>：</a:t>
            </a:r>
            <a:r>
              <a:rPr lang="en-US" altLang="zh-CN" sz="2800" dirty="0">
                <a:latin typeface="Calibri" panose="020F0502020204030204" pitchFamily="34" charset="0"/>
                <a:ea typeface="Songti TC" panose="02010600040101010101" pitchFamily="2" charset="-120"/>
                <a:cs typeface="Calibri" panose="020F0502020204030204" pitchFamily="34" charset="0"/>
                <a:sym typeface="Times"/>
              </a:rPr>
              <a:t>___________</a:t>
            </a:r>
            <a:endParaRPr lang="zh-CN" altLang="en-US" sz="2800" dirty="0">
              <a:latin typeface="Calibri" panose="020F0502020204030204" pitchFamily="34" charset="0"/>
              <a:ea typeface="Songti TC" panose="02010600040101010101" pitchFamily="2" charset="-120"/>
              <a:cs typeface="Calibri" panose="020F0502020204030204" pitchFamily="34" charset="0"/>
              <a:sym typeface="Times"/>
            </a:endParaRPr>
          </a:p>
        </p:txBody>
      </p:sp>
      <p:pic>
        <p:nvPicPr>
          <p:cNvPr id="2" name="Picture 1">
            <a:extLst>
              <a:ext uri="{FF2B5EF4-FFF2-40B4-BE49-F238E27FC236}">
                <a16:creationId xmlns:a16="http://schemas.microsoft.com/office/drawing/2014/main" id="{5CB4636C-7A07-4448-B011-DE240EE98E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008" y="567630"/>
            <a:ext cx="4444720" cy="5460841"/>
          </a:xfrm>
          <a:prstGeom prst="rect">
            <a:avLst/>
          </a:prstGeom>
        </p:spPr>
      </p:pic>
      <p:sp>
        <p:nvSpPr>
          <p:cNvPr id="3" name="Frame 2">
            <a:extLst>
              <a:ext uri="{FF2B5EF4-FFF2-40B4-BE49-F238E27FC236}">
                <a16:creationId xmlns:a16="http://schemas.microsoft.com/office/drawing/2014/main" id="{11A7951D-F169-7C41-A647-B50E914EDEA7}"/>
              </a:ext>
            </a:extLst>
          </p:cNvPr>
          <p:cNvSpPr/>
          <p:nvPr/>
        </p:nvSpPr>
        <p:spPr>
          <a:xfrm>
            <a:off x="778031" y="5241032"/>
            <a:ext cx="1042419" cy="787439"/>
          </a:xfrm>
          <a:prstGeom prst="frame">
            <a:avLst>
              <a:gd name="adj1" fmla="val 96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wn Arrow 3">
            <a:extLst>
              <a:ext uri="{FF2B5EF4-FFF2-40B4-BE49-F238E27FC236}">
                <a16:creationId xmlns:a16="http://schemas.microsoft.com/office/drawing/2014/main" id="{170E8326-449B-E34D-B734-9D3FA9983EBD}"/>
              </a:ext>
            </a:extLst>
          </p:cNvPr>
          <p:cNvSpPr/>
          <p:nvPr/>
        </p:nvSpPr>
        <p:spPr>
          <a:xfrm>
            <a:off x="963636" y="4316265"/>
            <a:ext cx="671207" cy="78743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3E57F3CB-F1C0-DF47-BF3E-23519649BE10}"/>
              </a:ext>
            </a:extLst>
          </p:cNvPr>
          <p:cNvSpPr/>
          <p:nvPr/>
        </p:nvSpPr>
        <p:spPr>
          <a:xfrm>
            <a:off x="2160247" y="4138265"/>
            <a:ext cx="671207" cy="78743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3E710BE-EFB9-A34E-9E04-9662A4ADDFC5}"/>
              </a:ext>
            </a:extLst>
          </p:cNvPr>
          <p:cNvSpPr txBox="1"/>
          <p:nvPr/>
        </p:nvSpPr>
        <p:spPr>
          <a:xfrm>
            <a:off x="1726488" y="3546381"/>
            <a:ext cx="2816477" cy="523220"/>
          </a:xfrm>
          <a:prstGeom prst="rect">
            <a:avLst/>
          </a:prstGeom>
          <a:noFill/>
        </p:spPr>
        <p:txBody>
          <a:bodyPr wrap="none" rtlCol="0">
            <a:spAutoFit/>
          </a:bodyPr>
          <a:lstStyle/>
          <a:p>
            <a:r>
              <a:rPr lang="en-US" sz="2800" dirty="0">
                <a:solidFill>
                  <a:srgbClr val="FF0000"/>
                </a:solidFill>
                <a:highlight>
                  <a:srgbClr val="FFFF00"/>
                </a:highlight>
                <a:latin typeface="Calibri" panose="020F0502020204030204" pitchFamily="34" charset="0"/>
                <a:cs typeface="Calibri" panose="020F0502020204030204" pitchFamily="34" charset="0"/>
              </a:rPr>
              <a:t>type something</a:t>
            </a:r>
            <a:r>
              <a:rPr lang="zh-CN" altLang="en-US" sz="2800" dirty="0">
                <a:solidFill>
                  <a:srgbClr val="FF0000"/>
                </a:solidFill>
                <a:highlight>
                  <a:srgbClr val="FFFF00"/>
                </a:highlight>
                <a:latin typeface="Calibri" panose="020F0502020204030204" pitchFamily="34" charset="0"/>
                <a:cs typeface="Calibri" panose="020F0502020204030204" pitchFamily="34" charset="0"/>
              </a:rPr>
              <a:t>～</a:t>
            </a:r>
            <a:endParaRPr lang="en-US" sz="2800" dirty="0">
              <a:solidFill>
                <a:srgbClr val="FF0000"/>
              </a:solidFill>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859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6081012" y="-3319159"/>
            <a:ext cx="5127171" cy="1041454"/>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ts val="3600"/>
              <a:buFont typeface="Times"/>
              <a:buNone/>
            </a:pPr>
            <a:r>
              <a:rPr lang="ja-JP" altLang="en-US">
                <a:latin typeface="Songti TC" panose="02010600040101010101" pitchFamily="2" charset="-120"/>
                <a:ea typeface="Songti TC" panose="02010600040101010101" pitchFamily="2" charset="-120"/>
                <a:cs typeface="Times"/>
                <a:sym typeface="Times"/>
              </a:rPr>
              <a:t>你</a:t>
            </a:r>
            <a:r>
              <a:rPr lang="zh-TW" altLang="en-US" dirty="0">
                <a:latin typeface="Songti TC" panose="02010600040101010101" pitchFamily="2" charset="-120"/>
                <a:ea typeface="Songti TC" panose="02010600040101010101" pitchFamily="2" charset="-120"/>
                <a:cs typeface="Times"/>
                <a:sym typeface="Times"/>
              </a:rPr>
              <a:t>这几天</a:t>
            </a:r>
            <a:r>
              <a:rPr lang="ja-JP" altLang="en-US">
                <a:latin typeface="Songti TC" panose="02010600040101010101" pitchFamily="2" charset="-120"/>
                <a:ea typeface="Songti TC" panose="02010600040101010101" pitchFamily="2" charset="-120"/>
                <a:cs typeface="Times"/>
                <a:sym typeface="Times"/>
              </a:rPr>
              <a:t>好吗？</a:t>
            </a:r>
            <a:endParaRPr lang="ja-JP" altLang="en-US">
              <a:latin typeface="Songti TC" panose="02010600040101010101" pitchFamily="2" charset="-120"/>
              <a:ea typeface="Songti TC" panose="02010600040101010101" pitchFamily="2" charset="-120"/>
            </a:endParaRPr>
          </a:p>
        </p:txBody>
      </p:sp>
      <p:sp>
        <p:nvSpPr>
          <p:cNvPr id="90" name="Google Shape;90;p1"/>
          <p:cNvSpPr txBox="1">
            <a:spLocks noGrp="1"/>
          </p:cNvSpPr>
          <p:nvPr>
            <p:ph type="body" idx="1"/>
          </p:nvPr>
        </p:nvSpPr>
        <p:spPr>
          <a:xfrm>
            <a:off x="360218" y="2407436"/>
            <a:ext cx="11720947" cy="3461658"/>
          </a:xfrm>
          <a:prstGeom prst="rect">
            <a:avLst/>
          </a:prstGeom>
        </p:spPr>
        <p:txBody>
          <a:bodyPr spcFirstLastPara="1" lIns="91425" tIns="45700" rIns="91425" bIns="45700" anchorCtr="0">
            <a:normAutofit/>
          </a:bodyPr>
          <a:lstStyle/>
          <a:p>
            <a:pPr marL="0" lvl="0" indent="0" rtl="0">
              <a:lnSpc>
                <a:spcPct val="120000"/>
              </a:lnSpc>
              <a:spcBef>
                <a:spcPts val="0"/>
              </a:spcBef>
              <a:spcAft>
                <a:spcPts val="600"/>
              </a:spcAft>
              <a:buClr>
                <a:schemeClr val="dk1"/>
              </a:buClr>
              <a:buSzPts val="2800"/>
              <a:buNone/>
            </a:pPr>
            <a:r>
              <a:rPr lang="en-US" altLang="zh-TW" sz="3200" dirty="0">
                <a:solidFill>
                  <a:srgbClr val="FF0000"/>
                </a:solidFill>
                <a:latin typeface="Calibri" panose="020F0502020204030204" pitchFamily="34" charset="0"/>
                <a:ea typeface="Songti TC" panose="02010600040101010101" pitchFamily="2" charset="-120"/>
                <a:cs typeface="Calibri" panose="020F0502020204030204" pitchFamily="34" charset="0"/>
                <a:sym typeface="Times"/>
              </a:rPr>
              <a:t>Raise your hand </a:t>
            </a:r>
            <a:r>
              <a:rPr lang="en-US" altLang="zh-TW" sz="3200" dirty="0">
                <a:solidFill>
                  <a:schemeClr val="tx1"/>
                </a:solidFill>
                <a:latin typeface="Calibri" panose="020F0502020204030204" pitchFamily="34" charset="0"/>
                <a:ea typeface="Songti TC" panose="02010600040101010101" pitchFamily="2" charset="-120"/>
                <a:cs typeface="Calibri" panose="020F0502020204030204" pitchFamily="34" charset="0"/>
                <a:sym typeface="Times"/>
              </a:rPr>
              <a:t>before you want to talk.</a:t>
            </a:r>
          </a:p>
          <a:p>
            <a:pPr marL="514350" lvl="0" indent="-514350" rtl="0">
              <a:lnSpc>
                <a:spcPct val="120000"/>
              </a:lnSpc>
              <a:spcBef>
                <a:spcPts val="0"/>
              </a:spcBef>
              <a:spcAft>
                <a:spcPts val="600"/>
              </a:spcAft>
              <a:buClr>
                <a:schemeClr val="dk1"/>
              </a:buClr>
              <a:buSzPts val="2800"/>
              <a:buFont typeface="Calibri"/>
              <a:buAutoNum type="arabicPeriod"/>
            </a:pPr>
            <a:r>
              <a:rPr lang="zh-TW" altLang="en-US" sz="3200" dirty="0">
                <a:latin typeface="Calibri" panose="020F0502020204030204" pitchFamily="34" charset="0"/>
                <a:ea typeface="Songti TC" panose="02010600040101010101" pitchFamily="2" charset="-120"/>
                <a:cs typeface="Calibri" panose="020F0502020204030204" pitchFamily="34" charset="0"/>
                <a:sym typeface="Times"/>
              </a:rPr>
              <a:t>你一个人住吗</a:t>
            </a:r>
            <a:r>
              <a:rPr lang="zh-CN" altLang="en-US" sz="3200" dirty="0">
                <a:latin typeface="Calibri" panose="020F0502020204030204" pitchFamily="34" charset="0"/>
                <a:ea typeface="Songti TC" panose="02010600040101010101" pitchFamily="2" charset="-120"/>
                <a:cs typeface="Calibri" panose="020F0502020204030204" pitchFamily="34" charset="0"/>
                <a:sym typeface="Times"/>
              </a:rPr>
              <a:t>？</a:t>
            </a:r>
            <a:endParaRPr lang="en-US" altLang="zh-CN" sz="3200" dirty="0">
              <a:latin typeface="Calibri" panose="020F0502020204030204" pitchFamily="34" charset="0"/>
              <a:ea typeface="Songti TC" panose="02010600040101010101" pitchFamily="2" charset="-120"/>
              <a:cs typeface="Calibri" panose="020F0502020204030204" pitchFamily="34" charset="0"/>
              <a:sym typeface="Times"/>
            </a:endParaRPr>
          </a:p>
          <a:p>
            <a:pPr marL="514350" lvl="0" indent="-514350" rtl="0">
              <a:lnSpc>
                <a:spcPct val="120000"/>
              </a:lnSpc>
              <a:spcBef>
                <a:spcPts val="0"/>
              </a:spcBef>
              <a:spcAft>
                <a:spcPts val="600"/>
              </a:spcAft>
              <a:buClr>
                <a:schemeClr val="dk1"/>
              </a:buClr>
              <a:buSzPts val="2800"/>
              <a:buFont typeface="Calibri"/>
              <a:buAutoNum type="arabicPeriod"/>
            </a:pPr>
            <a:r>
              <a:rPr lang="zh-TW" altLang="en-US" sz="3200" dirty="0">
                <a:latin typeface="Calibri" panose="020F0502020204030204" pitchFamily="34" charset="0"/>
                <a:ea typeface="Songti TC" panose="02010600040101010101" pitchFamily="2" charset="-120"/>
                <a:cs typeface="Calibri" panose="020F0502020204030204" pitchFamily="34" charset="0"/>
                <a:sym typeface="Times"/>
              </a:rPr>
              <a:t>你这几天吃什么</a:t>
            </a:r>
            <a:r>
              <a:rPr lang="zh-CN" altLang="en-US" sz="3200" dirty="0">
                <a:latin typeface="Calibri" panose="020F0502020204030204" pitchFamily="34" charset="0"/>
                <a:ea typeface="Songti TC" panose="02010600040101010101" pitchFamily="2" charset="-120"/>
                <a:cs typeface="Calibri" panose="020F0502020204030204" pitchFamily="34" charset="0"/>
                <a:sym typeface="Times"/>
              </a:rPr>
              <a:t>？</a:t>
            </a:r>
            <a:endParaRPr lang="en-US" altLang="zh-CN" sz="3200" dirty="0">
              <a:latin typeface="Calibri" panose="020F0502020204030204" pitchFamily="34" charset="0"/>
              <a:ea typeface="Songti TC" panose="02010600040101010101" pitchFamily="2" charset="-120"/>
              <a:cs typeface="Calibri" panose="020F0502020204030204" pitchFamily="34" charset="0"/>
              <a:sym typeface="Times"/>
            </a:endParaRPr>
          </a:p>
          <a:p>
            <a:pPr marL="514350" lvl="0" indent="-514350" rtl="0">
              <a:lnSpc>
                <a:spcPct val="120000"/>
              </a:lnSpc>
              <a:spcBef>
                <a:spcPts val="0"/>
              </a:spcBef>
              <a:spcAft>
                <a:spcPts val="600"/>
              </a:spcAft>
              <a:buClr>
                <a:schemeClr val="dk1"/>
              </a:buClr>
              <a:buSzPts val="2800"/>
              <a:buFont typeface="Calibri"/>
              <a:buAutoNum type="arabicPeriod"/>
            </a:pPr>
            <a:r>
              <a:rPr lang="zh-TW" altLang="en-US" sz="3200" dirty="0">
                <a:latin typeface="Calibri" panose="020F0502020204030204" pitchFamily="34" charset="0"/>
                <a:ea typeface="Songti TC" panose="02010600040101010101" pitchFamily="2" charset="-120"/>
                <a:cs typeface="Calibri" panose="020F0502020204030204" pitchFamily="34" charset="0"/>
                <a:sym typeface="Times"/>
              </a:rPr>
              <a:t>你好不好</a:t>
            </a:r>
            <a:r>
              <a:rPr lang="en-US" altLang="zh-TW" sz="3200" dirty="0">
                <a:latin typeface="Calibri" panose="020F0502020204030204" pitchFamily="34" charset="0"/>
                <a:ea typeface="Songti TC" panose="02010600040101010101" pitchFamily="2" charset="-120"/>
                <a:cs typeface="Calibri" panose="020F0502020204030204" pitchFamily="34" charset="0"/>
                <a:sym typeface="Times"/>
              </a:rPr>
              <a:t>(</a:t>
            </a:r>
            <a:r>
              <a:rPr lang="zh-TW" altLang="en-US" sz="3200" dirty="0">
                <a:latin typeface="Calibri" panose="020F0502020204030204" pitchFamily="34" charset="0"/>
                <a:ea typeface="Songti TC" panose="02010600040101010101" pitchFamily="2" charset="-120"/>
                <a:cs typeface="Calibri" panose="020F0502020204030204" pitchFamily="34" charset="0"/>
                <a:sym typeface="Times"/>
              </a:rPr>
              <a:t>心理</a:t>
            </a:r>
            <a:r>
              <a:rPr lang="zh-CN" altLang="en-US" sz="3200" dirty="0">
                <a:latin typeface="Calibri" panose="020F0502020204030204" pitchFamily="34" charset="0"/>
                <a:ea typeface="Songti TC" panose="02010600040101010101" pitchFamily="2" charset="-120"/>
                <a:cs typeface="Calibri" panose="020F0502020204030204" pitchFamily="34" charset="0"/>
                <a:sym typeface="Times"/>
              </a:rPr>
              <a:t>、</a:t>
            </a:r>
            <a:r>
              <a:rPr lang="zh-TW" altLang="en-US" sz="3200" dirty="0">
                <a:latin typeface="Calibri" panose="020F0502020204030204" pitchFamily="34" charset="0"/>
                <a:ea typeface="Songti TC" panose="02010600040101010101" pitchFamily="2" charset="-120"/>
                <a:cs typeface="Calibri" panose="020F0502020204030204" pitchFamily="34" charset="0"/>
                <a:sym typeface="Times"/>
              </a:rPr>
              <a:t>身体健康</a:t>
            </a:r>
            <a:r>
              <a:rPr lang="en-US" altLang="zh-TW" sz="3200" dirty="0">
                <a:latin typeface="Calibri" panose="020F0502020204030204" pitchFamily="34" charset="0"/>
                <a:ea typeface="Songti TC" panose="02010600040101010101" pitchFamily="2" charset="-120"/>
                <a:cs typeface="Calibri" panose="020F0502020204030204" pitchFamily="34" charset="0"/>
                <a:sym typeface="Times"/>
              </a:rPr>
              <a:t>)</a:t>
            </a:r>
            <a:r>
              <a:rPr lang="zh-CN" altLang="en-US" sz="3200" dirty="0">
                <a:latin typeface="Calibri" panose="020F0502020204030204" pitchFamily="34" charset="0"/>
                <a:ea typeface="Songti TC" panose="02010600040101010101" pitchFamily="2" charset="-120"/>
                <a:cs typeface="Calibri" panose="020F0502020204030204" pitchFamily="34" charset="0"/>
                <a:sym typeface="Times"/>
              </a:rPr>
              <a:t>？</a:t>
            </a:r>
            <a:endParaRPr lang="en-US" altLang="zh-CN" sz="3200" dirty="0">
              <a:latin typeface="Calibri" panose="020F0502020204030204" pitchFamily="34" charset="0"/>
              <a:ea typeface="Songti TC" panose="02010600040101010101" pitchFamily="2" charset="-120"/>
              <a:cs typeface="Calibri" panose="020F0502020204030204" pitchFamily="34" charset="0"/>
              <a:sym typeface="Times"/>
            </a:endParaRPr>
          </a:p>
          <a:p>
            <a:pPr marL="514350" lvl="0" indent="-514350" rtl="0">
              <a:lnSpc>
                <a:spcPct val="120000"/>
              </a:lnSpc>
              <a:spcBef>
                <a:spcPts val="0"/>
              </a:spcBef>
              <a:spcAft>
                <a:spcPts val="600"/>
              </a:spcAft>
              <a:buClr>
                <a:schemeClr val="dk1"/>
              </a:buClr>
              <a:buSzPts val="2800"/>
              <a:buFont typeface="Calibri"/>
              <a:buAutoNum type="arabicPeriod"/>
            </a:pPr>
            <a:r>
              <a:rPr lang="zh-TW" altLang="en-US" sz="3200" dirty="0">
                <a:latin typeface="Calibri" panose="020F0502020204030204" pitchFamily="34" charset="0"/>
                <a:ea typeface="Songti TC" panose="02010600040101010101" pitchFamily="2" charset="-120"/>
                <a:cs typeface="Calibri" panose="020F0502020204030204" pitchFamily="34" charset="0"/>
                <a:sym typeface="Times"/>
              </a:rPr>
              <a:t>你的家人好不好</a:t>
            </a:r>
            <a:r>
              <a:rPr lang="zh-CN" altLang="en-US" sz="3200" dirty="0">
                <a:latin typeface="Calibri" panose="020F0502020204030204" pitchFamily="34" charset="0"/>
                <a:ea typeface="Songti TC" panose="02010600040101010101" pitchFamily="2" charset="-120"/>
                <a:cs typeface="Calibri" panose="020F0502020204030204" pitchFamily="34" charset="0"/>
                <a:sym typeface="Times"/>
              </a:rPr>
              <a:t>？</a:t>
            </a:r>
            <a:endParaRPr lang="en-US" altLang="zh-CN" sz="3200" dirty="0">
              <a:latin typeface="Calibri" panose="020F0502020204030204" pitchFamily="34" charset="0"/>
              <a:ea typeface="Songti TC" panose="02010600040101010101" pitchFamily="2" charset="-120"/>
              <a:cs typeface="Calibri" panose="020F0502020204030204" pitchFamily="34" charset="0"/>
              <a:sym typeface="Times"/>
            </a:endParaRPr>
          </a:p>
        </p:txBody>
      </p:sp>
      <p:pic>
        <p:nvPicPr>
          <p:cNvPr id="5" name="Picture 4">
            <a:extLst>
              <a:ext uri="{FF2B5EF4-FFF2-40B4-BE49-F238E27FC236}">
                <a16:creationId xmlns:a16="http://schemas.microsoft.com/office/drawing/2014/main" id="{70E82C70-8E99-DE4E-AD0B-BD167D1574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81012" y="854738"/>
            <a:ext cx="5686920" cy="1272564"/>
          </a:xfrm>
          <a:prstGeom prst="rect">
            <a:avLst/>
          </a:prstGeom>
        </p:spPr>
      </p:pic>
      <p:sp>
        <p:nvSpPr>
          <p:cNvPr id="11" name="Frame 10">
            <a:extLst>
              <a:ext uri="{FF2B5EF4-FFF2-40B4-BE49-F238E27FC236}">
                <a16:creationId xmlns:a16="http://schemas.microsoft.com/office/drawing/2014/main" id="{8B21EFEF-950F-F645-8B08-D52A738531FC}"/>
              </a:ext>
            </a:extLst>
          </p:cNvPr>
          <p:cNvSpPr/>
          <p:nvPr/>
        </p:nvSpPr>
        <p:spPr>
          <a:xfrm>
            <a:off x="9772650" y="866811"/>
            <a:ext cx="1306883" cy="1260491"/>
          </a:xfrm>
          <a:prstGeom prst="frame">
            <a:avLst>
              <a:gd name="adj1" fmla="val 96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wn Arrow 12">
            <a:extLst>
              <a:ext uri="{FF2B5EF4-FFF2-40B4-BE49-F238E27FC236}">
                <a16:creationId xmlns:a16="http://schemas.microsoft.com/office/drawing/2014/main" id="{70695545-F775-FD47-A455-5C0AA873893F}"/>
              </a:ext>
            </a:extLst>
          </p:cNvPr>
          <p:cNvSpPr/>
          <p:nvPr/>
        </p:nvSpPr>
        <p:spPr>
          <a:xfrm>
            <a:off x="10090487" y="79372"/>
            <a:ext cx="671207" cy="78743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89;p1">
            <a:extLst>
              <a:ext uri="{FF2B5EF4-FFF2-40B4-BE49-F238E27FC236}">
                <a16:creationId xmlns:a16="http://schemas.microsoft.com/office/drawing/2014/main" id="{DC812DB2-F6DD-284B-917D-B1AC8BFF0E28}"/>
              </a:ext>
            </a:extLst>
          </p:cNvPr>
          <p:cNvSpPr txBox="1">
            <a:spLocks/>
          </p:cNvSpPr>
          <p:nvPr/>
        </p:nvSpPr>
        <p:spPr>
          <a:xfrm>
            <a:off x="124085" y="702453"/>
            <a:ext cx="5127171" cy="1041454"/>
          </a:xfrm>
          <a:prstGeom prst="rect">
            <a:avLst/>
          </a:prstGeom>
        </p:spPr>
        <p:txBody>
          <a:bodyPr spcFirstLastPara="1" vert="horz" lIns="91425" tIns="45700" rIns="91425" bIns="45700" rtlCol="0" anchor="b" anchorCtr="0">
            <a:normAutofit/>
          </a:bodyPr>
          <a:lst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a:lstStyle>
          <a:p>
            <a:pPr algn="ctr">
              <a:spcBef>
                <a:spcPts val="0"/>
              </a:spcBef>
              <a:buClr>
                <a:schemeClr val="dk1"/>
              </a:buClr>
              <a:buSzPts val="3600"/>
              <a:buFont typeface="Times"/>
              <a:buNone/>
            </a:pPr>
            <a:r>
              <a:rPr lang="ja-JP" altLang="en-US">
                <a:latin typeface="Songti TC" panose="02010600040101010101" pitchFamily="2" charset="-120"/>
                <a:ea typeface="Songti TC" panose="02010600040101010101" pitchFamily="2" charset="-120"/>
                <a:cs typeface="Times"/>
                <a:sym typeface="Times"/>
              </a:rPr>
              <a:t>你</a:t>
            </a:r>
            <a:r>
              <a:rPr lang="zh-TW" altLang="en-US">
                <a:latin typeface="Songti TC" panose="02010600040101010101" pitchFamily="2" charset="-120"/>
                <a:ea typeface="Songti TC" panose="02010600040101010101" pitchFamily="2" charset="-120"/>
                <a:cs typeface="Times"/>
                <a:sym typeface="Times"/>
              </a:rPr>
              <a:t>这几天</a:t>
            </a:r>
            <a:r>
              <a:rPr lang="ja-JP" altLang="en-US">
                <a:latin typeface="Songti TC" panose="02010600040101010101" pitchFamily="2" charset="-120"/>
                <a:ea typeface="Songti TC" panose="02010600040101010101" pitchFamily="2" charset="-120"/>
                <a:cs typeface="Times"/>
                <a:sym typeface="Times"/>
              </a:rPr>
              <a:t>好吗？</a:t>
            </a:r>
            <a:endParaRPr lang="ja-JP" altLang="en-US">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1690141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body" idx="1"/>
          </p:nvPr>
        </p:nvSpPr>
        <p:spPr>
          <a:xfrm>
            <a:off x="451672" y="4622009"/>
            <a:ext cx="2542117" cy="1551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ja-JP" sz="2800">
                <a:solidFill>
                  <a:schemeClr val="tx1"/>
                </a:solidFill>
                <a:latin typeface="Times"/>
                <a:ea typeface="Times"/>
                <a:cs typeface="Times"/>
                <a:sym typeface="Times"/>
              </a:rPr>
              <a:t>干洗手</a:t>
            </a:r>
            <a:endParaRPr sz="2800" dirty="0">
              <a:solidFill>
                <a:schemeClr val="tx1"/>
              </a:solidFill>
              <a:latin typeface="Times"/>
              <a:ea typeface="Times"/>
              <a:cs typeface="Times"/>
              <a:sym typeface="Times"/>
            </a:endParaRPr>
          </a:p>
          <a:p>
            <a:pPr marL="0" lvl="0" indent="0" algn="l" rtl="0">
              <a:lnSpc>
                <a:spcPct val="90000"/>
              </a:lnSpc>
              <a:spcBef>
                <a:spcPts val="1000"/>
              </a:spcBef>
              <a:spcAft>
                <a:spcPts val="0"/>
              </a:spcAft>
              <a:buClr>
                <a:schemeClr val="dk1"/>
              </a:buClr>
              <a:buSzPts val="2800"/>
              <a:buNone/>
            </a:pPr>
            <a:r>
              <a:rPr lang="ja-JP" sz="2800">
                <a:solidFill>
                  <a:schemeClr val="tx1"/>
                </a:solidFill>
                <a:latin typeface="Times"/>
                <a:ea typeface="Times"/>
                <a:cs typeface="Times"/>
                <a:sym typeface="Times"/>
              </a:rPr>
              <a:t>gan1xi3shou3</a:t>
            </a:r>
            <a:endParaRPr sz="2800" dirty="0">
              <a:solidFill>
                <a:schemeClr val="tx1"/>
              </a:solidFill>
              <a:latin typeface="Times"/>
              <a:ea typeface="Times"/>
              <a:cs typeface="Times"/>
              <a:sym typeface="Times"/>
            </a:endParaRPr>
          </a:p>
        </p:txBody>
      </p:sp>
      <p:pic>
        <p:nvPicPr>
          <p:cNvPr id="98" name="Google Shape;98;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672" y="2153180"/>
            <a:ext cx="2222500" cy="2222500"/>
          </a:xfrm>
          <a:prstGeom prst="rect">
            <a:avLst/>
          </a:prstGeom>
          <a:noFill/>
          <a:ln>
            <a:noFill/>
          </a:ln>
        </p:spPr>
      </p:pic>
      <p:pic>
        <p:nvPicPr>
          <p:cNvPr id="99" name="Google Shape;99;p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64649" y="2011725"/>
            <a:ext cx="2354791" cy="2354791"/>
          </a:xfrm>
          <a:prstGeom prst="rect">
            <a:avLst/>
          </a:prstGeom>
          <a:noFill/>
          <a:ln>
            <a:noFill/>
          </a:ln>
        </p:spPr>
      </p:pic>
      <p:sp>
        <p:nvSpPr>
          <p:cNvPr id="100" name="Google Shape;100;p2"/>
          <p:cNvSpPr txBox="1"/>
          <p:nvPr/>
        </p:nvSpPr>
        <p:spPr>
          <a:xfrm>
            <a:off x="3164649" y="4652262"/>
            <a:ext cx="2542117" cy="15515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ja-JP" sz="2800" b="0" i="0" u="none" strike="noStrike" cap="none">
                <a:solidFill>
                  <a:schemeClr val="dk1"/>
                </a:solidFill>
                <a:latin typeface="Times"/>
                <a:ea typeface="Times"/>
                <a:cs typeface="Times"/>
                <a:sym typeface="Times"/>
              </a:rPr>
              <a:t>口罩</a:t>
            </a:r>
            <a:endParaRPr sz="2800" b="0" i="0" u="none" strike="noStrike" cap="none">
              <a:solidFill>
                <a:schemeClr val="dk1"/>
              </a:solidFill>
              <a:latin typeface="Times"/>
              <a:ea typeface="Times"/>
              <a:cs typeface="Times"/>
              <a:sym typeface="Times"/>
            </a:endParaRPr>
          </a:p>
          <a:p>
            <a:pPr marL="0" marR="0" lvl="0" indent="0" algn="l" rtl="0">
              <a:lnSpc>
                <a:spcPct val="90000"/>
              </a:lnSpc>
              <a:spcBef>
                <a:spcPts val="1000"/>
              </a:spcBef>
              <a:spcAft>
                <a:spcPts val="0"/>
              </a:spcAft>
              <a:buClr>
                <a:schemeClr val="dk1"/>
              </a:buClr>
              <a:buSzPts val="2800"/>
              <a:buFont typeface="Arial"/>
              <a:buNone/>
            </a:pPr>
            <a:r>
              <a:rPr lang="ja-JP" sz="2800" b="0" i="0" u="none" strike="noStrike" cap="none">
                <a:solidFill>
                  <a:schemeClr val="dk1"/>
                </a:solidFill>
                <a:latin typeface="Times"/>
                <a:ea typeface="Times"/>
                <a:cs typeface="Times"/>
                <a:sym typeface="Times"/>
              </a:rPr>
              <a:t>kou3zhao4</a:t>
            </a:r>
            <a:endParaRPr sz="2800" b="0" i="0" u="none" strike="noStrike" cap="none">
              <a:solidFill>
                <a:schemeClr val="dk1"/>
              </a:solidFill>
              <a:latin typeface="Times"/>
              <a:ea typeface="Times"/>
              <a:cs typeface="Times"/>
              <a:sym typeface="Times"/>
            </a:endParaRPr>
          </a:p>
        </p:txBody>
      </p:sp>
      <p:pic>
        <p:nvPicPr>
          <p:cNvPr id="101" name="Google Shape;101;p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925483" y="2375307"/>
            <a:ext cx="2048659" cy="2048659"/>
          </a:xfrm>
          <a:prstGeom prst="rect">
            <a:avLst/>
          </a:prstGeom>
          <a:noFill/>
          <a:ln>
            <a:noFill/>
          </a:ln>
        </p:spPr>
      </p:pic>
      <p:sp>
        <p:nvSpPr>
          <p:cNvPr id="102" name="Google Shape;102;p2"/>
          <p:cNvSpPr txBox="1"/>
          <p:nvPr/>
        </p:nvSpPr>
        <p:spPr>
          <a:xfrm>
            <a:off x="6088998" y="4599912"/>
            <a:ext cx="2542117" cy="15515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ja-JP" sz="2800" b="0" i="0" u="none" strike="noStrike" cap="none">
                <a:solidFill>
                  <a:schemeClr val="dk1"/>
                </a:solidFill>
                <a:latin typeface="Times"/>
                <a:ea typeface="Times"/>
                <a:cs typeface="Times"/>
                <a:sym typeface="Times"/>
              </a:rPr>
              <a:t>药</a:t>
            </a:r>
            <a:endParaRPr sz="2800" b="0" i="0" u="none" strike="noStrike" cap="none">
              <a:solidFill>
                <a:schemeClr val="dk1"/>
              </a:solidFill>
              <a:latin typeface="Times"/>
              <a:ea typeface="Times"/>
              <a:cs typeface="Times"/>
              <a:sym typeface="Times"/>
            </a:endParaRPr>
          </a:p>
          <a:p>
            <a:pPr marL="0" marR="0" lvl="0" indent="0" algn="l" rtl="0">
              <a:lnSpc>
                <a:spcPct val="90000"/>
              </a:lnSpc>
              <a:spcBef>
                <a:spcPts val="1000"/>
              </a:spcBef>
              <a:spcAft>
                <a:spcPts val="0"/>
              </a:spcAft>
              <a:buClr>
                <a:schemeClr val="dk1"/>
              </a:buClr>
              <a:buSzPts val="2800"/>
              <a:buFont typeface="Arial"/>
              <a:buNone/>
            </a:pPr>
            <a:r>
              <a:rPr lang="ja-JP" sz="2800" b="0" i="0" u="none" strike="noStrike" cap="none">
                <a:solidFill>
                  <a:schemeClr val="dk1"/>
                </a:solidFill>
                <a:latin typeface="Times"/>
                <a:ea typeface="Times"/>
                <a:cs typeface="Times"/>
                <a:sym typeface="Times"/>
              </a:rPr>
              <a:t>yao4</a:t>
            </a:r>
            <a:endParaRPr sz="2800" b="0" i="0" u="none" strike="noStrike" cap="none">
              <a:solidFill>
                <a:schemeClr val="dk1"/>
              </a:solidFill>
              <a:latin typeface="Times"/>
              <a:ea typeface="Times"/>
              <a:cs typeface="Times"/>
              <a:sym typeface="Times"/>
            </a:endParaRPr>
          </a:p>
        </p:txBody>
      </p:sp>
      <p:pic>
        <p:nvPicPr>
          <p:cNvPr id="103" name="Google Shape;103;p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631115" y="2375307"/>
            <a:ext cx="3109213" cy="2215952"/>
          </a:xfrm>
          <a:prstGeom prst="rect">
            <a:avLst/>
          </a:prstGeom>
          <a:noFill/>
          <a:ln>
            <a:noFill/>
          </a:ln>
        </p:spPr>
      </p:pic>
      <p:sp>
        <p:nvSpPr>
          <p:cNvPr id="104" name="Google Shape;104;p2"/>
          <p:cNvSpPr txBox="1"/>
          <p:nvPr/>
        </p:nvSpPr>
        <p:spPr>
          <a:xfrm>
            <a:off x="8781799" y="4662710"/>
            <a:ext cx="2542117" cy="15515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ja-JP" sz="2800" b="0" i="0" u="none" strike="noStrike" cap="none">
                <a:solidFill>
                  <a:schemeClr val="dk1"/>
                </a:solidFill>
                <a:latin typeface="Times"/>
                <a:ea typeface="Times"/>
                <a:cs typeface="Times"/>
                <a:sym typeface="Times"/>
              </a:rPr>
              <a:t>罐头</a:t>
            </a:r>
            <a:endParaRPr sz="2800" b="0" i="0" u="none" strike="noStrike" cap="none">
              <a:solidFill>
                <a:schemeClr val="dk1"/>
              </a:solidFill>
              <a:latin typeface="Times"/>
              <a:ea typeface="Times"/>
              <a:cs typeface="Times"/>
              <a:sym typeface="Times"/>
            </a:endParaRPr>
          </a:p>
          <a:p>
            <a:pPr marL="0" marR="0" lvl="0" indent="0" algn="l" rtl="0">
              <a:lnSpc>
                <a:spcPct val="90000"/>
              </a:lnSpc>
              <a:spcBef>
                <a:spcPts val="1000"/>
              </a:spcBef>
              <a:spcAft>
                <a:spcPts val="0"/>
              </a:spcAft>
              <a:buClr>
                <a:schemeClr val="dk1"/>
              </a:buClr>
              <a:buSzPts val="2800"/>
              <a:buFont typeface="Arial"/>
              <a:buNone/>
            </a:pPr>
            <a:r>
              <a:rPr lang="ja-JP" sz="2800" b="0" i="0" u="none" strike="noStrike" cap="none">
                <a:solidFill>
                  <a:schemeClr val="dk1"/>
                </a:solidFill>
                <a:latin typeface="Times"/>
                <a:ea typeface="Times"/>
                <a:cs typeface="Times"/>
                <a:sym typeface="Times"/>
              </a:rPr>
              <a:t>guan4tou</a:t>
            </a:r>
            <a:endParaRPr sz="2800" b="0" i="0" u="none" strike="noStrike" cap="none">
              <a:solidFill>
                <a:schemeClr val="dk1"/>
              </a:solidFill>
              <a:latin typeface="Times"/>
              <a:ea typeface="Times"/>
              <a:cs typeface="Times"/>
              <a:sym typeface="Times"/>
            </a:endParaRPr>
          </a:p>
        </p:txBody>
      </p:sp>
      <p:sp>
        <p:nvSpPr>
          <p:cNvPr id="10" name="Title 1">
            <a:extLst>
              <a:ext uri="{FF2B5EF4-FFF2-40B4-BE49-F238E27FC236}">
                <a16:creationId xmlns:a16="http://schemas.microsoft.com/office/drawing/2014/main" id="{5D17EC87-EC55-9A4C-9761-649B85B73E6E}"/>
              </a:ext>
            </a:extLst>
          </p:cNvPr>
          <p:cNvSpPr>
            <a:spLocks noGrp="1"/>
          </p:cNvSpPr>
          <p:nvPr>
            <p:ph type="title"/>
          </p:nvPr>
        </p:nvSpPr>
        <p:spPr>
          <a:xfrm>
            <a:off x="381022" y="223730"/>
            <a:ext cx="11429956" cy="895264"/>
          </a:xfrm>
          <a:solidFill>
            <a:srgbClr val="D7FFF3"/>
          </a:solidFill>
        </p:spPr>
        <p:txBody>
          <a:bodyPr>
            <a:normAutofit fontScale="90000"/>
          </a:bodyPr>
          <a:lstStyle/>
          <a:p>
            <a:pPr algn="ctr"/>
            <a:r>
              <a:rPr lang="ja-JP" altLang="en-US" sz="3600" b="1">
                <a:latin typeface="Times" pitchFamily="2" charset="0"/>
                <a:ea typeface="Kaiti TC" panose="02010600040101010101" pitchFamily="2" charset="-120"/>
              </a:rPr>
              <a:t>你买了什么</a:t>
            </a:r>
            <a:r>
              <a:rPr lang="zh-CN" altLang="en-US" sz="3600" b="1" dirty="0">
                <a:latin typeface="Times" pitchFamily="2" charset="0"/>
                <a:ea typeface="Kaiti TC" panose="02010600040101010101" pitchFamily="2" charset="-120"/>
              </a:rPr>
              <a:t>？ 你</a:t>
            </a:r>
            <a:r>
              <a:rPr lang="zh-CN" altLang="en-US" sz="3600" b="1" dirty="0">
                <a:solidFill>
                  <a:srgbClr val="FF0000"/>
                </a:solidFill>
                <a:latin typeface="Times" pitchFamily="2" charset="0"/>
                <a:ea typeface="Kaiti TC" panose="02010600040101010101" pitchFamily="2" charset="-120"/>
              </a:rPr>
              <a:t>还</a:t>
            </a:r>
            <a:r>
              <a:rPr lang="zh-CN" altLang="en-CA" sz="3600" b="1" dirty="0">
                <a:latin typeface="Times" pitchFamily="2" charset="0"/>
                <a:ea typeface="Kaiti TC" panose="02010600040101010101" pitchFamily="2" charset="-120"/>
              </a:rPr>
              <a:t>想买</a:t>
            </a:r>
            <a:r>
              <a:rPr lang="zh-CN" altLang="en-US" sz="3600" b="1" dirty="0">
                <a:latin typeface="Times" pitchFamily="2" charset="0"/>
                <a:ea typeface="Kaiti TC" panose="02010600040101010101" pitchFamily="2" charset="-120"/>
              </a:rPr>
              <a:t>什么？你 </a:t>
            </a:r>
            <a:r>
              <a:rPr lang="zh-CN" altLang="en-US" sz="3600" b="1" dirty="0">
                <a:solidFill>
                  <a:srgbClr val="FF0000"/>
                </a:solidFill>
                <a:latin typeface="Times" pitchFamily="2" charset="0"/>
                <a:ea typeface="Kaiti TC" panose="02010600040101010101" pitchFamily="2" charset="-120"/>
              </a:rPr>
              <a:t>买不到</a:t>
            </a:r>
            <a:r>
              <a:rPr lang="en-CA" altLang="zh-CN" sz="3600" b="1" dirty="0">
                <a:solidFill>
                  <a:srgbClr val="FF0000"/>
                </a:solidFill>
                <a:latin typeface="Times" pitchFamily="2" charset="0"/>
                <a:ea typeface="Kaiti TC" panose="02010600040101010101" pitchFamily="2" charset="-120"/>
              </a:rPr>
              <a:t>(mai3bu2dao4)</a:t>
            </a:r>
            <a:r>
              <a:rPr lang="zh-CN" altLang="en-CA" sz="3600" b="1" dirty="0">
                <a:latin typeface="Times" pitchFamily="2" charset="0"/>
                <a:ea typeface="Kaiti TC" panose="02010600040101010101" pitchFamily="2" charset="-120"/>
              </a:rPr>
              <a:t>什么</a:t>
            </a:r>
            <a:r>
              <a:rPr lang="zh-CN" altLang="en-US" sz="3600" b="1" dirty="0">
                <a:latin typeface="Times" pitchFamily="2" charset="0"/>
                <a:ea typeface="Kaiti TC" panose="02010600040101010101" pitchFamily="2" charset="-120"/>
              </a:rPr>
              <a:t>？</a:t>
            </a:r>
            <a:endParaRPr lang="en-CA" altLang="ja-JP" sz="3600" b="1" dirty="0">
              <a:latin typeface="Times" pitchFamily="2" charset="0"/>
              <a:ea typeface="Kaiti TC" panose="02010600040101010101" pitchFamily="2" charset="-120"/>
            </a:endParaRPr>
          </a:p>
        </p:txBody>
      </p:sp>
      <p:sp>
        <p:nvSpPr>
          <p:cNvPr id="11" name="Content Placeholder 8">
            <a:extLst>
              <a:ext uri="{FF2B5EF4-FFF2-40B4-BE49-F238E27FC236}">
                <a16:creationId xmlns:a16="http://schemas.microsoft.com/office/drawing/2014/main" id="{AB4AD611-5705-754F-B13F-B5D9003DD7E8}"/>
              </a:ext>
            </a:extLst>
          </p:cNvPr>
          <p:cNvSpPr txBox="1">
            <a:spLocks/>
          </p:cNvSpPr>
          <p:nvPr/>
        </p:nvSpPr>
        <p:spPr>
          <a:xfrm>
            <a:off x="838200" y="1336399"/>
            <a:ext cx="10515600" cy="474357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b="1">
                <a:solidFill>
                  <a:srgbClr val="FF0000"/>
                </a:solidFill>
                <a:latin typeface="Calibri" panose="020F0502020204030204" pitchFamily="34" charset="0"/>
                <a:cs typeface="Calibri" panose="020F0502020204030204" pitchFamily="34" charset="0"/>
              </a:rPr>
              <a:t>TYPE, WRITE or DRAW </a:t>
            </a:r>
            <a:r>
              <a:rPr lang="en-US" sz="2800" b="1">
                <a:latin typeface="Calibri" panose="020F0502020204030204" pitchFamily="34" charset="0"/>
                <a:cs typeface="Calibri" panose="020F0502020204030204" pitchFamily="34" charset="0"/>
              </a:rPr>
              <a:t>your answers on the whiteboard</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911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C09393-015C-C847-99C1-EA044AAEE318}"/>
              </a:ext>
            </a:extLst>
          </p:cNvPr>
          <p:cNvSpPr>
            <a:spLocks noGrp="1"/>
          </p:cNvSpPr>
          <p:nvPr>
            <p:ph type="title"/>
          </p:nvPr>
        </p:nvSpPr>
        <p:spPr>
          <a:xfrm>
            <a:off x="381022" y="223730"/>
            <a:ext cx="11429956" cy="895264"/>
          </a:xfrm>
          <a:solidFill>
            <a:srgbClr val="D7FFF3"/>
          </a:solidFill>
        </p:spPr>
        <p:txBody>
          <a:bodyPr>
            <a:normAutofit fontScale="90000"/>
          </a:bodyPr>
          <a:lstStyle/>
          <a:p>
            <a:pPr algn="ctr"/>
            <a:r>
              <a:rPr lang="ja-JP" altLang="en-US" sz="3600" b="1">
                <a:latin typeface="Times" pitchFamily="2" charset="0"/>
                <a:ea typeface="Kaiti TC" panose="02010600040101010101" pitchFamily="2" charset="-120"/>
              </a:rPr>
              <a:t>你买了什么</a:t>
            </a:r>
            <a:r>
              <a:rPr lang="zh-CN" altLang="en-US" sz="3600" b="1" dirty="0">
                <a:latin typeface="Times" pitchFamily="2" charset="0"/>
                <a:ea typeface="Kaiti TC" panose="02010600040101010101" pitchFamily="2" charset="-120"/>
              </a:rPr>
              <a:t>？ 你</a:t>
            </a:r>
            <a:r>
              <a:rPr lang="zh-CN" altLang="en-US" sz="3600" b="1" dirty="0">
                <a:solidFill>
                  <a:srgbClr val="FF0000"/>
                </a:solidFill>
                <a:latin typeface="Times" pitchFamily="2" charset="0"/>
                <a:ea typeface="Kaiti TC" panose="02010600040101010101" pitchFamily="2" charset="-120"/>
              </a:rPr>
              <a:t>还</a:t>
            </a:r>
            <a:r>
              <a:rPr lang="zh-CN" altLang="en-CA" sz="3600" b="1" dirty="0">
                <a:latin typeface="Times" pitchFamily="2" charset="0"/>
                <a:ea typeface="Kaiti TC" panose="02010600040101010101" pitchFamily="2" charset="-120"/>
              </a:rPr>
              <a:t>想买</a:t>
            </a:r>
            <a:r>
              <a:rPr lang="zh-CN" altLang="en-US" sz="3600" b="1" dirty="0">
                <a:latin typeface="Times" pitchFamily="2" charset="0"/>
                <a:ea typeface="Kaiti TC" panose="02010600040101010101" pitchFamily="2" charset="-120"/>
              </a:rPr>
              <a:t>什么？你 </a:t>
            </a:r>
            <a:r>
              <a:rPr lang="zh-CN" altLang="en-US" sz="3600" b="1" dirty="0">
                <a:solidFill>
                  <a:srgbClr val="FF0000"/>
                </a:solidFill>
                <a:latin typeface="Times" pitchFamily="2" charset="0"/>
                <a:ea typeface="Kaiti TC" panose="02010600040101010101" pitchFamily="2" charset="-120"/>
              </a:rPr>
              <a:t>买不到</a:t>
            </a:r>
            <a:r>
              <a:rPr lang="en-CA" altLang="zh-CN" sz="3600" b="1" dirty="0">
                <a:solidFill>
                  <a:srgbClr val="FF0000"/>
                </a:solidFill>
                <a:latin typeface="Times" pitchFamily="2" charset="0"/>
                <a:ea typeface="Kaiti TC" panose="02010600040101010101" pitchFamily="2" charset="-120"/>
              </a:rPr>
              <a:t>(mai3bu2dao4)</a:t>
            </a:r>
            <a:r>
              <a:rPr lang="zh-CN" altLang="en-CA" sz="3600" b="1" dirty="0">
                <a:latin typeface="Times" pitchFamily="2" charset="0"/>
                <a:ea typeface="Kaiti TC" panose="02010600040101010101" pitchFamily="2" charset="-120"/>
              </a:rPr>
              <a:t>什么</a:t>
            </a:r>
            <a:r>
              <a:rPr lang="zh-CN" altLang="en-US" sz="3600" b="1" dirty="0">
                <a:latin typeface="Times" pitchFamily="2" charset="0"/>
                <a:ea typeface="Kaiti TC" panose="02010600040101010101" pitchFamily="2" charset="-120"/>
              </a:rPr>
              <a:t>？</a:t>
            </a:r>
            <a:endParaRPr lang="en-CA" altLang="ja-JP" sz="3600" b="1" dirty="0">
              <a:latin typeface="Times" pitchFamily="2" charset="0"/>
              <a:ea typeface="Kaiti TC" panose="02010600040101010101" pitchFamily="2" charset="-120"/>
            </a:endParaRPr>
          </a:p>
        </p:txBody>
      </p:sp>
      <p:sp>
        <p:nvSpPr>
          <p:cNvPr id="9" name="Content Placeholder 8">
            <a:extLst>
              <a:ext uri="{FF2B5EF4-FFF2-40B4-BE49-F238E27FC236}">
                <a16:creationId xmlns:a16="http://schemas.microsoft.com/office/drawing/2014/main" id="{4C99E38D-1E8C-2345-9392-B6E695175139}"/>
              </a:ext>
            </a:extLst>
          </p:cNvPr>
          <p:cNvSpPr>
            <a:spLocks noGrp="1"/>
          </p:cNvSpPr>
          <p:nvPr>
            <p:ph idx="1"/>
          </p:nvPr>
        </p:nvSpPr>
        <p:spPr>
          <a:xfrm>
            <a:off x="838200" y="1336399"/>
            <a:ext cx="10515600" cy="4743579"/>
          </a:xfrm>
        </p:spPr>
        <p:txBody>
          <a:bodyPr>
            <a:normAutofit/>
          </a:bodyPr>
          <a:lstStyle/>
          <a:p>
            <a:pPr algn="ctr"/>
            <a:r>
              <a:rPr lang="en-US" sz="2800" b="1" dirty="0">
                <a:solidFill>
                  <a:srgbClr val="FF0000"/>
                </a:solidFill>
                <a:latin typeface="Calibri" panose="020F0502020204030204" pitchFamily="34" charset="0"/>
                <a:cs typeface="Calibri" panose="020F0502020204030204" pitchFamily="34" charset="0"/>
              </a:rPr>
              <a:t>TYPE, WRITE or DRAW </a:t>
            </a:r>
            <a:r>
              <a:rPr lang="en-US" sz="2800" b="1" dirty="0">
                <a:latin typeface="Calibri" panose="020F0502020204030204" pitchFamily="34" charset="0"/>
                <a:cs typeface="Calibri" panose="020F0502020204030204" pitchFamily="34" charset="0"/>
              </a:rPr>
              <a:t>your answers on the whiteboard</a:t>
            </a:r>
          </a:p>
        </p:txBody>
      </p:sp>
      <p:pic>
        <p:nvPicPr>
          <p:cNvPr id="18" name="Picture 17">
            <a:extLst>
              <a:ext uri="{FF2B5EF4-FFF2-40B4-BE49-F238E27FC236}">
                <a16:creationId xmlns:a16="http://schemas.microsoft.com/office/drawing/2014/main" id="{B6FF6599-12D0-8D4C-86F3-DCC6EA76FE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2519" y="2065299"/>
            <a:ext cx="5886961" cy="4456414"/>
          </a:xfrm>
          <a:prstGeom prst="rect">
            <a:avLst/>
          </a:prstGeom>
        </p:spPr>
      </p:pic>
      <p:sp>
        <p:nvSpPr>
          <p:cNvPr id="19" name="Down Arrow 18">
            <a:extLst>
              <a:ext uri="{FF2B5EF4-FFF2-40B4-BE49-F238E27FC236}">
                <a16:creationId xmlns:a16="http://schemas.microsoft.com/office/drawing/2014/main" id="{2240FE9E-30EE-744C-BAD2-154FE6C0CF58}"/>
              </a:ext>
            </a:extLst>
          </p:cNvPr>
          <p:cNvSpPr/>
          <p:nvPr/>
        </p:nvSpPr>
        <p:spPr>
          <a:xfrm rot="10800000">
            <a:off x="4556692" y="2612887"/>
            <a:ext cx="451097" cy="78743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B990A1E1-D88E-5041-8E2C-29A69292872B}"/>
              </a:ext>
            </a:extLst>
          </p:cNvPr>
          <p:cNvSpPr/>
          <p:nvPr/>
        </p:nvSpPr>
        <p:spPr>
          <a:xfrm rot="10800000">
            <a:off x="5483260" y="2623700"/>
            <a:ext cx="451097" cy="78743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D1B082A-63F1-094E-B847-39B054F9596A}"/>
              </a:ext>
            </a:extLst>
          </p:cNvPr>
          <p:cNvSpPr txBox="1"/>
          <p:nvPr/>
        </p:nvSpPr>
        <p:spPr>
          <a:xfrm>
            <a:off x="4286751" y="3516056"/>
            <a:ext cx="922047" cy="523220"/>
          </a:xfrm>
          <a:prstGeom prst="rect">
            <a:avLst/>
          </a:prstGeom>
          <a:noFill/>
        </p:spPr>
        <p:txBody>
          <a:bodyPr wrap="none" rtlCol="0">
            <a:spAutoFit/>
          </a:bodyPr>
          <a:lstStyle/>
          <a:p>
            <a:r>
              <a:rPr lang="en-US" sz="2800" dirty="0">
                <a:solidFill>
                  <a:srgbClr val="FF0000"/>
                </a:solidFill>
                <a:latin typeface="Times" pitchFamily="2" charset="0"/>
              </a:rPr>
              <a:t>write</a:t>
            </a:r>
          </a:p>
        </p:txBody>
      </p:sp>
      <p:sp>
        <p:nvSpPr>
          <p:cNvPr id="22" name="TextBox 21">
            <a:extLst>
              <a:ext uri="{FF2B5EF4-FFF2-40B4-BE49-F238E27FC236}">
                <a16:creationId xmlns:a16="http://schemas.microsoft.com/office/drawing/2014/main" id="{2E7222B3-642C-4042-B53E-9A49FB129EAD}"/>
              </a:ext>
            </a:extLst>
          </p:cNvPr>
          <p:cNvSpPr txBox="1"/>
          <p:nvPr/>
        </p:nvSpPr>
        <p:spPr>
          <a:xfrm>
            <a:off x="5277728" y="3470280"/>
            <a:ext cx="801823" cy="523220"/>
          </a:xfrm>
          <a:prstGeom prst="rect">
            <a:avLst/>
          </a:prstGeom>
          <a:noFill/>
        </p:spPr>
        <p:txBody>
          <a:bodyPr wrap="none" rtlCol="0">
            <a:spAutoFit/>
          </a:bodyPr>
          <a:lstStyle/>
          <a:p>
            <a:r>
              <a:rPr lang="en-US" sz="2800" dirty="0">
                <a:solidFill>
                  <a:srgbClr val="FF0000"/>
                </a:solidFill>
                <a:latin typeface="Times" pitchFamily="2" charset="0"/>
              </a:rPr>
              <a:t>type</a:t>
            </a:r>
          </a:p>
        </p:txBody>
      </p:sp>
    </p:spTree>
    <p:extLst>
      <p:ext uri="{BB962C8B-B14F-4D97-AF65-F5344CB8AC3E}">
        <p14:creationId xmlns:p14="http://schemas.microsoft.com/office/powerpoint/2010/main" val="902581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title"/>
          </p:nvPr>
        </p:nvSpPr>
        <p:spPr>
          <a:xfrm>
            <a:off x="14431" y="241608"/>
            <a:ext cx="12192000" cy="1077218"/>
          </a:xfrm>
          <a:prstGeom prst="rect">
            <a:avLst/>
          </a:prstGeom>
          <a:solidFill>
            <a:srgbClr val="EDEDE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ja-JP" b="1">
                <a:latin typeface="Arial"/>
                <a:ea typeface="Arial"/>
                <a:cs typeface="Arial"/>
                <a:sym typeface="Arial"/>
              </a:rPr>
              <a:t>我们现在 </a:t>
            </a:r>
            <a:r>
              <a:rPr lang="ja-JP" b="1">
                <a:solidFill>
                  <a:srgbClr val="FF0000"/>
                </a:solidFill>
                <a:latin typeface="Arial"/>
                <a:ea typeface="Arial"/>
                <a:cs typeface="Arial"/>
                <a:sym typeface="Arial"/>
              </a:rPr>
              <a:t> 可以 </a:t>
            </a:r>
            <a:r>
              <a:rPr lang="ja-JP" b="1">
                <a:latin typeface="Arial"/>
                <a:ea typeface="Arial"/>
                <a:cs typeface="Arial"/>
                <a:sym typeface="Arial"/>
              </a:rPr>
              <a:t>做什么？</a:t>
            </a:r>
            <a:r>
              <a:rPr lang="ja-JP" b="1">
                <a:solidFill>
                  <a:srgbClr val="FF0000"/>
                </a:solidFill>
                <a:latin typeface="Arial"/>
                <a:ea typeface="Arial"/>
                <a:cs typeface="Arial"/>
                <a:sym typeface="Arial"/>
              </a:rPr>
              <a:t>不可以 </a:t>
            </a:r>
            <a:r>
              <a:rPr lang="ja-JP" b="1">
                <a:latin typeface="Arial"/>
                <a:ea typeface="Arial"/>
                <a:cs typeface="Arial"/>
                <a:sym typeface="Arial"/>
              </a:rPr>
              <a:t>做什么？</a:t>
            </a:r>
            <a:endParaRPr b="1">
              <a:latin typeface="Arial"/>
              <a:ea typeface="Arial"/>
              <a:cs typeface="Arial"/>
              <a:sym typeface="Arial"/>
            </a:endParaRPr>
          </a:p>
        </p:txBody>
      </p:sp>
      <p:pic>
        <p:nvPicPr>
          <p:cNvPr id="110" name="Google Shape;110;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3263" y="1542972"/>
            <a:ext cx="2561862" cy="1586785"/>
          </a:xfrm>
          <a:prstGeom prst="rect">
            <a:avLst/>
          </a:prstGeom>
          <a:noFill/>
          <a:ln>
            <a:noFill/>
          </a:ln>
        </p:spPr>
      </p:pic>
      <p:pic>
        <p:nvPicPr>
          <p:cNvPr id="111" name="Google Shape;111;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93904" y="1709985"/>
            <a:ext cx="2082858" cy="1320202"/>
          </a:xfrm>
          <a:prstGeom prst="rect">
            <a:avLst/>
          </a:prstGeom>
          <a:noFill/>
          <a:ln>
            <a:noFill/>
          </a:ln>
        </p:spPr>
      </p:pic>
      <p:pic>
        <p:nvPicPr>
          <p:cNvPr id="112" name="Google Shape;112;p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92451" y="1632522"/>
            <a:ext cx="2691979" cy="1320202"/>
          </a:xfrm>
          <a:prstGeom prst="rect">
            <a:avLst/>
          </a:prstGeom>
          <a:noFill/>
          <a:ln>
            <a:noFill/>
          </a:ln>
        </p:spPr>
      </p:pic>
      <p:pic>
        <p:nvPicPr>
          <p:cNvPr id="113" name="Google Shape;113;p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89920" y="4637100"/>
            <a:ext cx="3458649" cy="1679254"/>
          </a:xfrm>
          <a:prstGeom prst="rect">
            <a:avLst/>
          </a:prstGeom>
          <a:noFill/>
          <a:ln>
            <a:noFill/>
          </a:ln>
        </p:spPr>
      </p:pic>
      <p:sp>
        <p:nvSpPr>
          <p:cNvPr id="114" name="Google Shape;114;p3"/>
          <p:cNvSpPr txBox="1"/>
          <p:nvPr/>
        </p:nvSpPr>
        <p:spPr>
          <a:xfrm>
            <a:off x="396943" y="3395427"/>
            <a:ext cx="248818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imes"/>
                <a:ea typeface="Times"/>
                <a:cs typeface="Times"/>
                <a:sym typeface="Times"/>
              </a:rPr>
              <a:t>出去玩 </a:t>
            </a:r>
            <a:endParaRPr/>
          </a:p>
          <a:p>
            <a:pPr marL="0" marR="0" lvl="0" indent="0" algn="l" rtl="0">
              <a:spcBef>
                <a:spcPts val="0"/>
              </a:spcBef>
              <a:spcAft>
                <a:spcPts val="0"/>
              </a:spcAft>
              <a:buNone/>
            </a:pPr>
            <a:r>
              <a:rPr lang="ja-JP" sz="3200">
                <a:solidFill>
                  <a:schemeClr val="dk1"/>
                </a:solidFill>
                <a:latin typeface="Times"/>
                <a:ea typeface="Times"/>
                <a:cs typeface="Times"/>
                <a:sym typeface="Times"/>
              </a:rPr>
              <a:t>chu1qu4wan2</a:t>
            </a:r>
            <a:endParaRPr sz="3200">
              <a:solidFill>
                <a:schemeClr val="dk1"/>
              </a:solidFill>
              <a:latin typeface="Times"/>
              <a:ea typeface="Times"/>
              <a:cs typeface="Times"/>
              <a:sym typeface="Times"/>
            </a:endParaRPr>
          </a:p>
        </p:txBody>
      </p:sp>
      <p:sp>
        <p:nvSpPr>
          <p:cNvPr id="115" name="Google Shape;115;p3"/>
          <p:cNvSpPr txBox="1"/>
          <p:nvPr/>
        </p:nvSpPr>
        <p:spPr>
          <a:xfrm>
            <a:off x="3386876" y="3379844"/>
            <a:ext cx="168988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rgbClr val="7030A0"/>
                </a:solidFill>
                <a:latin typeface="Times"/>
                <a:ea typeface="Times"/>
                <a:cs typeface="Times"/>
                <a:sym typeface="Times"/>
              </a:rPr>
              <a:t>洗</a:t>
            </a:r>
            <a:r>
              <a:rPr lang="ja-JP" sz="3200">
                <a:solidFill>
                  <a:schemeClr val="dk1"/>
                </a:solidFill>
                <a:latin typeface="Times"/>
                <a:ea typeface="Times"/>
                <a:cs typeface="Times"/>
                <a:sym typeface="Times"/>
              </a:rPr>
              <a:t>手</a:t>
            </a:r>
            <a:endParaRPr sz="3200">
              <a:solidFill>
                <a:schemeClr val="dk1"/>
              </a:solidFill>
              <a:latin typeface="Times"/>
              <a:ea typeface="Times"/>
              <a:cs typeface="Times"/>
              <a:sym typeface="Times"/>
            </a:endParaRPr>
          </a:p>
          <a:p>
            <a:pPr marL="0" marR="0" lvl="0" indent="0" algn="l" rtl="0">
              <a:spcBef>
                <a:spcPts val="0"/>
              </a:spcBef>
              <a:spcAft>
                <a:spcPts val="0"/>
              </a:spcAft>
              <a:buNone/>
            </a:pPr>
            <a:r>
              <a:rPr lang="ja-JP" sz="3200">
                <a:solidFill>
                  <a:srgbClr val="7030A0"/>
                </a:solidFill>
                <a:latin typeface="Times"/>
                <a:ea typeface="Times"/>
                <a:cs typeface="Times"/>
                <a:sym typeface="Times"/>
              </a:rPr>
              <a:t>xi3</a:t>
            </a:r>
            <a:r>
              <a:rPr lang="ja-JP" sz="3200">
                <a:solidFill>
                  <a:schemeClr val="dk1"/>
                </a:solidFill>
                <a:latin typeface="Times"/>
                <a:ea typeface="Times"/>
                <a:cs typeface="Times"/>
                <a:sym typeface="Times"/>
              </a:rPr>
              <a:t>shou3</a:t>
            </a:r>
            <a:endParaRPr sz="3200">
              <a:solidFill>
                <a:schemeClr val="dk1"/>
              </a:solidFill>
              <a:latin typeface="Times"/>
              <a:ea typeface="Times"/>
              <a:cs typeface="Times"/>
              <a:sym typeface="Times"/>
            </a:endParaRPr>
          </a:p>
        </p:txBody>
      </p:sp>
      <p:sp>
        <p:nvSpPr>
          <p:cNvPr id="116" name="Google Shape;116;p3"/>
          <p:cNvSpPr txBox="1"/>
          <p:nvPr/>
        </p:nvSpPr>
        <p:spPr>
          <a:xfrm>
            <a:off x="5578513" y="3292818"/>
            <a:ext cx="27959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rgbClr val="7030A0"/>
                </a:solidFill>
                <a:latin typeface="Times"/>
                <a:ea typeface="Times"/>
                <a:cs typeface="Times"/>
                <a:sym typeface="Times"/>
              </a:rPr>
              <a:t>戴</a:t>
            </a:r>
            <a:r>
              <a:rPr lang="ja-JP" sz="3200">
                <a:solidFill>
                  <a:schemeClr val="dk1"/>
                </a:solidFill>
                <a:latin typeface="Times"/>
                <a:ea typeface="Times"/>
                <a:cs typeface="Times"/>
                <a:sym typeface="Times"/>
              </a:rPr>
              <a:t>口罩</a:t>
            </a:r>
            <a:endParaRPr sz="3200">
              <a:solidFill>
                <a:schemeClr val="dk1"/>
              </a:solidFill>
              <a:latin typeface="Times"/>
              <a:ea typeface="Times"/>
              <a:cs typeface="Times"/>
              <a:sym typeface="Times"/>
            </a:endParaRPr>
          </a:p>
          <a:p>
            <a:pPr marL="0" marR="0" lvl="0" indent="0" algn="l" rtl="0">
              <a:spcBef>
                <a:spcPts val="0"/>
              </a:spcBef>
              <a:spcAft>
                <a:spcPts val="0"/>
              </a:spcAft>
              <a:buNone/>
            </a:pPr>
            <a:r>
              <a:rPr lang="ja-JP" sz="3200">
                <a:solidFill>
                  <a:srgbClr val="7030A0"/>
                </a:solidFill>
                <a:latin typeface="Times"/>
                <a:ea typeface="Times"/>
                <a:cs typeface="Times"/>
                <a:sym typeface="Times"/>
              </a:rPr>
              <a:t>dai4 </a:t>
            </a:r>
            <a:r>
              <a:rPr lang="ja-JP" sz="3200">
                <a:solidFill>
                  <a:schemeClr val="dk1"/>
                </a:solidFill>
                <a:latin typeface="Times"/>
                <a:ea typeface="Times"/>
                <a:cs typeface="Times"/>
                <a:sym typeface="Times"/>
              </a:rPr>
              <a:t>kou3zhao4</a:t>
            </a:r>
            <a:endParaRPr sz="3200">
              <a:solidFill>
                <a:schemeClr val="dk1"/>
              </a:solidFill>
              <a:latin typeface="Times"/>
              <a:ea typeface="Times"/>
              <a:cs typeface="Times"/>
              <a:sym typeface="Times"/>
            </a:endParaRPr>
          </a:p>
        </p:txBody>
      </p:sp>
      <p:sp>
        <p:nvSpPr>
          <p:cNvPr id="117" name="Google Shape;117;p3"/>
          <p:cNvSpPr txBox="1"/>
          <p:nvPr/>
        </p:nvSpPr>
        <p:spPr>
          <a:xfrm>
            <a:off x="8747781" y="3379843"/>
            <a:ext cx="345865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Times"/>
                <a:ea typeface="Times"/>
                <a:cs typeface="Times"/>
                <a:sym typeface="Times"/>
              </a:rPr>
              <a:t>一边</a:t>
            </a:r>
            <a:r>
              <a:rPr lang="ja-JP" sz="3200">
                <a:solidFill>
                  <a:srgbClr val="7030A0"/>
                </a:solidFill>
                <a:latin typeface="Times"/>
                <a:ea typeface="Times"/>
                <a:cs typeface="Times"/>
                <a:sym typeface="Times"/>
              </a:rPr>
              <a:t>听</a:t>
            </a:r>
            <a:r>
              <a:rPr lang="ja-JP" sz="3200">
                <a:solidFill>
                  <a:schemeClr val="dk1"/>
                </a:solidFill>
                <a:latin typeface="Times"/>
                <a:ea typeface="Times"/>
                <a:cs typeface="Times"/>
                <a:sym typeface="Times"/>
              </a:rPr>
              <a:t>课</a:t>
            </a:r>
            <a:endParaRPr sz="3200">
              <a:solidFill>
                <a:schemeClr val="dk1"/>
              </a:solidFill>
              <a:latin typeface="Times"/>
              <a:ea typeface="Times"/>
              <a:cs typeface="Times"/>
              <a:sym typeface="Times"/>
            </a:endParaRPr>
          </a:p>
          <a:p>
            <a:pPr marL="0" marR="0" lvl="0" indent="0" algn="l" rtl="0">
              <a:spcBef>
                <a:spcPts val="0"/>
              </a:spcBef>
              <a:spcAft>
                <a:spcPts val="0"/>
              </a:spcAft>
              <a:buNone/>
            </a:pPr>
            <a:r>
              <a:rPr lang="ja-JP" sz="3200">
                <a:solidFill>
                  <a:schemeClr val="dk1"/>
                </a:solidFill>
                <a:latin typeface="Times"/>
                <a:ea typeface="Times"/>
                <a:cs typeface="Times"/>
                <a:sym typeface="Times"/>
              </a:rPr>
              <a:t>一边</a:t>
            </a:r>
            <a:r>
              <a:rPr lang="ja-JP" sz="3200">
                <a:solidFill>
                  <a:srgbClr val="7030A0"/>
                </a:solidFill>
                <a:latin typeface="Times"/>
                <a:ea typeface="Times"/>
                <a:cs typeface="Times"/>
                <a:sym typeface="Times"/>
              </a:rPr>
              <a:t>找 X 聊天</a:t>
            </a:r>
            <a:endParaRPr sz="3200">
              <a:solidFill>
                <a:schemeClr val="dk1"/>
              </a:solidFill>
              <a:latin typeface="Times"/>
              <a:ea typeface="Times"/>
              <a:cs typeface="Times"/>
              <a:sym typeface="Times"/>
            </a:endParaRPr>
          </a:p>
        </p:txBody>
      </p:sp>
      <p:sp>
        <p:nvSpPr>
          <p:cNvPr id="118" name="Google Shape;118;p3"/>
          <p:cNvSpPr txBox="1"/>
          <p:nvPr/>
        </p:nvSpPr>
        <p:spPr>
          <a:xfrm>
            <a:off x="4147863" y="5004179"/>
            <a:ext cx="38685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rgbClr val="7030A0"/>
                </a:solidFill>
                <a:latin typeface="Times"/>
                <a:ea typeface="Times"/>
                <a:cs typeface="Times"/>
                <a:sym typeface="Times"/>
              </a:rPr>
              <a:t>站</a:t>
            </a:r>
            <a:r>
              <a:rPr lang="ja-JP" sz="3200">
                <a:solidFill>
                  <a:schemeClr val="dk1"/>
                </a:solidFill>
                <a:latin typeface="Times"/>
                <a:ea typeface="Times"/>
                <a:cs typeface="Times"/>
                <a:sym typeface="Times"/>
              </a:rPr>
              <a:t>         远远的</a:t>
            </a:r>
            <a:endParaRPr sz="3200" dirty="0">
              <a:solidFill>
                <a:schemeClr val="dk1"/>
              </a:solidFill>
              <a:latin typeface="Times"/>
              <a:ea typeface="Times"/>
              <a:cs typeface="Times"/>
              <a:sym typeface="Times"/>
            </a:endParaRPr>
          </a:p>
          <a:p>
            <a:pPr marL="0" marR="0" lvl="0" indent="0" algn="l" rtl="0">
              <a:spcBef>
                <a:spcPts val="0"/>
              </a:spcBef>
              <a:spcAft>
                <a:spcPts val="0"/>
              </a:spcAft>
              <a:buNone/>
            </a:pPr>
            <a:r>
              <a:rPr lang="ja-JP" sz="3200">
                <a:solidFill>
                  <a:srgbClr val="7030A0"/>
                </a:solidFill>
                <a:latin typeface="Times"/>
                <a:ea typeface="Times"/>
                <a:cs typeface="Times"/>
                <a:sym typeface="Times"/>
              </a:rPr>
              <a:t>zhan4  </a:t>
            </a:r>
            <a:r>
              <a:rPr lang="ja-JP" sz="3200">
                <a:solidFill>
                  <a:schemeClr val="dk1"/>
                </a:solidFill>
                <a:latin typeface="Times"/>
                <a:ea typeface="Times"/>
                <a:cs typeface="Times"/>
                <a:sym typeface="Times"/>
              </a:rPr>
              <a:t>yuan3yuan3 de</a:t>
            </a:r>
            <a:endParaRPr dirty="0"/>
          </a:p>
        </p:txBody>
      </p:sp>
      <p:pic>
        <p:nvPicPr>
          <p:cNvPr id="119" name="Google Shape;119;p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30078" y="1563166"/>
            <a:ext cx="2535107" cy="1679255"/>
          </a:xfrm>
          <a:prstGeom prst="rect">
            <a:avLst/>
          </a:prstGeom>
          <a:noFill/>
          <a:ln>
            <a:noFill/>
          </a:ln>
        </p:spPr>
      </p:pic>
      <p:pic>
        <p:nvPicPr>
          <p:cNvPr id="120" name="Google Shape;120;p3"/>
          <p:cNvPicPr preferRelativeResize="0"/>
          <p:nvPr/>
        </p:nvPicPr>
        <p:blipFill>
          <a:blip r:embed="rId8">
            <a:alphaModFix/>
          </a:blip>
          <a:stretch>
            <a:fillRect/>
          </a:stretch>
        </p:blipFill>
        <p:spPr>
          <a:xfrm>
            <a:off x="8598945" y="4472645"/>
            <a:ext cx="2235775" cy="1927025"/>
          </a:xfrm>
          <a:prstGeom prst="rect">
            <a:avLst/>
          </a:prstGeom>
          <a:noFill/>
          <a:ln>
            <a:noFill/>
          </a:ln>
        </p:spPr>
      </p:pic>
      <p:sp>
        <p:nvSpPr>
          <p:cNvPr id="121" name="Google Shape;121;p3"/>
          <p:cNvSpPr txBox="1"/>
          <p:nvPr/>
        </p:nvSpPr>
        <p:spPr>
          <a:xfrm>
            <a:off x="10580277" y="5415313"/>
            <a:ext cx="22359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3200">
                <a:solidFill>
                  <a:schemeClr val="dk1"/>
                </a:solidFill>
                <a:latin typeface="Times"/>
                <a:ea typeface="Times"/>
                <a:cs typeface="Times"/>
                <a:sym typeface="Times"/>
              </a:rPr>
              <a:t>运动</a:t>
            </a:r>
            <a:endParaRPr sz="3200" dirty="0">
              <a:solidFill>
                <a:schemeClr val="dk1"/>
              </a:solidFill>
              <a:latin typeface="Times"/>
              <a:ea typeface="Times"/>
              <a:cs typeface="Times"/>
              <a:sym typeface="Times"/>
            </a:endParaRPr>
          </a:p>
        </p:txBody>
      </p:sp>
    </p:spTree>
    <p:extLst>
      <p:ext uri="{BB962C8B-B14F-4D97-AF65-F5344CB8AC3E}">
        <p14:creationId xmlns:p14="http://schemas.microsoft.com/office/powerpoint/2010/main" val="2879908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043F1C-6BE3-FF42-BB14-2AA5CCCC377D}"/>
              </a:ext>
            </a:extLst>
          </p:cNvPr>
          <p:cNvSpPr txBox="1"/>
          <p:nvPr/>
        </p:nvSpPr>
        <p:spPr>
          <a:xfrm>
            <a:off x="5172074" y="286603"/>
            <a:ext cx="5983605"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spc="-50" dirty="0">
                <a:solidFill>
                  <a:schemeClr val="tx1">
                    <a:lumMod val="75000"/>
                    <a:lumOff val="25000"/>
                  </a:schemeClr>
                </a:solidFill>
                <a:latin typeface="Calibri" panose="020F0502020204030204" pitchFamily="34" charset="0"/>
                <a:ea typeface="+mj-ea"/>
                <a:cs typeface="Calibri" panose="020F0502020204030204" pitchFamily="34" charset="0"/>
              </a:rPr>
              <a:t>Group Discussion</a:t>
            </a:r>
          </a:p>
        </p:txBody>
      </p:sp>
      <p:sp>
        <p:nvSpPr>
          <p:cNvPr id="3" name="Content Placeholder 2">
            <a:extLst>
              <a:ext uri="{FF2B5EF4-FFF2-40B4-BE49-F238E27FC236}">
                <a16:creationId xmlns:a16="http://schemas.microsoft.com/office/drawing/2014/main" id="{60D5EA10-8F48-554A-B3F7-B04F6F105413}"/>
              </a:ext>
            </a:extLst>
          </p:cNvPr>
          <p:cNvSpPr>
            <a:spLocks noGrp="1"/>
          </p:cNvSpPr>
          <p:nvPr>
            <p:ph idx="1"/>
          </p:nvPr>
        </p:nvSpPr>
        <p:spPr>
          <a:xfrm>
            <a:off x="4744528" y="2023963"/>
            <a:ext cx="7194430" cy="4547431"/>
          </a:xfrm>
        </p:spPr>
        <p:txBody>
          <a:bodyPr vert="horz" lIns="0" tIns="45720" rIns="0" bIns="45720" rtlCol="0">
            <a:noAutofit/>
          </a:bodyPr>
          <a:lstStyle/>
          <a:p>
            <a:pPr marL="514350" indent="-514350">
              <a:lnSpc>
                <a:spcPct val="150000"/>
              </a:lnSpc>
              <a:spcBef>
                <a:spcPts val="0"/>
              </a:spcBef>
              <a:spcAft>
                <a:spcPts val="0"/>
              </a:spcAft>
              <a:buClr>
                <a:schemeClr val="dk1"/>
              </a:buClr>
              <a:buSzPts val="2800"/>
              <a:buFont typeface="Calibri" panose="020F0502020204030204" pitchFamily="34" charset="0"/>
              <a:buAutoNum type="arabicPeriod"/>
            </a:pPr>
            <a:r>
              <a:rPr lang="en-US" altLang="zh-TW" sz="2800" dirty="0">
                <a:latin typeface="Calibri" panose="020F0502020204030204" pitchFamily="34" charset="0"/>
                <a:cs typeface="Calibri" panose="020F0502020204030204" pitchFamily="34" charset="0"/>
                <a:sym typeface="Times"/>
              </a:rPr>
              <a:t>How do you feel about the current situation?</a:t>
            </a:r>
            <a:endParaRPr lang="en-US" altLang="ja-JP" sz="2800" dirty="0">
              <a:latin typeface="Calibri" panose="020F0502020204030204" pitchFamily="34" charset="0"/>
              <a:cs typeface="Calibri" panose="020F0502020204030204" pitchFamily="34" charset="0"/>
              <a:sym typeface="Times"/>
            </a:endParaRPr>
          </a:p>
          <a:p>
            <a:pPr marL="514350" indent="-514350">
              <a:lnSpc>
                <a:spcPct val="150000"/>
              </a:lnSpc>
              <a:spcBef>
                <a:spcPts val="0"/>
              </a:spcBef>
              <a:spcAft>
                <a:spcPts val="0"/>
              </a:spcAft>
              <a:buClr>
                <a:schemeClr val="dk1"/>
              </a:buClr>
              <a:buSzPts val="2800"/>
              <a:buFont typeface="Calibri" panose="020F0502020204030204" pitchFamily="34" charset="0"/>
              <a:buAutoNum type="arabicPeriod"/>
            </a:pPr>
            <a:r>
              <a:rPr lang="en-US" altLang="ja-JP" sz="2800" dirty="0">
                <a:latin typeface="Calibri" panose="020F0502020204030204" pitchFamily="34" charset="0"/>
                <a:cs typeface="Calibri" panose="020F0502020204030204" pitchFamily="34" charset="0"/>
                <a:sym typeface="Times"/>
              </a:rPr>
              <a:t>How many times do you check news in a day?</a:t>
            </a:r>
          </a:p>
          <a:p>
            <a:pPr marL="514350" indent="-514350">
              <a:lnSpc>
                <a:spcPct val="150000"/>
              </a:lnSpc>
              <a:spcBef>
                <a:spcPts val="0"/>
              </a:spcBef>
              <a:spcAft>
                <a:spcPts val="0"/>
              </a:spcAft>
              <a:buClr>
                <a:schemeClr val="dk1"/>
              </a:buClr>
              <a:buSzPts val="2800"/>
              <a:buFont typeface="Calibri" panose="020F0502020204030204" pitchFamily="34" charset="0"/>
              <a:buAutoNum type="arabicPeriod"/>
            </a:pPr>
            <a:r>
              <a:rPr lang="en-US" sz="2800" dirty="0">
                <a:latin typeface="Calibri" panose="020F0502020204030204" pitchFamily="34" charset="0"/>
                <a:cs typeface="Calibri" panose="020F0502020204030204" pitchFamily="34" charset="0"/>
              </a:rPr>
              <a:t>What are you worrying about? </a:t>
            </a:r>
          </a:p>
          <a:p>
            <a:pPr marL="514350" indent="-514350">
              <a:lnSpc>
                <a:spcPct val="150000"/>
              </a:lnSpc>
              <a:spcBef>
                <a:spcPts val="0"/>
              </a:spcBef>
              <a:spcAft>
                <a:spcPts val="0"/>
              </a:spcAft>
              <a:buClr>
                <a:schemeClr val="dk1"/>
              </a:buClr>
              <a:buSzPts val="2800"/>
              <a:buFont typeface="Calibri" panose="020F0502020204030204" pitchFamily="34" charset="0"/>
              <a:buAutoNum type="arabicPeriod"/>
            </a:pPr>
            <a:r>
              <a:rPr lang="en-US" sz="2800" dirty="0">
                <a:latin typeface="Calibri" panose="020F0502020204030204" pitchFamily="34" charset="0"/>
                <a:cs typeface="Calibri" panose="020F0502020204030204" pitchFamily="34" charset="0"/>
              </a:rPr>
              <a:t>Where is your heart and mind?</a:t>
            </a:r>
          </a:p>
          <a:p>
            <a:pPr marL="514350" lvl="0" indent="-514350">
              <a:lnSpc>
                <a:spcPct val="150000"/>
              </a:lnSpc>
              <a:spcBef>
                <a:spcPts val="0"/>
              </a:spcBef>
              <a:spcAft>
                <a:spcPts val="0"/>
              </a:spcAft>
              <a:buClr>
                <a:schemeClr val="dk1"/>
              </a:buClr>
              <a:buSzPts val="2800"/>
              <a:buFont typeface="Calibri" panose="020F0502020204030204" pitchFamily="34" charset="0"/>
              <a:buAutoNum type="arabicPeriod"/>
            </a:pPr>
            <a:r>
              <a:rPr lang="en-US" sz="2800" dirty="0">
                <a:latin typeface="Calibri" panose="020F0502020204030204" pitchFamily="34" charset="0"/>
                <a:cs typeface="Calibri" panose="020F0502020204030204" pitchFamily="34" charset="0"/>
              </a:rPr>
              <a:t>How’s your online learning so far?</a:t>
            </a:r>
          </a:p>
          <a:p>
            <a:pPr marL="514350" lvl="0" indent="-514350">
              <a:lnSpc>
                <a:spcPct val="150000"/>
              </a:lnSpc>
              <a:spcBef>
                <a:spcPts val="0"/>
              </a:spcBef>
              <a:spcAft>
                <a:spcPts val="0"/>
              </a:spcAft>
              <a:buClr>
                <a:schemeClr val="dk1"/>
              </a:buClr>
              <a:buSzPts val="2800"/>
              <a:buFont typeface="Calibri" panose="020F0502020204030204" pitchFamily="34" charset="0"/>
              <a:buAutoNum type="arabicPeriod"/>
            </a:pPr>
            <a:r>
              <a:rPr lang="en-US" sz="2800" dirty="0">
                <a:latin typeface="Calibri" panose="020F0502020204030204" pitchFamily="34" charset="0"/>
                <a:cs typeface="Calibri" panose="020F0502020204030204" pitchFamily="34" charset="0"/>
              </a:rPr>
              <a:t>How can we support each other?</a:t>
            </a:r>
          </a:p>
        </p:txBody>
      </p:sp>
      <p:pic>
        <p:nvPicPr>
          <p:cNvPr id="5" name="Picture 4">
            <a:extLst>
              <a:ext uri="{FF2B5EF4-FFF2-40B4-BE49-F238E27FC236}">
                <a16:creationId xmlns:a16="http://schemas.microsoft.com/office/drawing/2014/main" id="{64780355-07C2-4D49-A1FD-BD4C85992820}"/>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4232497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4C0AA2-5D2F-4824-9BFD-8B333785BD0D}"/>
              </a:ext>
            </a:extLst>
          </p:cNvPr>
          <p:cNvSpPr>
            <a:spLocks noGrp="1"/>
          </p:cNvSpPr>
          <p:nvPr>
            <p:ph type="body" sz="quarter" idx="11"/>
          </p:nvPr>
        </p:nvSpPr>
        <p:spPr>
          <a:xfrm>
            <a:off x="435190" y="288619"/>
            <a:ext cx="10005347" cy="623887"/>
          </a:xfrm>
        </p:spPr>
        <p:txBody>
          <a:bodyPr/>
          <a:lstStyle/>
          <a:p>
            <a:pPr>
              <a:lnSpc>
                <a:spcPct val="100000"/>
              </a:lnSpc>
              <a:defRPr/>
            </a:pPr>
            <a:r>
              <a:rPr lang="en-US" sz="2400" dirty="0">
                <a:ea typeface="ＭＳ Ｐゴシック" charset="-128"/>
              </a:rPr>
              <a:t>Presenter INTRODUCTION</a:t>
            </a:r>
            <a:endParaRPr sz="2400" dirty="0">
              <a:ea typeface="ＭＳ Ｐゴシック" charset="-128"/>
            </a:endParaRPr>
          </a:p>
        </p:txBody>
      </p:sp>
      <p:sp>
        <p:nvSpPr>
          <p:cNvPr id="26626" name="Text Placeholder 7">
            <a:extLst>
              <a:ext uri="{FF2B5EF4-FFF2-40B4-BE49-F238E27FC236}">
                <a16:creationId xmlns:a16="http://schemas.microsoft.com/office/drawing/2014/main" id="{73C118B6-B140-8F49-868D-90ABC5D54EA2}"/>
              </a:ext>
            </a:extLst>
          </p:cNvPr>
          <p:cNvSpPr>
            <a:spLocks noGrp="1" noChangeArrowheads="1"/>
          </p:cNvSpPr>
          <p:nvPr>
            <p:ph type="body" sz="quarter" idx="13"/>
          </p:nvPr>
        </p:nvSpPr>
        <p:spPr bwMode="auto">
          <a:xfrm>
            <a:off x="435190" y="1104594"/>
            <a:ext cx="10005347" cy="539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85750" lvl="1" indent="-285750">
              <a:spcBef>
                <a:spcPct val="0"/>
              </a:spcBef>
              <a:buFont typeface="Arial" panose="020B0604020202020204" pitchFamily="34" charset="0"/>
              <a:buChar char="•"/>
            </a:pPr>
            <a:r>
              <a:rPr lang="en-CA" altLang="en-US" sz="2000" b="1" dirty="0" err="1"/>
              <a:t>Sunnie</a:t>
            </a:r>
            <a:r>
              <a:rPr lang="en-CA" altLang="en-US" sz="2000" b="1" dirty="0"/>
              <a:t> Wang</a:t>
            </a:r>
            <a:r>
              <a:rPr lang="en-CA" altLang="en-US" sz="2000" dirty="0"/>
              <a:t>, Instructor &amp; Program Coordinator of Chinese (ASIA)</a:t>
            </a:r>
          </a:p>
          <a:p>
            <a:pPr marL="825750" lvl="2" indent="-285750">
              <a:spcBef>
                <a:spcPct val="0"/>
              </a:spcBef>
              <a:buFont typeface="Arial" panose="020B0604020202020204" pitchFamily="34" charset="0"/>
              <a:buChar char="•"/>
            </a:pPr>
            <a:r>
              <a:rPr lang="en-CA" altLang="en-US" sz="2000" dirty="0"/>
              <a:t>Chinese Language Program’s detailed Action Plan for transitioning to remote learning</a:t>
            </a:r>
          </a:p>
          <a:p>
            <a:pPr marL="1185750" lvl="3" indent="-285750">
              <a:spcBef>
                <a:spcPct val="0"/>
              </a:spcBef>
              <a:buFont typeface="Arial" panose="020B0604020202020204" pitchFamily="34" charset="0"/>
              <a:buChar char="•"/>
            </a:pPr>
            <a:r>
              <a:rPr lang="en-CA" altLang="en-US" sz="2000" dirty="0"/>
              <a:t>Technology training for instructors, revising pedagogy, creating a more holistic online language learning community through wellbeing support networks &amp; student care in the curriculum</a:t>
            </a:r>
          </a:p>
          <a:p>
            <a:pPr marL="825750" lvl="2" indent="-285750">
              <a:spcBef>
                <a:spcPct val="0"/>
              </a:spcBef>
              <a:buFont typeface="Arial" panose="020B0604020202020204" pitchFamily="34" charset="0"/>
              <a:buChar char="•"/>
            </a:pPr>
            <a:r>
              <a:rPr lang="en-CA" altLang="en-US" sz="2000" dirty="0"/>
              <a:t>Learnings &amp; experiences from building online language learning community and technology examples</a:t>
            </a:r>
          </a:p>
        </p:txBody>
      </p:sp>
    </p:spTree>
    <p:extLst>
      <p:ext uri="{BB962C8B-B14F-4D97-AF65-F5344CB8AC3E}">
        <p14:creationId xmlns:p14="http://schemas.microsoft.com/office/powerpoint/2010/main" val="3368176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D607-DC79-BA40-B1FC-E05B6827EF1C}"/>
              </a:ext>
            </a:extLst>
          </p:cNvPr>
          <p:cNvSpPr>
            <a:spLocks noGrp="1"/>
          </p:cNvSpPr>
          <p:nvPr>
            <p:ph type="title"/>
          </p:nvPr>
        </p:nvSpPr>
        <p:spPr>
          <a:xfrm>
            <a:off x="1097280" y="286603"/>
            <a:ext cx="10058400" cy="661849"/>
          </a:xfrm>
        </p:spPr>
        <p:txBody>
          <a:bodyPr>
            <a:normAutofit fontScale="90000"/>
          </a:bodyPr>
          <a:lstStyle/>
          <a:p>
            <a:pPr algn="ctr"/>
            <a:r>
              <a:rPr lang="en-US" dirty="0">
                <a:solidFill>
                  <a:schemeClr val="bg1"/>
                </a:solidFill>
                <a:latin typeface="Calibri" panose="020F0502020204030204" pitchFamily="34" charset="0"/>
                <a:cs typeface="Calibri" panose="020F0502020204030204" pitchFamily="34" charset="0"/>
              </a:rPr>
              <a:t>What is (in)appropriate? </a:t>
            </a:r>
          </a:p>
        </p:txBody>
      </p:sp>
      <p:pic>
        <p:nvPicPr>
          <p:cNvPr id="4" name="Picture 3">
            <a:extLst>
              <a:ext uri="{FF2B5EF4-FFF2-40B4-BE49-F238E27FC236}">
                <a16:creationId xmlns:a16="http://schemas.microsoft.com/office/drawing/2014/main" id="{6F610DD6-3136-184C-8934-F3F1267B25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24657" y="1031387"/>
            <a:ext cx="2210303" cy="2814967"/>
          </a:xfrm>
          <a:prstGeom prst="rect">
            <a:avLst/>
          </a:prstGeom>
        </p:spPr>
      </p:pic>
      <p:pic>
        <p:nvPicPr>
          <p:cNvPr id="5" name="Picture 4">
            <a:extLst>
              <a:ext uri="{FF2B5EF4-FFF2-40B4-BE49-F238E27FC236}">
                <a16:creationId xmlns:a16="http://schemas.microsoft.com/office/drawing/2014/main" id="{0359BB09-CCC8-2C46-8D15-C9925DA2F5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9938" y="1031387"/>
            <a:ext cx="2908300" cy="2814967"/>
          </a:xfrm>
          <a:prstGeom prst="rect">
            <a:avLst/>
          </a:prstGeom>
        </p:spPr>
      </p:pic>
      <p:pic>
        <p:nvPicPr>
          <p:cNvPr id="6" name="Picture 5">
            <a:extLst>
              <a:ext uri="{FF2B5EF4-FFF2-40B4-BE49-F238E27FC236}">
                <a16:creationId xmlns:a16="http://schemas.microsoft.com/office/drawing/2014/main" id="{5B15B3DB-4C2C-7847-B64E-D8792061FE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40871" y="1050427"/>
            <a:ext cx="3041739" cy="2795927"/>
          </a:xfrm>
          <a:prstGeom prst="rect">
            <a:avLst/>
          </a:prstGeom>
        </p:spPr>
      </p:pic>
      <p:pic>
        <p:nvPicPr>
          <p:cNvPr id="7" name="Picture 6">
            <a:extLst>
              <a:ext uri="{FF2B5EF4-FFF2-40B4-BE49-F238E27FC236}">
                <a16:creationId xmlns:a16="http://schemas.microsoft.com/office/drawing/2014/main" id="{3E214648-DF5F-2A42-82E4-4A2D12B414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36072" y="3965352"/>
            <a:ext cx="3097589" cy="2331991"/>
          </a:xfrm>
          <a:prstGeom prst="rect">
            <a:avLst/>
          </a:prstGeom>
        </p:spPr>
      </p:pic>
      <p:pic>
        <p:nvPicPr>
          <p:cNvPr id="8" name="Content Placeholder 3">
            <a:extLst>
              <a:ext uri="{FF2B5EF4-FFF2-40B4-BE49-F238E27FC236}">
                <a16:creationId xmlns:a16="http://schemas.microsoft.com/office/drawing/2014/main" id="{ED5FF011-A65B-A441-A411-3A10C3A08068}"/>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4580361" y="3948329"/>
            <a:ext cx="3559570" cy="2361182"/>
          </a:xfrm>
          <a:prstGeom prst="rect">
            <a:avLst/>
          </a:prstGeom>
        </p:spPr>
      </p:pic>
      <p:pic>
        <p:nvPicPr>
          <p:cNvPr id="9" name="Picture 8">
            <a:extLst>
              <a:ext uri="{FF2B5EF4-FFF2-40B4-BE49-F238E27FC236}">
                <a16:creationId xmlns:a16="http://schemas.microsoft.com/office/drawing/2014/main" id="{862F0CF5-9815-8E4B-BA0D-B13C85911F2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9504" y="3939722"/>
            <a:ext cx="3687467" cy="2369789"/>
          </a:xfrm>
          <a:prstGeom prst="rect">
            <a:avLst/>
          </a:prstGeom>
        </p:spPr>
      </p:pic>
      <p:pic>
        <p:nvPicPr>
          <p:cNvPr id="10" name="Picture 9">
            <a:extLst>
              <a:ext uri="{FF2B5EF4-FFF2-40B4-BE49-F238E27FC236}">
                <a16:creationId xmlns:a16="http://schemas.microsoft.com/office/drawing/2014/main" id="{801CDF71-3459-B040-B453-D872A7DBECE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51667" y="1067450"/>
            <a:ext cx="3074931" cy="2778904"/>
          </a:xfrm>
          <a:prstGeom prst="rect">
            <a:avLst/>
          </a:prstGeom>
        </p:spPr>
      </p:pic>
      <p:sp>
        <p:nvSpPr>
          <p:cNvPr id="3" name="TextBox 2">
            <a:extLst>
              <a:ext uri="{FF2B5EF4-FFF2-40B4-BE49-F238E27FC236}">
                <a16:creationId xmlns:a16="http://schemas.microsoft.com/office/drawing/2014/main" id="{E12B599B-8330-9F46-B9C1-BCA24CFA008C}"/>
              </a:ext>
            </a:extLst>
          </p:cNvPr>
          <p:cNvSpPr txBox="1"/>
          <p:nvPr/>
        </p:nvSpPr>
        <p:spPr>
          <a:xfrm>
            <a:off x="4433977" y="690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0746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E868-F90D-054F-B9D1-60FA46C2B7D3}"/>
              </a:ext>
            </a:extLst>
          </p:cNvPr>
          <p:cNvSpPr>
            <a:spLocks noGrp="1"/>
          </p:cNvSpPr>
          <p:nvPr>
            <p:ph type="title"/>
          </p:nvPr>
        </p:nvSpPr>
        <p:spPr/>
        <p:txBody>
          <a:bodyPr/>
          <a:lstStyle/>
          <a:p>
            <a:pPr algn="ctr"/>
            <a:r>
              <a:rPr lang="en-CA" dirty="0">
                <a:latin typeface="Calibri" panose="020F0502020204030204" pitchFamily="34" charset="0"/>
                <a:cs typeface="Calibri" panose="020F0502020204030204" pitchFamily="34" charset="0"/>
              </a:rPr>
              <a:t>Online Course Setting</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A417B1C-97D9-B544-86A0-A2947BE6E3DA}"/>
              </a:ext>
            </a:extLst>
          </p:cNvPr>
          <p:cNvSpPr>
            <a:spLocks noGrp="1"/>
          </p:cNvSpPr>
          <p:nvPr>
            <p:ph idx="1"/>
          </p:nvPr>
        </p:nvSpPr>
        <p:spPr/>
        <p:txBody>
          <a:bodyPr>
            <a:normAutofit/>
          </a:bodyPr>
          <a:lstStyle/>
          <a:p>
            <a:r>
              <a:rPr lang="en-US" sz="3600" b="1" dirty="0">
                <a:solidFill>
                  <a:srgbClr val="C00000"/>
                </a:solidFill>
                <a:latin typeface="Calibri" panose="020F0502020204030204" pitchFamily="34" charset="0"/>
                <a:cs typeface="Calibri" panose="020F0502020204030204" pitchFamily="34" charset="0"/>
              </a:rPr>
              <a:t>Where </a:t>
            </a:r>
            <a:r>
              <a:rPr lang="en-US" sz="3600" b="1" dirty="0">
                <a:latin typeface="Calibri" panose="020F0502020204030204" pitchFamily="34" charset="0"/>
                <a:cs typeface="Calibri" panose="020F0502020204030204" pitchFamily="34" charset="0"/>
              </a:rPr>
              <a:t>will we meet?</a:t>
            </a:r>
          </a:p>
          <a:p>
            <a:endParaRPr lang="en-US" sz="3600" b="1" dirty="0">
              <a:latin typeface="Calibri" panose="020F0502020204030204" pitchFamily="34" charset="0"/>
              <a:cs typeface="Calibri" panose="020F0502020204030204" pitchFamily="34" charset="0"/>
            </a:endParaRPr>
          </a:p>
          <a:p>
            <a:r>
              <a:rPr lang="en-US" sz="3600" b="1" dirty="0">
                <a:solidFill>
                  <a:srgbClr val="C00000"/>
                </a:solidFill>
                <a:latin typeface="Calibri" panose="020F0502020204030204" pitchFamily="34" charset="0"/>
                <a:cs typeface="Calibri" panose="020F0502020204030204" pitchFamily="34" charset="0"/>
              </a:rPr>
              <a:t>When</a:t>
            </a:r>
            <a:r>
              <a:rPr lang="en-US" sz="3600" b="1" dirty="0">
                <a:latin typeface="Calibri" panose="020F0502020204030204" pitchFamily="34" charset="0"/>
                <a:cs typeface="Calibri" panose="020F0502020204030204" pitchFamily="34" charset="0"/>
              </a:rPr>
              <a:t> will we meet?</a:t>
            </a:r>
          </a:p>
          <a:p>
            <a:endParaRPr lang="en-US" sz="3600" b="1" dirty="0">
              <a:latin typeface="Calibri" panose="020F0502020204030204" pitchFamily="34" charset="0"/>
              <a:cs typeface="Calibri" panose="020F0502020204030204" pitchFamily="34" charset="0"/>
            </a:endParaRPr>
          </a:p>
          <a:p>
            <a:r>
              <a:rPr lang="en-US" sz="3600" b="1" dirty="0">
                <a:solidFill>
                  <a:srgbClr val="C00000"/>
                </a:solidFill>
                <a:latin typeface="Calibri" panose="020F0502020204030204" pitchFamily="34" charset="0"/>
                <a:cs typeface="Calibri" panose="020F0502020204030204" pitchFamily="34" charset="0"/>
              </a:rPr>
              <a:t>Virtual Office hours: </a:t>
            </a:r>
            <a:endParaRPr lang="en-US" sz="3600" dirty="0">
              <a:solidFill>
                <a:srgbClr val="C00000"/>
              </a:solidFill>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727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912C-DC4B-6D46-9806-794817680620}"/>
              </a:ext>
            </a:extLst>
          </p:cNvPr>
          <p:cNvSpPr>
            <a:spLocks noGrp="1"/>
          </p:cNvSpPr>
          <p:nvPr>
            <p:ph type="title"/>
          </p:nvPr>
        </p:nvSpPr>
        <p:spPr/>
        <p:txBody>
          <a:bodyPr>
            <a:normAutofit fontScale="90000"/>
          </a:bodyPr>
          <a:lstStyle/>
          <a:p>
            <a:pPr algn="ctr"/>
            <a:r>
              <a:rPr lang="en-US" b="1" dirty="0">
                <a:latin typeface="Calibri" panose="020F0502020204030204" pitchFamily="34" charset="0"/>
                <a:cs typeface="Calibri" panose="020F0502020204030204" pitchFamily="34" charset="0"/>
              </a:rPr>
              <a:t>Assessment and Evaluation</a:t>
            </a: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sz="4200" dirty="0">
                <a:solidFill>
                  <a:srgbClr val="C00000"/>
                </a:solidFill>
                <a:latin typeface="Calibri" panose="020F0502020204030204" pitchFamily="34" charset="0"/>
                <a:cs typeface="Calibri" panose="020F0502020204030204" pitchFamily="34" charset="0"/>
              </a:rPr>
              <a:t>Nothing is changed!</a:t>
            </a:r>
          </a:p>
        </p:txBody>
      </p:sp>
      <p:pic>
        <p:nvPicPr>
          <p:cNvPr id="4" name="Picture 3">
            <a:extLst>
              <a:ext uri="{FF2B5EF4-FFF2-40B4-BE49-F238E27FC236}">
                <a16:creationId xmlns:a16="http://schemas.microsoft.com/office/drawing/2014/main" id="{4D17C8EB-4EC2-BF45-8E37-570589C2E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3062" y="2108201"/>
            <a:ext cx="9451657" cy="3617008"/>
          </a:xfrm>
          <a:prstGeom prst="rect">
            <a:avLst/>
          </a:prstGeom>
        </p:spPr>
      </p:pic>
      <p:sp>
        <p:nvSpPr>
          <p:cNvPr id="5" name="Frame 4">
            <a:extLst>
              <a:ext uri="{FF2B5EF4-FFF2-40B4-BE49-F238E27FC236}">
                <a16:creationId xmlns:a16="http://schemas.microsoft.com/office/drawing/2014/main" id="{BECE5E50-2120-1A4D-9896-27D88D649215}"/>
              </a:ext>
            </a:extLst>
          </p:cNvPr>
          <p:cNvSpPr/>
          <p:nvPr/>
        </p:nvSpPr>
        <p:spPr>
          <a:xfrm>
            <a:off x="1643062" y="2258291"/>
            <a:ext cx="9512618" cy="7620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6801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9095-DE1A-3348-8D41-AAE6D9B18B2F}"/>
              </a:ext>
            </a:extLst>
          </p:cNvPr>
          <p:cNvSpPr>
            <a:spLocks noGrp="1"/>
          </p:cNvSpPr>
          <p:nvPr>
            <p:ph type="title"/>
          </p:nvPr>
        </p:nvSpPr>
        <p:spPr>
          <a:xfrm>
            <a:off x="1097280" y="161909"/>
            <a:ext cx="10058400" cy="655506"/>
          </a:xfrm>
        </p:spPr>
        <p:txBody>
          <a:bodyPr>
            <a:noAutofit/>
          </a:bodyPr>
          <a:lstStyle/>
          <a:p>
            <a:pPr algn="ctr"/>
            <a:r>
              <a:rPr lang="en-US" sz="3600" b="1" dirty="0">
                <a:latin typeface="Calibri" panose="020F0502020204030204" pitchFamily="34" charset="0"/>
                <a:cs typeface="Calibri" panose="020F0502020204030204" pitchFamily="34" charset="0"/>
              </a:rPr>
              <a:t>Necessary Changes </a:t>
            </a:r>
            <a:endParaRPr lang="en-US" sz="3600" dirty="0">
              <a:latin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DED753DF-B106-024A-A429-7B8859F688E7}"/>
              </a:ext>
            </a:extLst>
          </p:cNvPr>
          <p:cNvGraphicFramePr>
            <a:graphicFrameLocks noGrp="1"/>
          </p:cNvGraphicFramePr>
          <p:nvPr>
            <p:ph idx="1"/>
            <p:extLst>
              <p:ext uri="{D42A27DB-BD31-4B8C-83A1-F6EECF244321}">
                <p14:modId xmlns:p14="http://schemas.microsoft.com/office/powerpoint/2010/main" val="1423202190"/>
              </p:ext>
            </p:extLst>
          </p:nvPr>
        </p:nvGraphicFramePr>
        <p:xfrm>
          <a:off x="1097280" y="817415"/>
          <a:ext cx="10058401" cy="5882640"/>
        </p:xfrm>
        <a:graphic>
          <a:graphicData uri="http://schemas.openxmlformats.org/drawingml/2006/table">
            <a:tbl>
              <a:tblPr firstRow="1" firstCol="1" bandRow="1">
                <a:tableStyleId>{5C22544A-7EE6-4342-B048-85BDC9FD1C3A}</a:tableStyleId>
              </a:tblPr>
              <a:tblGrid>
                <a:gridCol w="1846110">
                  <a:extLst>
                    <a:ext uri="{9D8B030D-6E8A-4147-A177-3AD203B41FA5}">
                      <a16:colId xmlns:a16="http://schemas.microsoft.com/office/drawing/2014/main" val="3265162552"/>
                    </a:ext>
                  </a:extLst>
                </a:gridCol>
                <a:gridCol w="1265776">
                  <a:extLst>
                    <a:ext uri="{9D8B030D-6E8A-4147-A177-3AD203B41FA5}">
                      <a16:colId xmlns:a16="http://schemas.microsoft.com/office/drawing/2014/main" val="1414225122"/>
                    </a:ext>
                  </a:extLst>
                </a:gridCol>
                <a:gridCol w="6946515">
                  <a:extLst>
                    <a:ext uri="{9D8B030D-6E8A-4147-A177-3AD203B41FA5}">
                      <a16:colId xmlns:a16="http://schemas.microsoft.com/office/drawing/2014/main" val="1841083656"/>
                    </a:ext>
                  </a:extLst>
                </a:gridCol>
              </a:tblGrid>
              <a:tr h="600233">
                <a:tc>
                  <a:txBody>
                    <a:bodyPr/>
                    <a:lstStyle/>
                    <a:p>
                      <a:pPr marL="47625" marR="0" algn="ctr">
                        <a:spcBef>
                          <a:spcPts val="0"/>
                        </a:spcBef>
                        <a:spcAft>
                          <a:spcPts val="0"/>
                        </a:spcAft>
                      </a:pPr>
                      <a:r>
                        <a:rPr lang="en-US" sz="1800" dirty="0">
                          <a:effectLst/>
                        </a:rPr>
                        <a:t>Task</a:t>
                      </a:r>
                      <a:endParaRPr lang="en-US" sz="1800" dirty="0">
                        <a:effectLst/>
                        <a:latin typeface="Times New Roman" panose="02020603050405020304" pitchFamily="18" charset="0"/>
                        <a:ea typeface="Times New Roman" panose="02020603050405020304" pitchFamily="18" charset="0"/>
                      </a:endParaRPr>
                    </a:p>
                  </a:txBody>
                  <a:tcPr marL="9525" marR="9525" marT="9525" marB="9525"/>
                </a:tc>
                <a:tc>
                  <a:txBody>
                    <a:bodyPr/>
                    <a:lstStyle/>
                    <a:p>
                      <a:pPr marL="0" marR="0" algn="ctr">
                        <a:spcBef>
                          <a:spcPts val="0"/>
                        </a:spcBef>
                        <a:spcAft>
                          <a:spcPts val="0"/>
                        </a:spcAft>
                      </a:pPr>
                      <a:r>
                        <a:rPr lang="en-US" sz="1600" dirty="0">
                          <a:effectLst/>
                        </a:rPr>
                        <a:t>Current Requirement </a:t>
                      </a:r>
                      <a:endParaRPr lang="en-US" sz="16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1800" dirty="0">
                          <a:effectLst/>
                        </a:rPr>
                        <a:t>Updated requirement </a:t>
                      </a:r>
                      <a:endParaRPr lang="en-US" sz="1800" dirty="0">
                        <a:effectLst/>
                        <a:latin typeface="Times New Roman" panose="02020603050405020304" pitchFamily="18" charset="0"/>
                        <a:ea typeface="Times New Roman" panose="02020603050405020304" pitchFamily="18" charset="0"/>
                      </a:endParaRPr>
                    </a:p>
                  </a:txBody>
                  <a:tcPr marL="9525" marR="9525" marT="9525" marB="9525"/>
                </a:tc>
                <a:extLst>
                  <a:ext uri="{0D108BD9-81ED-4DB2-BD59-A6C34878D82A}">
                    <a16:rowId xmlns:a16="http://schemas.microsoft.com/office/drawing/2014/main" val="3951498282"/>
                  </a:ext>
                </a:extLst>
              </a:tr>
              <a:tr h="554347">
                <a:tc>
                  <a:txBody>
                    <a:bodyPr/>
                    <a:lstStyle/>
                    <a:p>
                      <a:pPr marL="47625" marR="50165">
                        <a:spcBef>
                          <a:spcPts val="0"/>
                        </a:spcBef>
                        <a:spcAft>
                          <a:spcPts val="0"/>
                        </a:spcAft>
                      </a:pPr>
                      <a:r>
                        <a:rPr lang="en-US" sz="1800" dirty="0">
                          <a:solidFill>
                            <a:srgbClr val="000000"/>
                          </a:solidFill>
                          <a:effectLst/>
                          <a:latin typeface="Calibri" panose="020F0502020204030204" pitchFamily="34" charset="0"/>
                          <a:ea typeface="Songti TC" panose="02010600040101010101" pitchFamily="2" charset="-120"/>
                          <a:cs typeface="Calibri" panose="020F0502020204030204" pitchFamily="34" charset="0"/>
                        </a:rPr>
                        <a:t>Preview Assessment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tc>
                  <a:txBody>
                    <a:bodyPr/>
                    <a:lstStyle/>
                    <a:p>
                      <a:pPr marL="342900" marR="0" lvl="0" indent="-342900" fontAlgn="base">
                        <a:spcBef>
                          <a:spcPts val="0"/>
                        </a:spcBef>
                        <a:spcAft>
                          <a:spcPts val="0"/>
                        </a:spcAft>
                        <a:tabLst>
                          <a:tab pos="457200" algn="l"/>
                        </a:tabLs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3500" marR="63500" marT="63500" marB="63500"/>
                </a:tc>
                <a:tc>
                  <a:txBody>
                    <a:bodyPr/>
                    <a:lstStyle/>
                    <a:p>
                      <a:pPr marL="342900" marR="0" lvl="0" indent="-342900">
                        <a:spcBef>
                          <a:spcPts val="0"/>
                        </a:spcBef>
                        <a:spcAft>
                          <a:spcPts val="0"/>
                        </a:spcAft>
                        <a:buFont typeface="+mj-lt"/>
                        <a:buAutoNum type="arabicPeriod"/>
                      </a:pPr>
                      <a:r>
                        <a:rPr lang="en-US" sz="1800" dirty="0">
                          <a:solidFill>
                            <a:srgbClr val="FF0000"/>
                          </a:solidFill>
                          <a:effectLst/>
                          <a:latin typeface="Calibri" panose="020F0502020204030204" pitchFamily="34" charset="0"/>
                          <a:ea typeface="Songti TC" panose="02010600040101010101" pitchFamily="2" charset="-120"/>
                          <a:cs typeface="Calibri" panose="020F0502020204030204" pitchFamily="34" charset="0"/>
                        </a:rPr>
                        <a:t>Word recognition (10 words) / on Canvas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Songti TC" panose="02010600040101010101" pitchFamily="2" charset="-120"/>
                          <a:cs typeface="Calibri" panose="020F0502020204030204" pitchFamily="34" charset="0"/>
                        </a:rPr>
                        <a:t>Reading comprehension / on Canvas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extLst>
                  <a:ext uri="{0D108BD9-81ED-4DB2-BD59-A6C34878D82A}">
                    <a16:rowId xmlns:a16="http://schemas.microsoft.com/office/drawing/2014/main" val="4223040433"/>
                  </a:ext>
                </a:extLst>
              </a:tr>
              <a:tr h="1090092">
                <a:tc>
                  <a:txBody>
                    <a:bodyPr/>
                    <a:lstStyle/>
                    <a:p>
                      <a:pPr marL="47625" marR="0" fontAlgn="base">
                        <a:spcBef>
                          <a:spcPts val="0"/>
                        </a:spcBef>
                        <a:spcAft>
                          <a:spcPts val="0"/>
                        </a:spcAft>
                      </a:pPr>
                      <a:r>
                        <a:rPr lang="en-US" sz="1800">
                          <a:solidFill>
                            <a:srgbClr val="000000"/>
                          </a:solidFill>
                          <a:effectLst/>
                          <a:latin typeface="Calibri" panose="020F0502020204030204" pitchFamily="34" charset="0"/>
                          <a:ea typeface="Songti TC" panose="02010600040101010101" pitchFamily="2" charset="-120"/>
                          <a:cs typeface="Calibri" panose="020F0502020204030204" pitchFamily="34" charset="0"/>
                        </a:rPr>
                        <a:t>Lesson homework</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tc>
                  <a:txBody>
                    <a:bodyPr/>
                    <a:lstStyle/>
                    <a:p>
                      <a:pPr marL="342900" marR="0" lvl="0" indent="-342900" fontAlgn="base">
                        <a:spcBef>
                          <a:spcPts val="0"/>
                        </a:spcBef>
                        <a:spcAft>
                          <a:spcPts val="0"/>
                        </a:spcAft>
                        <a:buFont typeface="+mj-lt"/>
                        <a:buAutoNum type="arabicPeriod"/>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3500" marR="63500" marT="63500" marB="63500"/>
                </a:tc>
                <a:tc>
                  <a:txBody>
                    <a:bodyPr/>
                    <a:lstStyle/>
                    <a:p>
                      <a:pPr marL="342900" marR="0" lvl="0" indent="-342900">
                        <a:spcBef>
                          <a:spcPts val="0"/>
                        </a:spcBef>
                        <a:spcAft>
                          <a:spcPts val="0"/>
                        </a:spcAft>
                        <a:buFont typeface="+mj-lt"/>
                        <a:buAutoNum type="arabicPeriod"/>
                      </a:pPr>
                      <a:r>
                        <a:rPr lang="en-US" sz="1800">
                          <a:solidFill>
                            <a:srgbClr val="000000"/>
                          </a:solidFill>
                          <a:effectLst/>
                          <a:latin typeface="Calibri" panose="020F0502020204030204" pitchFamily="34" charset="0"/>
                          <a:ea typeface="Songti TC" panose="02010600040101010101" pitchFamily="2" charset="-120"/>
                          <a:cs typeface="Calibri" panose="020F0502020204030204" pitchFamily="34" charset="0"/>
                        </a:rPr>
                        <a:t>Type your homework only. </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eriod"/>
                      </a:pPr>
                      <a:r>
                        <a:rPr lang="en-US" sz="1800">
                          <a:solidFill>
                            <a:srgbClr val="FF0000"/>
                          </a:solidFill>
                          <a:effectLst/>
                          <a:latin typeface="Calibri" panose="020F0502020204030204" pitchFamily="34" charset="0"/>
                          <a:ea typeface="Songti TC" panose="02010600040101010101" pitchFamily="2" charset="-120"/>
                          <a:cs typeface="Calibri" panose="020F0502020204030204" pitchFamily="34" charset="0"/>
                        </a:rPr>
                        <a:t>No need to do revision. Your mark will be given based on the correctness of the only version.</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eriod"/>
                      </a:pPr>
                      <a:r>
                        <a:rPr lang="en-US" sz="1800">
                          <a:solidFill>
                            <a:srgbClr val="000000"/>
                          </a:solidFill>
                          <a:effectLst/>
                          <a:latin typeface="Calibri" panose="020F0502020204030204" pitchFamily="34" charset="0"/>
                          <a:ea typeface="Songti TC" panose="02010600040101010101" pitchFamily="2" charset="-120"/>
                          <a:cs typeface="Calibri" panose="020F0502020204030204" pitchFamily="34" charset="0"/>
                        </a:rPr>
                        <a:t>Upload your homework (.pdf) to Canvas- Assignments.  </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extLst>
                  <a:ext uri="{0D108BD9-81ED-4DB2-BD59-A6C34878D82A}">
                    <a16:rowId xmlns:a16="http://schemas.microsoft.com/office/drawing/2014/main" val="3747376358"/>
                  </a:ext>
                </a:extLst>
              </a:tr>
              <a:tr h="391888">
                <a:tc>
                  <a:txBody>
                    <a:bodyPr/>
                    <a:lstStyle/>
                    <a:p>
                      <a:pPr marL="47625" marR="0" fontAlgn="base">
                        <a:spcBef>
                          <a:spcPts val="0"/>
                        </a:spcBef>
                        <a:spcAft>
                          <a:spcPts val="0"/>
                        </a:spcAft>
                      </a:pPr>
                      <a:r>
                        <a:rPr lang="en-US" sz="1800" dirty="0">
                          <a:solidFill>
                            <a:srgbClr val="000000"/>
                          </a:solidFill>
                          <a:effectLst/>
                          <a:latin typeface="Calibri" panose="020F0502020204030204" pitchFamily="34" charset="0"/>
                          <a:ea typeface="Songti TC" panose="02010600040101010101" pitchFamily="2" charset="-120"/>
                          <a:cs typeface="Calibri" panose="020F0502020204030204" pitchFamily="34" charset="0"/>
                        </a:rPr>
                        <a:t>Oral practice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tc>
                  <a:txBody>
                    <a:bodyPr/>
                    <a:lstStyle/>
                    <a:p>
                      <a:pPr marL="342900" marR="0" lvl="0" indent="-342900" fontAlgn="base">
                        <a:spcBef>
                          <a:spcPts val="0"/>
                        </a:spcBef>
                        <a:spcAft>
                          <a:spcPts val="0"/>
                        </a:spcAft>
                        <a:buFont typeface="+mj-lt"/>
                        <a:buAutoNum type="arabicPeriod"/>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txBody>
                  <a:tcPr marL="63500" marR="63500" marT="63500" marB="63500"/>
                </a:tc>
                <a:tc>
                  <a:txBody>
                    <a:bodyPr/>
                    <a:lstStyle/>
                    <a:p>
                      <a:pPr marL="342900" marR="0" lvl="0" indent="-342900">
                        <a:spcBef>
                          <a:spcPts val="0"/>
                        </a:spcBef>
                        <a:spcAft>
                          <a:spcPts val="0"/>
                        </a:spcAft>
                        <a:buFont typeface="+mj-lt"/>
                        <a:buAutoNum type="arabicPeriod"/>
                      </a:pPr>
                      <a:r>
                        <a:rPr lang="en-US" sz="1800" dirty="0">
                          <a:solidFill>
                            <a:srgbClr val="FF0000"/>
                          </a:solidFill>
                          <a:effectLst/>
                          <a:latin typeface="Calibri" panose="020F0502020204030204" pitchFamily="34" charset="0"/>
                          <a:ea typeface="Songti TC" panose="02010600040101010101" pitchFamily="2" charset="-120"/>
                          <a:cs typeface="Calibri" panose="020F0502020204030204" pitchFamily="34" charset="0"/>
                        </a:rPr>
                        <a:t>Write an essay instead (movie reflection for L4).</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extLst>
                  <a:ext uri="{0D108BD9-81ED-4DB2-BD59-A6C34878D82A}">
                    <a16:rowId xmlns:a16="http://schemas.microsoft.com/office/drawing/2014/main" val="851755669"/>
                  </a:ext>
                </a:extLst>
              </a:tr>
              <a:tr h="1357965">
                <a:tc>
                  <a:txBody>
                    <a:bodyPr/>
                    <a:lstStyle/>
                    <a:p>
                      <a:pPr marL="47625" marR="0" fontAlgn="base">
                        <a:spcBef>
                          <a:spcPts val="0"/>
                        </a:spcBef>
                        <a:spcAft>
                          <a:spcPts val="0"/>
                        </a:spcAft>
                      </a:pPr>
                      <a:r>
                        <a:rPr lang="en-US" sz="1800" dirty="0">
                          <a:solidFill>
                            <a:srgbClr val="000000"/>
                          </a:solidFill>
                          <a:effectLst/>
                          <a:latin typeface="Calibri" panose="020F0502020204030204" pitchFamily="34" charset="0"/>
                          <a:ea typeface="Songti TC" panose="02010600040101010101" pitchFamily="2" charset="-120"/>
                          <a:cs typeface="Calibri" panose="020F0502020204030204" pitchFamily="34" charset="0"/>
                        </a:rPr>
                        <a:t>In-class presentation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tc>
                  <a:txBody>
                    <a:bodyPr/>
                    <a:lstStyle/>
                    <a:p>
                      <a:pPr marL="165735" marR="0" indent="-165735" algn="just">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3500" marR="63500" marT="63500" marB="63500"/>
                </a:tc>
                <a:tc>
                  <a:txBody>
                    <a:bodyPr/>
                    <a:lstStyle/>
                    <a:p>
                      <a:pPr marL="342900" marR="0" lvl="0" indent="-342900">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Songti TC" panose="02010600040101010101" pitchFamily="2" charset="-120"/>
                          <a:cs typeface="Calibri" panose="020F0502020204030204" pitchFamily="34" charset="0"/>
                        </a:rPr>
                        <a:t>Online “In-class” presentation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chemeClr val="tx1"/>
                          </a:solidFill>
                          <a:effectLst/>
                          <a:latin typeface="Calibri" panose="020F0502020204030204" pitchFamily="34" charset="0"/>
                          <a:ea typeface="FangSong" panose="02010609060101010101" pitchFamily="49" charset="-122"/>
                          <a:cs typeface="Calibri" panose="020F0502020204030204" pitchFamily="34" charset="0"/>
                        </a:rPr>
                        <a:t>Each student will have 5-6 minutes for the presentation (10-12 minutes for 2 students in a pair) followed by a 3-minute Q&amp;A. </a:t>
                      </a:r>
                    </a:p>
                    <a:p>
                      <a:pPr marL="342900" marR="0" lvl="0" indent="-342900">
                        <a:spcBef>
                          <a:spcPts val="0"/>
                        </a:spcBef>
                        <a:spcAft>
                          <a:spcPts val="0"/>
                        </a:spcAft>
                        <a:buFont typeface="+mj-lt"/>
                        <a:buAutoNum type="arabicPeriod"/>
                      </a:pPr>
                      <a:r>
                        <a:rPr lang="en-US" sz="1800" dirty="0">
                          <a:solidFill>
                            <a:schemeClr val="tx1"/>
                          </a:solidFill>
                          <a:effectLst/>
                          <a:latin typeface="Calibri" panose="020F0502020204030204" pitchFamily="34" charset="0"/>
                          <a:ea typeface="Songti TC" panose="02010600040101010101" pitchFamily="2" charset="-120"/>
                          <a:cs typeface="Calibri" panose="020F0502020204030204" pitchFamily="34" charset="0"/>
                        </a:rPr>
                        <a:t>Presenters can still use PPT slides and are encouraged to come up with </a:t>
                      </a:r>
                      <a:r>
                        <a:rPr lang="en-US" sz="1800" dirty="0">
                          <a:solidFill>
                            <a:srgbClr val="FF0000"/>
                          </a:solidFill>
                          <a:effectLst/>
                          <a:latin typeface="Calibri" panose="020F0502020204030204" pitchFamily="34" charset="0"/>
                          <a:ea typeface="Songti TC" panose="02010600040101010101" pitchFamily="2" charset="-120"/>
                          <a:cs typeface="Calibri" panose="020F0502020204030204" pitchFamily="34" charset="0"/>
                        </a:rPr>
                        <a:t>creative and effective ways </a:t>
                      </a:r>
                      <a:r>
                        <a:rPr lang="en-US" sz="1800" dirty="0">
                          <a:solidFill>
                            <a:schemeClr val="tx1"/>
                          </a:solidFill>
                          <a:effectLst/>
                          <a:latin typeface="Calibri" panose="020F0502020204030204" pitchFamily="34" charset="0"/>
                          <a:ea typeface="Songti TC" panose="02010600040101010101" pitchFamily="2" charset="-120"/>
                          <a:cs typeface="Calibri" panose="020F0502020204030204" pitchFamily="34" charset="0"/>
                        </a:rPr>
                        <a:t>to do your real-time presentation. </a:t>
                      </a:r>
                      <a:endParaRPr lang="en-US" sz="18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extLst>
                  <a:ext uri="{0D108BD9-81ED-4DB2-BD59-A6C34878D82A}">
                    <a16:rowId xmlns:a16="http://schemas.microsoft.com/office/drawing/2014/main" val="2395479011"/>
                  </a:ext>
                </a:extLst>
              </a:tr>
              <a:tr h="1090092">
                <a:tc>
                  <a:txBody>
                    <a:bodyPr/>
                    <a:lstStyle/>
                    <a:p>
                      <a:pPr marL="47625" marR="0">
                        <a:spcBef>
                          <a:spcPts val="0"/>
                        </a:spcBef>
                        <a:spcAft>
                          <a:spcPts val="0"/>
                        </a:spcAft>
                      </a:pPr>
                      <a:r>
                        <a:rPr lang="en-US" sz="1800">
                          <a:effectLst/>
                          <a:latin typeface="Calibri" panose="020F0502020204030204" pitchFamily="34" charset="0"/>
                          <a:ea typeface="Songti TC" panose="02010600040101010101" pitchFamily="2" charset="-120"/>
                          <a:cs typeface="Calibri" panose="020F0502020204030204" pitchFamily="34" charset="0"/>
                        </a:rPr>
                        <a:t>Final Project</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tc>
                  <a:txBody>
                    <a:bodyPr/>
                    <a:lstStyle/>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3500" marR="63500" marT="63500" marB="63500"/>
                </a:tc>
                <a:tc>
                  <a:txBody>
                    <a:bodyPr/>
                    <a:lstStyle/>
                    <a:p>
                      <a:pPr marL="390525" marR="0" indent="-342900">
                        <a:spcBef>
                          <a:spcPts val="0"/>
                        </a:spcBef>
                        <a:spcAft>
                          <a:spcPts val="0"/>
                        </a:spcAft>
                        <a:buAutoNum type="arabicPeriod"/>
                      </a:pPr>
                      <a:r>
                        <a:rPr lang="en-US" sz="1800" dirty="0">
                          <a:solidFill>
                            <a:srgbClr val="000000"/>
                          </a:solidFill>
                          <a:effectLst/>
                          <a:latin typeface="Calibri" panose="020F0502020204030204" pitchFamily="34" charset="0"/>
                          <a:ea typeface="Songti TC" panose="02010600040101010101" pitchFamily="2" charset="-120"/>
                          <a:cs typeface="Calibri" panose="020F0502020204030204" pitchFamily="34" charset="0"/>
                        </a:rPr>
                        <a:t>Online documentary festival</a:t>
                      </a:r>
                      <a:endParaRPr lang="en-US" sz="1800"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endParaRPr>
                    </a:p>
                    <a:p>
                      <a:pPr marL="390525" marR="0" indent="-342900">
                        <a:spcBef>
                          <a:spcPts val="0"/>
                        </a:spcBef>
                        <a:spcAft>
                          <a:spcPts val="0"/>
                        </a:spcAft>
                        <a:buAutoNum type="arabicPeriod"/>
                      </a:pPr>
                      <a:r>
                        <a:rPr lang="en-US" sz="1800" dirty="0">
                          <a:solidFill>
                            <a:srgbClr val="FF0000"/>
                          </a:solidFill>
                          <a:effectLst/>
                          <a:latin typeface="Calibri" panose="020F0502020204030204" pitchFamily="34" charset="0"/>
                          <a:ea typeface="FangSong" panose="02010609060101010101" pitchFamily="49" charset="-122"/>
                          <a:cs typeface="Calibri" panose="020F0502020204030204" pitchFamily="34" charset="0"/>
                        </a:rPr>
                        <a:t>Please submit your final project work to Canvas-Quiz- Your Final Project Work by Sunday, March 22 @11:59pm.</a:t>
                      </a:r>
                      <a:endParaRPr lang="en-US" sz="1800"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endParaRPr>
                    </a:p>
                    <a:p>
                      <a:pPr marL="390525" marR="0" indent="-342900">
                        <a:spcBef>
                          <a:spcPts val="0"/>
                        </a:spcBef>
                        <a:spcAft>
                          <a:spcPts val="0"/>
                        </a:spcAft>
                        <a:buAutoNum type="arabicPeriod"/>
                      </a:pPr>
                      <a:r>
                        <a:rPr lang="en-US" sz="1800" dirty="0">
                          <a:solidFill>
                            <a:srgbClr val="FF0000"/>
                          </a:solidFill>
                          <a:effectLst/>
                          <a:latin typeface="Calibri" panose="020F0502020204030204" pitchFamily="34" charset="0"/>
                          <a:ea typeface="FangSong" panose="02010609060101010101" pitchFamily="49" charset="-122"/>
                          <a:cs typeface="Calibri" panose="020F0502020204030204" pitchFamily="34" charset="0"/>
                        </a:rPr>
                        <a:t>The online peer review will </a:t>
                      </a:r>
                      <a:r>
                        <a:rPr lang="en-CA" sz="1800" dirty="0">
                          <a:solidFill>
                            <a:srgbClr val="FF0000"/>
                          </a:solidFill>
                          <a:effectLst/>
                          <a:latin typeface="Calibri" panose="020F0502020204030204" pitchFamily="34" charset="0"/>
                          <a:ea typeface="FangSong" panose="02010609060101010101" pitchFamily="49" charset="-122"/>
                          <a:cs typeface="Calibri" panose="020F0502020204030204" pitchFamily="34" charset="0"/>
                        </a:rPr>
                        <a:t>be Monday, March 30</a:t>
                      </a:r>
                      <a:r>
                        <a:rPr lang="zh-CN" sz="1800" dirty="0">
                          <a:solidFill>
                            <a:srgbClr val="FF0000"/>
                          </a:solidFill>
                          <a:effectLst/>
                          <a:latin typeface="Calibri" panose="020F0502020204030204" pitchFamily="34" charset="0"/>
                          <a:ea typeface="FangSong" panose="02010609060101010101" pitchFamily="49" charset="-122"/>
                          <a:cs typeface="Calibri" panose="020F0502020204030204" pitchFamily="34" charset="0"/>
                        </a:rPr>
                        <a:t>～</a:t>
                      </a:r>
                      <a:r>
                        <a:rPr lang="en-CA" sz="1800" dirty="0">
                          <a:solidFill>
                            <a:srgbClr val="FF0000"/>
                          </a:solidFill>
                          <a:effectLst/>
                          <a:latin typeface="Calibri" panose="020F0502020204030204" pitchFamily="34" charset="0"/>
                          <a:ea typeface="FangSong" panose="02010609060101010101" pitchFamily="49" charset="-122"/>
                          <a:cs typeface="Calibri" panose="020F0502020204030204" pitchFamily="34" charset="0"/>
                        </a:rPr>
                        <a:t>Sunday</a:t>
                      </a:r>
                      <a:r>
                        <a:rPr lang="en-US" sz="1800" dirty="0">
                          <a:solidFill>
                            <a:srgbClr val="FF0000"/>
                          </a:solidFill>
                          <a:effectLst/>
                          <a:latin typeface="Calibri" panose="020F0502020204030204" pitchFamily="34" charset="0"/>
                          <a:ea typeface="FangSong" panose="02010609060101010101" pitchFamily="49" charset="-122"/>
                          <a:cs typeface="Calibri" panose="020F0502020204030204" pitchFamily="34" charset="0"/>
                        </a:rPr>
                        <a:t>, </a:t>
                      </a:r>
                      <a:r>
                        <a:rPr lang="en-CA" sz="1800" dirty="0">
                          <a:solidFill>
                            <a:srgbClr val="FF0000"/>
                          </a:solidFill>
                          <a:effectLst/>
                          <a:latin typeface="Calibri" panose="020F0502020204030204" pitchFamily="34" charset="0"/>
                          <a:ea typeface="FangSong" panose="02010609060101010101" pitchFamily="49" charset="-122"/>
                          <a:cs typeface="Calibri" panose="020F0502020204030204" pitchFamily="34" charset="0"/>
                        </a:rPr>
                        <a:t>April 5, 2020.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extLst>
                  <a:ext uri="{0D108BD9-81ED-4DB2-BD59-A6C34878D82A}">
                    <a16:rowId xmlns:a16="http://schemas.microsoft.com/office/drawing/2014/main" val="3136043320"/>
                  </a:ext>
                </a:extLst>
              </a:tr>
              <a:tr h="391888">
                <a:tc>
                  <a:txBody>
                    <a:bodyPr/>
                    <a:lstStyle/>
                    <a:p>
                      <a:pPr marL="47625" marR="0">
                        <a:spcBef>
                          <a:spcPts val="0"/>
                        </a:spcBef>
                        <a:spcAft>
                          <a:spcPts val="0"/>
                        </a:spcAft>
                      </a:pPr>
                      <a:r>
                        <a:rPr lang="en-US" sz="1800">
                          <a:effectLst/>
                          <a:latin typeface="Calibri" panose="020F0502020204030204" pitchFamily="34" charset="0"/>
                          <a:ea typeface="Songti TC" panose="02010600040101010101" pitchFamily="2" charset="-120"/>
                          <a:cs typeface="Calibri" panose="020F0502020204030204" pitchFamily="34" charset="0"/>
                        </a:rPr>
                        <a:t>Final Exam </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tc>
                  <a:txBody>
                    <a:bodyPr/>
                    <a:lstStyle/>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3500" marR="63500" marT="63500" marB="63500"/>
                </a:tc>
                <a:tc>
                  <a:txBody>
                    <a:bodyPr/>
                    <a:lstStyle/>
                    <a:p>
                      <a:pPr marL="342900" marR="0" lvl="0" indent="-342900">
                        <a:spcBef>
                          <a:spcPts val="0"/>
                        </a:spcBef>
                        <a:spcAft>
                          <a:spcPts val="0"/>
                        </a:spcAft>
                        <a:buFont typeface="+mj-lt"/>
                        <a:buAutoNum type="arabicPeriod"/>
                      </a:pPr>
                      <a:r>
                        <a:rPr lang="en-US" sz="1800" dirty="0">
                          <a:solidFill>
                            <a:srgbClr val="FF0000"/>
                          </a:solidFill>
                          <a:effectLst/>
                          <a:latin typeface="Calibri" panose="020F0502020204030204" pitchFamily="34" charset="0"/>
                          <a:ea typeface="Songti TC" panose="02010600040101010101" pitchFamily="2" charset="-120"/>
                          <a:cs typeface="Calibri" panose="020F0502020204030204" pitchFamily="34" charset="0"/>
                        </a:rPr>
                        <a:t>April 16</a:t>
                      </a:r>
                      <a:r>
                        <a:rPr lang="en-US" sz="1800" baseline="30000" dirty="0">
                          <a:solidFill>
                            <a:srgbClr val="FF0000"/>
                          </a:solidFill>
                          <a:effectLst/>
                          <a:latin typeface="Calibri" panose="020F0502020204030204" pitchFamily="34" charset="0"/>
                          <a:ea typeface="Songti TC" panose="02010600040101010101" pitchFamily="2" charset="-120"/>
                          <a:cs typeface="Calibri" panose="020F0502020204030204" pitchFamily="34" charset="0"/>
                        </a:rPr>
                        <a:t>th</a:t>
                      </a:r>
                      <a:r>
                        <a:rPr lang="en-US" sz="1800" dirty="0">
                          <a:solidFill>
                            <a:srgbClr val="FF0000"/>
                          </a:solidFill>
                          <a:effectLst/>
                          <a:latin typeface="Calibri" panose="020F0502020204030204" pitchFamily="34" charset="0"/>
                          <a:ea typeface="Songti TC" panose="02010600040101010101" pitchFamily="2" charset="-120"/>
                          <a:cs typeface="Calibri" panose="020F0502020204030204" pitchFamily="34" charset="0"/>
                        </a:rPr>
                        <a:t> (Details will be provided soon.)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9525" marR="9525" marT="9525" marB="9525"/>
                </a:tc>
                <a:extLst>
                  <a:ext uri="{0D108BD9-81ED-4DB2-BD59-A6C34878D82A}">
                    <a16:rowId xmlns:a16="http://schemas.microsoft.com/office/drawing/2014/main" val="1718277399"/>
                  </a:ext>
                </a:extLst>
              </a:tr>
            </a:tbl>
          </a:graphicData>
        </a:graphic>
      </p:graphicFrame>
    </p:spTree>
    <p:extLst>
      <p:ext uri="{BB962C8B-B14F-4D97-AF65-F5344CB8AC3E}">
        <p14:creationId xmlns:p14="http://schemas.microsoft.com/office/powerpoint/2010/main" val="2859836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9A386-E4D8-A842-A751-015659B0EF85}"/>
              </a:ext>
            </a:extLst>
          </p:cNvPr>
          <p:cNvSpPr>
            <a:spLocks noGrp="1"/>
          </p:cNvSpPr>
          <p:nvPr>
            <p:ph type="title"/>
          </p:nvPr>
        </p:nvSpPr>
        <p:spPr/>
        <p:txBody>
          <a:bodyPr>
            <a:normAutofit/>
          </a:bodyPr>
          <a:lstStyle/>
          <a:p>
            <a:pPr algn="ctr"/>
            <a:r>
              <a:rPr lang="en-US" sz="3600" dirty="0">
                <a:latin typeface="Calibri" panose="020F0502020204030204" pitchFamily="34" charset="0"/>
                <a:cs typeface="Calibri" panose="020F0502020204030204" pitchFamily="34" charset="0"/>
              </a:rPr>
              <a:t>How to be successful in the virtual classroom?</a:t>
            </a:r>
          </a:p>
        </p:txBody>
      </p:sp>
      <p:sp>
        <p:nvSpPr>
          <p:cNvPr id="3" name="Content Placeholder 2">
            <a:extLst>
              <a:ext uri="{FF2B5EF4-FFF2-40B4-BE49-F238E27FC236}">
                <a16:creationId xmlns:a16="http://schemas.microsoft.com/office/drawing/2014/main" id="{10A8DD0F-4991-BB4F-B6FC-793F10C399CB}"/>
              </a:ext>
            </a:extLst>
          </p:cNvPr>
          <p:cNvSpPr>
            <a:spLocks noGrp="1"/>
          </p:cNvSpPr>
          <p:nvPr>
            <p:ph idx="1"/>
          </p:nvPr>
        </p:nvSpPr>
        <p:spPr>
          <a:xfrm>
            <a:off x="207033" y="1944428"/>
            <a:ext cx="11933208" cy="4301097"/>
          </a:xfrm>
        </p:spPr>
        <p:txBody>
          <a:bodyPr>
            <a:normAutofit/>
          </a:bodyPr>
          <a:lstStyle/>
          <a:p>
            <a:pPr marL="457200" indent="-457200">
              <a:lnSpc>
                <a:spcPct val="150000"/>
              </a:lnSpc>
              <a:buFont typeface="+mj-lt"/>
              <a:buAutoNum type="arabicPeriod"/>
            </a:pPr>
            <a:r>
              <a:rPr lang="en-US" sz="2600" dirty="0">
                <a:solidFill>
                  <a:srgbClr val="002060"/>
                </a:solidFill>
                <a:latin typeface="Calibri" panose="020F0502020204030204" pitchFamily="34" charset="0"/>
                <a:cs typeface="Calibri" panose="020F0502020204030204" pitchFamily="34" charset="0"/>
              </a:rPr>
              <a:t>Please do you preview work  </a:t>
            </a:r>
            <a:r>
              <a:rPr lang="zh-TW" altLang="en-US" sz="2600" dirty="0">
                <a:solidFill>
                  <a:srgbClr val="002060"/>
                </a:solidFill>
                <a:latin typeface="Calibri" panose="020F0502020204030204" pitchFamily="34" charset="0"/>
                <a:cs typeface="Calibri" panose="020F0502020204030204" pitchFamily="34" charset="0"/>
              </a:rPr>
              <a:t> </a:t>
            </a:r>
            <a:r>
              <a:rPr lang="en-US" sz="2600" dirty="0">
                <a:solidFill>
                  <a:srgbClr val="002060"/>
                </a:solidFill>
                <a:latin typeface="Calibri" panose="020F0502020204030204" pitchFamily="34" charset="0"/>
                <a:cs typeface="Calibri" panose="020F0502020204030204" pitchFamily="34" charset="0"/>
              </a:rPr>
              <a:t>      before         in            after class. </a:t>
            </a:r>
          </a:p>
          <a:p>
            <a:pPr marL="457200" indent="-457200">
              <a:lnSpc>
                <a:spcPct val="150000"/>
              </a:lnSpc>
              <a:buFont typeface="+mj-lt"/>
              <a:buAutoNum type="arabicPeriod"/>
            </a:pPr>
            <a:r>
              <a:rPr lang="en-US" sz="2600" dirty="0">
                <a:solidFill>
                  <a:srgbClr val="002060"/>
                </a:solidFill>
                <a:latin typeface="Calibri" panose="020F0502020204030204" pitchFamily="34" charset="0"/>
                <a:cs typeface="Calibri" panose="020F0502020204030204" pitchFamily="34" charset="0"/>
              </a:rPr>
              <a:t>In class,         actively           inactively  participate in group discussions is the KEY. </a:t>
            </a:r>
          </a:p>
          <a:p>
            <a:pPr marL="457200" indent="-457200">
              <a:lnSpc>
                <a:spcPct val="150000"/>
              </a:lnSpc>
              <a:buFont typeface="+mj-lt"/>
              <a:buAutoNum type="arabicPeriod"/>
            </a:pPr>
            <a:r>
              <a:rPr lang="en-US" sz="2600" dirty="0">
                <a:solidFill>
                  <a:srgbClr val="002060"/>
                </a:solidFill>
                <a:latin typeface="Calibri" panose="020F0502020204030204" pitchFamily="34" charset="0"/>
                <a:cs typeface="Calibri" panose="020F0502020204030204" pitchFamily="34" charset="0"/>
              </a:rPr>
              <a:t>Keep your eyes, ears, mouth and  heart </a:t>
            </a:r>
            <a:r>
              <a:rPr lang="zh-TW" altLang="en-US" sz="2600" dirty="0">
                <a:solidFill>
                  <a:srgbClr val="002060"/>
                </a:solidFill>
                <a:latin typeface="Calibri" panose="020F0502020204030204" pitchFamily="34" charset="0"/>
                <a:cs typeface="Calibri" panose="020F0502020204030204" pitchFamily="34" charset="0"/>
              </a:rPr>
              <a:t>          </a:t>
            </a:r>
            <a:r>
              <a:rPr lang="en-US" sz="2600" dirty="0">
                <a:solidFill>
                  <a:srgbClr val="002060"/>
                </a:solidFill>
                <a:latin typeface="Calibri" panose="020F0502020204030204" pitchFamily="34" charset="0"/>
                <a:cs typeface="Calibri" panose="020F0502020204030204" pitchFamily="34" charset="0"/>
              </a:rPr>
              <a:t>open </a:t>
            </a:r>
            <a:r>
              <a:rPr lang="zh-TW" altLang="en-US" sz="2600" dirty="0">
                <a:solidFill>
                  <a:srgbClr val="002060"/>
                </a:solidFill>
                <a:latin typeface="Calibri" panose="020F0502020204030204" pitchFamily="34" charset="0"/>
                <a:cs typeface="Calibri" panose="020F0502020204030204" pitchFamily="34" charset="0"/>
              </a:rPr>
              <a:t>          </a:t>
            </a:r>
            <a:r>
              <a:rPr lang="en-US" altLang="zh-TW" sz="2600" dirty="0">
                <a:solidFill>
                  <a:srgbClr val="002060"/>
                </a:solidFill>
                <a:latin typeface="Calibri" panose="020F0502020204030204" pitchFamily="34" charset="0"/>
                <a:cs typeface="Calibri" panose="020F0502020204030204" pitchFamily="34" charset="0"/>
              </a:rPr>
              <a:t>closed </a:t>
            </a:r>
            <a:r>
              <a:rPr lang="en-US" sz="2600" dirty="0">
                <a:solidFill>
                  <a:srgbClr val="002060"/>
                </a:solidFill>
                <a:latin typeface="Calibri" panose="020F0502020204030204" pitchFamily="34" charset="0"/>
                <a:cs typeface="Calibri" panose="020F0502020204030204" pitchFamily="34" charset="0"/>
              </a:rPr>
              <a:t>during our online class. </a:t>
            </a:r>
          </a:p>
          <a:p>
            <a:pPr marL="457200" indent="-457200">
              <a:lnSpc>
                <a:spcPct val="150000"/>
              </a:lnSpc>
              <a:buFont typeface="+mj-lt"/>
              <a:buAutoNum type="arabicPeriod"/>
            </a:pPr>
            <a:r>
              <a:rPr lang="en-US" sz="2600" dirty="0">
                <a:solidFill>
                  <a:srgbClr val="002060"/>
                </a:solidFill>
                <a:latin typeface="Calibri" panose="020F0502020204030204" pitchFamily="34" charset="0"/>
                <a:cs typeface="Calibri" panose="020F0502020204030204" pitchFamily="34" charset="0"/>
              </a:rPr>
              <a:t>Pay close attention to             emails            announcements on Canvas for important updates and be aware of the due dates for various assignments. </a:t>
            </a:r>
          </a:p>
        </p:txBody>
      </p:sp>
      <p:sp>
        <p:nvSpPr>
          <p:cNvPr id="4" name="Frame 3">
            <a:extLst>
              <a:ext uri="{FF2B5EF4-FFF2-40B4-BE49-F238E27FC236}">
                <a16:creationId xmlns:a16="http://schemas.microsoft.com/office/drawing/2014/main" id="{C85BC7B9-C31A-1C46-A2D5-1FC5BBF319F9}"/>
              </a:ext>
            </a:extLst>
          </p:cNvPr>
          <p:cNvSpPr/>
          <p:nvPr/>
        </p:nvSpPr>
        <p:spPr>
          <a:xfrm>
            <a:off x="4649887" y="2193170"/>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F606B596-9B96-3C4E-B1CE-E09FEEB039D5}"/>
              </a:ext>
            </a:extLst>
          </p:cNvPr>
          <p:cNvSpPr/>
          <p:nvPr/>
        </p:nvSpPr>
        <p:spPr>
          <a:xfrm>
            <a:off x="6225399" y="2172266"/>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3C8BB718-7ABB-B242-8E34-17B3059908C0}"/>
              </a:ext>
            </a:extLst>
          </p:cNvPr>
          <p:cNvSpPr/>
          <p:nvPr/>
        </p:nvSpPr>
        <p:spPr>
          <a:xfrm>
            <a:off x="7360441" y="2169994"/>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E41D048C-C077-C841-90E4-3F45E1247A79}"/>
              </a:ext>
            </a:extLst>
          </p:cNvPr>
          <p:cNvSpPr/>
          <p:nvPr/>
        </p:nvSpPr>
        <p:spPr>
          <a:xfrm>
            <a:off x="1965278" y="2951346"/>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47A17C11-16A1-B84E-A8AC-C59447D0C8A4}"/>
              </a:ext>
            </a:extLst>
          </p:cNvPr>
          <p:cNvSpPr/>
          <p:nvPr/>
        </p:nvSpPr>
        <p:spPr>
          <a:xfrm>
            <a:off x="3767500" y="2934267"/>
            <a:ext cx="356419" cy="371921"/>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3164E1E5-6DD5-1647-B8B6-F9AB44B98121}"/>
              </a:ext>
            </a:extLst>
          </p:cNvPr>
          <p:cNvSpPr/>
          <p:nvPr/>
        </p:nvSpPr>
        <p:spPr>
          <a:xfrm>
            <a:off x="6319629" y="3693501"/>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81CCA3DE-95AD-C242-ABA6-6A9B0AAEB546}"/>
              </a:ext>
            </a:extLst>
          </p:cNvPr>
          <p:cNvSpPr/>
          <p:nvPr/>
        </p:nvSpPr>
        <p:spPr>
          <a:xfrm>
            <a:off x="7834963" y="3693501"/>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11132E5A-5DFD-4847-8B15-38B8DE363652}"/>
              </a:ext>
            </a:extLst>
          </p:cNvPr>
          <p:cNvSpPr/>
          <p:nvPr/>
        </p:nvSpPr>
        <p:spPr>
          <a:xfrm>
            <a:off x="4035560" y="5074714"/>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BDAD0E22-444F-894A-8C1F-18F0E78EE759}"/>
              </a:ext>
            </a:extLst>
          </p:cNvPr>
          <p:cNvSpPr/>
          <p:nvPr/>
        </p:nvSpPr>
        <p:spPr>
          <a:xfrm>
            <a:off x="5824781" y="5074714"/>
            <a:ext cx="341194" cy="35484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09FE2602-B7D8-414B-B8E3-4E27933CD54A}"/>
              </a:ext>
            </a:extLst>
          </p:cNvPr>
          <p:cNvSpPr txBox="1"/>
          <p:nvPr/>
        </p:nvSpPr>
        <p:spPr>
          <a:xfrm>
            <a:off x="4618263" y="2070416"/>
            <a:ext cx="501667" cy="553998"/>
          </a:xfrm>
          <a:prstGeom prst="rect">
            <a:avLst/>
          </a:prstGeom>
          <a:noFill/>
        </p:spPr>
        <p:txBody>
          <a:bodyPr wrap="square" rtlCol="0">
            <a:spAutoFit/>
          </a:bodyPr>
          <a:lstStyle/>
          <a:p>
            <a:r>
              <a:rPr lang="en-US" sz="3000" b="1" dirty="0">
                <a:solidFill>
                  <a:srgbClr val="FF0000"/>
                </a:solidFill>
              </a:rPr>
              <a:t>X</a:t>
            </a:r>
          </a:p>
        </p:txBody>
      </p:sp>
      <p:sp>
        <p:nvSpPr>
          <p:cNvPr id="14" name="TextBox 13">
            <a:extLst>
              <a:ext uri="{FF2B5EF4-FFF2-40B4-BE49-F238E27FC236}">
                <a16:creationId xmlns:a16="http://schemas.microsoft.com/office/drawing/2014/main" id="{7FFC95F4-BBEB-F74C-A055-9916115D3FCA}"/>
              </a:ext>
            </a:extLst>
          </p:cNvPr>
          <p:cNvSpPr txBox="1"/>
          <p:nvPr/>
        </p:nvSpPr>
        <p:spPr>
          <a:xfrm>
            <a:off x="1924027" y="2848338"/>
            <a:ext cx="382445" cy="553998"/>
          </a:xfrm>
          <a:prstGeom prst="rect">
            <a:avLst/>
          </a:prstGeom>
          <a:noFill/>
        </p:spPr>
        <p:txBody>
          <a:bodyPr wrap="square" rtlCol="0">
            <a:spAutoFit/>
          </a:bodyPr>
          <a:lstStyle/>
          <a:p>
            <a:r>
              <a:rPr lang="en-US" sz="3000" b="1" dirty="0">
                <a:solidFill>
                  <a:srgbClr val="FF0000"/>
                </a:solidFill>
              </a:rPr>
              <a:t>X</a:t>
            </a:r>
          </a:p>
        </p:txBody>
      </p:sp>
      <p:sp>
        <p:nvSpPr>
          <p:cNvPr id="15" name="TextBox 14">
            <a:extLst>
              <a:ext uri="{FF2B5EF4-FFF2-40B4-BE49-F238E27FC236}">
                <a16:creationId xmlns:a16="http://schemas.microsoft.com/office/drawing/2014/main" id="{1D270CD5-7E37-3E4B-846F-2D3F238F0EFE}"/>
              </a:ext>
            </a:extLst>
          </p:cNvPr>
          <p:cNvSpPr txBox="1"/>
          <p:nvPr/>
        </p:nvSpPr>
        <p:spPr>
          <a:xfrm>
            <a:off x="6279140" y="3608904"/>
            <a:ext cx="692727" cy="553998"/>
          </a:xfrm>
          <a:prstGeom prst="rect">
            <a:avLst/>
          </a:prstGeom>
          <a:noFill/>
        </p:spPr>
        <p:txBody>
          <a:bodyPr wrap="square" rtlCol="0">
            <a:spAutoFit/>
          </a:bodyPr>
          <a:lstStyle/>
          <a:p>
            <a:r>
              <a:rPr lang="en-US" sz="3000" b="1" dirty="0">
                <a:solidFill>
                  <a:srgbClr val="FF0000"/>
                </a:solidFill>
              </a:rPr>
              <a:t>X</a:t>
            </a:r>
          </a:p>
        </p:txBody>
      </p:sp>
      <p:sp>
        <p:nvSpPr>
          <p:cNvPr id="16" name="TextBox 15">
            <a:extLst>
              <a:ext uri="{FF2B5EF4-FFF2-40B4-BE49-F238E27FC236}">
                <a16:creationId xmlns:a16="http://schemas.microsoft.com/office/drawing/2014/main" id="{902552B3-455F-9845-9CF9-8D57E5FB2847}"/>
              </a:ext>
            </a:extLst>
          </p:cNvPr>
          <p:cNvSpPr txBox="1"/>
          <p:nvPr/>
        </p:nvSpPr>
        <p:spPr>
          <a:xfrm>
            <a:off x="3998600" y="4971097"/>
            <a:ext cx="692727" cy="553998"/>
          </a:xfrm>
          <a:prstGeom prst="rect">
            <a:avLst/>
          </a:prstGeom>
          <a:noFill/>
        </p:spPr>
        <p:txBody>
          <a:bodyPr wrap="square" rtlCol="0">
            <a:spAutoFit/>
          </a:bodyPr>
          <a:lstStyle/>
          <a:p>
            <a:r>
              <a:rPr lang="en-US" sz="3000" b="1" dirty="0">
                <a:solidFill>
                  <a:srgbClr val="FF0000"/>
                </a:solidFill>
              </a:rPr>
              <a:t>X</a:t>
            </a:r>
          </a:p>
        </p:txBody>
      </p:sp>
      <p:sp>
        <p:nvSpPr>
          <p:cNvPr id="17" name="TextBox 16">
            <a:extLst>
              <a:ext uri="{FF2B5EF4-FFF2-40B4-BE49-F238E27FC236}">
                <a16:creationId xmlns:a16="http://schemas.microsoft.com/office/drawing/2014/main" id="{A20232D1-5FCC-7643-8A0F-DAE21B2521D7}"/>
              </a:ext>
            </a:extLst>
          </p:cNvPr>
          <p:cNvSpPr txBox="1"/>
          <p:nvPr/>
        </p:nvSpPr>
        <p:spPr>
          <a:xfrm>
            <a:off x="5749636" y="4953844"/>
            <a:ext cx="692727" cy="553998"/>
          </a:xfrm>
          <a:prstGeom prst="rect">
            <a:avLst/>
          </a:prstGeom>
          <a:noFill/>
        </p:spPr>
        <p:txBody>
          <a:bodyPr wrap="square" rtlCol="0">
            <a:spAutoFit/>
          </a:bodyPr>
          <a:lstStyle/>
          <a:p>
            <a:r>
              <a:rPr lang="en-US" sz="3000" b="1" dirty="0">
                <a:solidFill>
                  <a:srgbClr val="FF0000"/>
                </a:solidFill>
              </a:rPr>
              <a:t>X</a:t>
            </a:r>
          </a:p>
        </p:txBody>
      </p:sp>
    </p:spTree>
    <p:extLst>
      <p:ext uri="{BB962C8B-B14F-4D97-AF65-F5344CB8AC3E}">
        <p14:creationId xmlns:p14="http://schemas.microsoft.com/office/powerpoint/2010/main" val="3029935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CBD4-F644-474F-BB0E-0678283E6763}"/>
              </a:ext>
            </a:extLst>
          </p:cNvPr>
          <p:cNvSpPr>
            <a:spLocks noGrp="1"/>
          </p:cNvSpPr>
          <p:nvPr>
            <p:ph type="title"/>
          </p:nvPr>
        </p:nvSpPr>
        <p:spPr>
          <a:xfrm>
            <a:off x="1587260" y="286603"/>
            <a:ext cx="9568420" cy="1450757"/>
          </a:xfrm>
        </p:spPr>
        <p:txBody>
          <a:bodyPr/>
          <a:lstStyle/>
          <a:p>
            <a:r>
              <a:rPr lang="en-US" dirty="0">
                <a:latin typeface="Calibri" panose="020F0502020204030204" pitchFamily="34" charset="0"/>
                <a:cs typeface="Calibri" panose="020F0502020204030204" pitchFamily="34" charset="0"/>
              </a:rPr>
              <a:t>What do you need to do this week?</a:t>
            </a:r>
          </a:p>
        </p:txBody>
      </p:sp>
      <p:graphicFrame>
        <p:nvGraphicFramePr>
          <p:cNvPr id="6" name="Content Placeholder 5">
            <a:extLst>
              <a:ext uri="{FF2B5EF4-FFF2-40B4-BE49-F238E27FC236}">
                <a16:creationId xmlns:a16="http://schemas.microsoft.com/office/drawing/2014/main" id="{9907A789-4AB5-6445-860A-69DF3CADD49A}"/>
              </a:ext>
            </a:extLst>
          </p:cNvPr>
          <p:cNvGraphicFramePr>
            <a:graphicFrameLocks noGrp="1"/>
          </p:cNvGraphicFramePr>
          <p:nvPr>
            <p:ph idx="1"/>
          </p:nvPr>
        </p:nvGraphicFramePr>
        <p:xfrm>
          <a:off x="655607" y="2108200"/>
          <a:ext cx="10886535" cy="3341434"/>
        </p:xfrm>
        <a:graphic>
          <a:graphicData uri="http://schemas.openxmlformats.org/drawingml/2006/table">
            <a:tbl>
              <a:tblPr firstRow="1" bandRow="1">
                <a:tableStyleId>{5C22544A-7EE6-4342-B048-85BDC9FD1C3A}</a:tableStyleId>
              </a:tblPr>
              <a:tblGrid>
                <a:gridCol w="3146449">
                  <a:extLst>
                    <a:ext uri="{9D8B030D-6E8A-4147-A177-3AD203B41FA5}">
                      <a16:colId xmlns:a16="http://schemas.microsoft.com/office/drawing/2014/main" val="2794233083"/>
                    </a:ext>
                  </a:extLst>
                </a:gridCol>
                <a:gridCol w="7740086">
                  <a:extLst>
                    <a:ext uri="{9D8B030D-6E8A-4147-A177-3AD203B41FA5}">
                      <a16:colId xmlns:a16="http://schemas.microsoft.com/office/drawing/2014/main" val="3176530025"/>
                    </a:ext>
                  </a:extLst>
                </a:gridCol>
              </a:tblGrid>
              <a:tr h="362689">
                <a:tc>
                  <a:txBody>
                    <a:bodyPr/>
                    <a:lstStyle/>
                    <a:p>
                      <a:pPr algn="ctr">
                        <a:lnSpc>
                          <a:spcPct val="150000"/>
                        </a:lnSpc>
                      </a:pPr>
                      <a:r>
                        <a:rPr lang="en-US" sz="2800" dirty="0">
                          <a:latin typeface="Calibri" panose="020F0502020204030204" pitchFamily="34" charset="0"/>
                          <a:cs typeface="Calibri" panose="020F0502020204030204" pitchFamily="34" charset="0"/>
                        </a:rPr>
                        <a:t>Date</a:t>
                      </a:r>
                    </a:p>
                  </a:txBody>
                  <a:tcPr/>
                </a:tc>
                <a:tc>
                  <a:txBody>
                    <a:bodyPr/>
                    <a:lstStyle/>
                    <a:p>
                      <a:pPr algn="ctr">
                        <a:lnSpc>
                          <a:spcPct val="150000"/>
                        </a:lnSpc>
                      </a:pPr>
                      <a:r>
                        <a:rPr lang="en-US" sz="2800" dirty="0">
                          <a:latin typeface="Calibri" panose="020F0502020204030204" pitchFamily="34" charset="0"/>
                          <a:cs typeface="Calibri" panose="020F0502020204030204" pitchFamily="34" charset="0"/>
                        </a:rPr>
                        <a:t>Task</a:t>
                      </a:r>
                    </a:p>
                  </a:txBody>
                  <a:tcPr/>
                </a:tc>
                <a:extLst>
                  <a:ext uri="{0D108BD9-81ED-4DB2-BD59-A6C34878D82A}">
                    <a16:rowId xmlns:a16="http://schemas.microsoft.com/office/drawing/2014/main" val="3767445050"/>
                  </a:ext>
                </a:extLst>
              </a:tr>
              <a:tr h="362689">
                <a:tc>
                  <a:txBody>
                    <a:bodyPr/>
                    <a:lstStyle/>
                    <a:p>
                      <a:pPr>
                        <a:lnSpc>
                          <a:spcPct val="200000"/>
                        </a:lnSpc>
                      </a:pPr>
                      <a:r>
                        <a:rPr lang="en-US" sz="2800" dirty="0">
                          <a:latin typeface="Calibri" panose="020F0502020204030204" pitchFamily="34" charset="0"/>
                          <a:cs typeface="Calibri" panose="020F0502020204030204" pitchFamily="34" charset="0"/>
                        </a:rPr>
                        <a:t>Thursday ~ Friday</a:t>
                      </a:r>
                    </a:p>
                  </a:txBody>
                  <a:tcPr/>
                </a:tc>
                <a:tc>
                  <a:txBody>
                    <a:bodyPr/>
                    <a:lstStyle/>
                    <a:p>
                      <a:pPr marL="342900" indent="-342900">
                        <a:lnSpc>
                          <a:spcPct val="200000"/>
                        </a:lnSpc>
                        <a:buAutoNum type="arabicPeriod"/>
                      </a:pPr>
                      <a:r>
                        <a:rPr lang="en-US" altLang="zh-CN" sz="2800" dirty="0">
                          <a:latin typeface="Calibri" panose="020F0502020204030204" pitchFamily="34" charset="0"/>
                          <a:cs typeface="Calibri" panose="020F0502020204030204" pitchFamily="34" charset="0"/>
                        </a:rPr>
                        <a:t>Read</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“movie</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reflection</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instruction”</a:t>
                      </a:r>
                    </a:p>
                    <a:p>
                      <a:pPr marL="342900" indent="-342900">
                        <a:lnSpc>
                          <a:spcPct val="200000"/>
                        </a:lnSpc>
                        <a:buAutoNum type="arabicPeriod"/>
                      </a:pPr>
                      <a:r>
                        <a:rPr lang="en-US" sz="2800" dirty="0">
                          <a:latin typeface="Calibri" panose="020F0502020204030204" pitchFamily="34" charset="0"/>
                          <a:cs typeface="Calibri" panose="020F0502020204030204" pitchFamily="34" charset="0"/>
                        </a:rPr>
                        <a:t>Watch a movie from the given list. </a:t>
                      </a:r>
                    </a:p>
                    <a:p>
                      <a:pPr marL="342900" indent="-342900">
                        <a:lnSpc>
                          <a:spcPct val="200000"/>
                        </a:lnSpc>
                        <a:buAutoNum type="arabicPeriod"/>
                      </a:pPr>
                      <a:endParaRPr lang="en-US" sz="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33425259"/>
                  </a:ext>
                </a:extLst>
              </a:tr>
              <a:tr h="362689">
                <a:tc>
                  <a:txBody>
                    <a:bodyPr/>
                    <a:lstStyle/>
                    <a:p>
                      <a:pPr>
                        <a:lnSpc>
                          <a:spcPct val="200000"/>
                        </a:lnSpc>
                      </a:pPr>
                      <a:r>
                        <a:rPr lang="en-US" sz="2800" dirty="0">
                          <a:latin typeface="Calibri" panose="020F0502020204030204" pitchFamily="34" charset="0"/>
                          <a:cs typeface="Calibri" panose="020F0502020204030204" pitchFamily="34" charset="0"/>
                        </a:rPr>
                        <a:t>Sunday by 11:59pm</a:t>
                      </a:r>
                    </a:p>
                  </a:txBody>
                  <a:tcPr/>
                </a:tc>
                <a:tc>
                  <a:txBody>
                    <a:bodyPr/>
                    <a:lstStyle/>
                    <a:p>
                      <a:pPr>
                        <a:lnSpc>
                          <a:spcPct val="200000"/>
                        </a:lnSpc>
                      </a:pPr>
                      <a:r>
                        <a:rPr lang="en-US" sz="2800" dirty="0">
                          <a:latin typeface="Calibri" panose="020F0502020204030204" pitchFamily="34" charset="0"/>
                          <a:cs typeface="Calibri" panose="020F0502020204030204" pitchFamily="34" charset="0"/>
                        </a:rPr>
                        <a:t>4. Submit your final project work to Canvas-Quizzes</a:t>
                      </a:r>
                    </a:p>
                  </a:txBody>
                  <a:tcPr/>
                </a:tc>
                <a:extLst>
                  <a:ext uri="{0D108BD9-81ED-4DB2-BD59-A6C34878D82A}">
                    <a16:rowId xmlns:a16="http://schemas.microsoft.com/office/drawing/2014/main" val="3630552855"/>
                  </a:ext>
                </a:extLst>
              </a:tr>
            </a:tbl>
          </a:graphicData>
        </a:graphic>
      </p:graphicFrame>
    </p:spTree>
    <p:extLst>
      <p:ext uri="{BB962C8B-B14F-4D97-AF65-F5344CB8AC3E}">
        <p14:creationId xmlns:p14="http://schemas.microsoft.com/office/powerpoint/2010/main" val="2887107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CBD4-F644-474F-BB0E-0678283E676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do you need to do next week?</a:t>
            </a:r>
          </a:p>
        </p:txBody>
      </p:sp>
      <p:pic>
        <p:nvPicPr>
          <p:cNvPr id="5" name="Picture 4">
            <a:extLst>
              <a:ext uri="{FF2B5EF4-FFF2-40B4-BE49-F238E27FC236}">
                <a16:creationId xmlns:a16="http://schemas.microsoft.com/office/drawing/2014/main" id="{AF222E09-D215-EE4F-9431-938C8D56C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1593" y="2036754"/>
            <a:ext cx="9548813" cy="2901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7621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40ED-C117-C447-B197-29D1496BE34E}"/>
              </a:ext>
            </a:extLst>
          </p:cNvPr>
          <p:cNvSpPr>
            <a:spLocks noGrp="1"/>
          </p:cNvSpPr>
          <p:nvPr>
            <p:ph type="title"/>
          </p:nvPr>
        </p:nvSpPr>
        <p:spPr/>
        <p:txBody>
          <a:bodyPr/>
          <a:lstStyle/>
          <a:p>
            <a:r>
              <a:rPr lang="zh-TW" altLang="en-US" dirty="0"/>
              <a:t>别忘了</a:t>
            </a:r>
            <a:r>
              <a:rPr lang="en-US" altLang="zh-CN" dirty="0"/>
              <a:t>—</a:t>
            </a:r>
            <a:endParaRPr lang="en-US" dirty="0"/>
          </a:p>
        </p:txBody>
      </p:sp>
      <p:sp>
        <p:nvSpPr>
          <p:cNvPr id="3" name="Content Placeholder 2">
            <a:extLst>
              <a:ext uri="{FF2B5EF4-FFF2-40B4-BE49-F238E27FC236}">
                <a16:creationId xmlns:a16="http://schemas.microsoft.com/office/drawing/2014/main" id="{6143B5C2-C9BC-6840-B2EE-084F7FBFEF6D}"/>
              </a:ext>
            </a:extLst>
          </p:cNvPr>
          <p:cNvSpPr>
            <a:spLocks noGrp="1"/>
          </p:cNvSpPr>
          <p:nvPr>
            <p:ph idx="1"/>
          </p:nvPr>
        </p:nvSpPr>
        <p:spPr>
          <a:xfrm>
            <a:off x="672860" y="2108201"/>
            <a:ext cx="11233390" cy="3760891"/>
          </a:xfrm>
        </p:spPr>
        <p:txBody>
          <a:bodyPr>
            <a:normAutofit/>
          </a:bodyPr>
          <a:lstStyle/>
          <a:p>
            <a:r>
              <a:rPr lang="en-US" altLang="zh-CN" sz="3200" dirty="0">
                <a:latin typeface="Calibri" panose="020F0502020204030204" pitchFamily="34" charset="0"/>
                <a:cs typeface="Calibri" panose="020F0502020204030204" pitchFamily="34" charset="0"/>
              </a:rPr>
              <a:t>1. Come in early to chat with your friends like you always did. </a:t>
            </a:r>
          </a:p>
          <a:p>
            <a:r>
              <a:rPr lang="en-US" altLang="zh-CN" sz="3200" dirty="0">
                <a:latin typeface="Calibri" panose="020F0502020204030204" pitchFamily="34" charset="0"/>
                <a:cs typeface="Calibri" panose="020F0502020204030204" pitchFamily="34" charset="0"/>
              </a:rPr>
              <a:t>2.</a:t>
            </a:r>
            <a:r>
              <a:rPr lang="zh-CN" altLang="en-US" sz="3200" dirty="0">
                <a:latin typeface="Calibri" panose="020F0502020204030204" pitchFamily="34" charset="0"/>
                <a:cs typeface="Calibri" panose="020F0502020204030204" pitchFamily="34" charset="0"/>
              </a:rPr>
              <a:t> </a:t>
            </a:r>
            <a:r>
              <a:rPr lang="en-US" altLang="zh-CN" sz="3200" dirty="0">
                <a:latin typeface="Calibri" panose="020F0502020204030204" pitchFamily="34" charset="0"/>
                <a:cs typeface="Calibri" panose="020F0502020204030204" pitchFamily="34" charset="0"/>
              </a:rPr>
              <a:t>Check your emails/course announcements</a:t>
            </a:r>
          </a:p>
          <a:p>
            <a:r>
              <a:rPr lang="en-US" altLang="zh-CN" sz="3200" dirty="0">
                <a:latin typeface="Calibri" panose="020F0502020204030204" pitchFamily="34" charset="0"/>
                <a:cs typeface="Calibri" panose="020F0502020204030204" pitchFamily="34" charset="0"/>
              </a:rPr>
              <a:t>3. Stay in touch with your friends and families.</a:t>
            </a: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7761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77A8-A4C7-514A-B943-E3A43F918592}"/>
              </a:ext>
            </a:extLst>
          </p:cNvPr>
          <p:cNvSpPr>
            <a:spLocks noGrp="1"/>
          </p:cNvSpPr>
          <p:nvPr>
            <p:ph type="title"/>
          </p:nvPr>
        </p:nvSpPr>
        <p:spPr>
          <a:xfrm>
            <a:off x="484814" y="640080"/>
            <a:ext cx="3659246" cy="2850319"/>
          </a:xfrm>
        </p:spPr>
        <p:txBody>
          <a:bodyPr vert="horz" lIns="91440" tIns="45720" rIns="91440" bIns="45720" rtlCol="0" anchor="b">
            <a:normAutofit/>
          </a:bodyPr>
          <a:lstStyle/>
          <a:p>
            <a:pPr algn="ctr"/>
            <a:r>
              <a:rPr lang="en-US" sz="3800" dirty="0">
                <a:solidFill>
                  <a:srgbClr val="17338D"/>
                </a:solidFill>
                <a:latin typeface="Calibri" panose="020F0502020204030204" pitchFamily="34" charset="0"/>
                <a:cs typeface="Calibri" panose="020F0502020204030204" pitchFamily="34" charset="0"/>
              </a:rPr>
              <a:t>TYPE, WRITE or DRAW what you want to say to your friends!</a:t>
            </a:r>
          </a:p>
        </p:txBody>
      </p:sp>
      <p:pic>
        <p:nvPicPr>
          <p:cNvPr id="12" name="Google Shape;91;p1" descr="A picture containing sign, holding, man, board&#10;&#10;Description automatically generated">
            <a:extLst>
              <a:ext uri="{FF2B5EF4-FFF2-40B4-BE49-F238E27FC236}">
                <a16:creationId xmlns:a16="http://schemas.microsoft.com/office/drawing/2014/main" id="{A40BEAB7-F895-8C4A-9737-59C11DBC9EE5}"/>
              </a:ext>
            </a:extLst>
          </p:cNvPr>
          <p:cNvPicPr preferRelativeResize="0"/>
          <p:nvPr/>
        </p:nvPicPr>
        <p:blipFill rotWithShape="1">
          <a:blip r:embed="rId2" cstate="email">
            <a:extLst>
              <a:ext uri="{28A0092B-C50C-407E-A947-70E740481C1C}">
                <a14:useLocalDpi xmlns:a14="http://schemas.microsoft.com/office/drawing/2010/main"/>
              </a:ext>
            </a:extLst>
          </a:blip>
          <a:srcRect l="5371" r="5925"/>
          <a:stretch/>
        </p:blipFill>
        <p:spPr>
          <a:xfrm>
            <a:off x="4635111" y="0"/>
            <a:ext cx="7556889" cy="6858000"/>
          </a:xfrm>
          <a:prstGeom prst="rect">
            <a:avLst/>
          </a:prstGeom>
          <a:noFill/>
        </p:spPr>
      </p:pic>
      <p:sp>
        <p:nvSpPr>
          <p:cNvPr id="6" name="TextBox 5">
            <a:extLst>
              <a:ext uri="{FF2B5EF4-FFF2-40B4-BE49-F238E27FC236}">
                <a16:creationId xmlns:a16="http://schemas.microsoft.com/office/drawing/2014/main" id="{0E1EC5C8-36B2-7944-8753-C6A713AC59F0}"/>
              </a:ext>
            </a:extLst>
          </p:cNvPr>
          <p:cNvSpPr txBox="1"/>
          <p:nvPr/>
        </p:nvSpPr>
        <p:spPr>
          <a:xfrm>
            <a:off x="545275" y="4299268"/>
            <a:ext cx="3725700" cy="646331"/>
          </a:xfrm>
          <a:prstGeom prst="rect">
            <a:avLst/>
          </a:prstGeom>
          <a:noFill/>
        </p:spPr>
        <p:txBody>
          <a:bodyPr wrap="none" rtlCol="0">
            <a:spAutoFit/>
          </a:bodyPr>
          <a:lstStyle/>
          <a:p>
            <a:r>
              <a:rPr lang="en-US" sz="3600" dirty="0">
                <a:solidFill>
                  <a:srgbClr val="FFFF00"/>
                </a:solidFill>
                <a:highlight>
                  <a:srgbClr val="000080"/>
                </a:highlight>
                <a:latin typeface="Calibri" panose="020F0502020204030204" pitchFamily="34" charset="0"/>
                <a:cs typeface="Calibri" panose="020F0502020204030204" pitchFamily="34" charset="0"/>
              </a:rPr>
              <a:t>On the whiteboard</a:t>
            </a:r>
          </a:p>
        </p:txBody>
      </p:sp>
    </p:spTree>
    <p:extLst>
      <p:ext uri="{BB962C8B-B14F-4D97-AF65-F5344CB8AC3E}">
        <p14:creationId xmlns:p14="http://schemas.microsoft.com/office/powerpoint/2010/main" val="590997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EADFEE-E0E6-7441-B5D8-22A19855FD3A}"/>
              </a:ext>
            </a:extLst>
          </p:cNvPr>
          <p:cNvSpPr>
            <a:spLocks noGrp="1"/>
          </p:cNvSpPr>
          <p:nvPr>
            <p:ph idx="1"/>
          </p:nvPr>
        </p:nvSpPr>
        <p:spPr>
          <a:xfrm>
            <a:off x="5160130" y="2108200"/>
            <a:ext cx="6674183" cy="3760891"/>
          </a:xfrm>
        </p:spPr>
        <p:txBody>
          <a:bodyPr>
            <a:normAutofit lnSpcReduction="10000"/>
          </a:bodyPr>
          <a:lstStyle/>
          <a:p>
            <a:pPr algn="ctr">
              <a:lnSpc>
                <a:spcPct val="130000"/>
              </a:lnSpc>
            </a:pPr>
            <a:r>
              <a:rPr lang="en-US" sz="3600" dirty="0">
                <a:solidFill>
                  <a:srgbClr val="002060"/>
                </a:solidFill>
                <a:latin typeface="Calibri" panose="020F0502020204030204" pitchFamily="34" charset="0"/>
                <a:cs typeface="Calibri" panose="020F0502020204030204" pitchFamily="34" charset="0"/>
              </a:rPr>
              <a:t>Keep </a:t>
            </a:r>
            <a:r>
              <a:rPr lang="en-US" sz="3600" dirty="0">
                <a:solidFill>
                  <a:srgbClr val="C00000"/>
                </a:solidFill>
                <a:latin typeface="Calibri" panose="020F0502020204030204" pitchFamily="34" charset="0"/>
                <a:cs typeface="Calibri" panose="020F0502020204030204" pitchFamily="34" charset="0"/>
              </a:rPr>
              <a:t>c</a:t>
            </a:r>
            <a:r>
              <a:rPr lang="en-US" sz="3600" dirty="0">
                <a:solidFill>
                  <a:srgbClr val="002060"/>
                </a:solidFill>
                <a:latin typeface="Calibri" panose="020F0502020204030204" pitchFamily="34" charset="0"/>
                <a:cs typeface="Calibri" panose="020F0502020204030204" pitchFamily="34" charset="0"/>
              </a:rPr>
              <a:t>ool, </a:t>
            </a:r>
            <a:r>
              <a:rPr lang="en-US" sz="3600" dirty="0">
                <a:solidFill>
                  <a:srgbClr val="C00000"/>
                </a:solidFill>
                <a:latin typeface="Calibri" panose="020F0502020204030204" pitchFamily="34" charset="0"/>
                <a:cs typeface="Calibri" panose="020F0502020204030204" pitchFamily="34" charset="0"/>
              </a:rPr>
              <a:t>c</a:t>
            </a:r>
            <a:r>
              <a:rPr lang="en-US" sz="3600" dirty="0">
                <a:solidFill>
                  <a:srgbClr val="002060"/>
                </a:solidFill>
                <a:latin typeface="Calibri" panose="020F0502020204030204" pitchFamily="34" charset="0"/>
                <a:cs typeface="Calibri" panose="020F0502020204030204" pitchFamily="34" charset="0"/>
              </a:rPr>
              <a:t>alm, and </a:t>
            </a:r>
            <a:r>
              <a:rPr lang="en-US" sz="3600" dirty="0">
                <a:solidFill>
                  <a:srgbClr val="C00000"/>
                </a:solidFill>
                <a:latin typeface="Calibri" panose="020F0502020204030204" pitchFamily="34" charset="0"/>
                <a:cs typeface="Calibri" panose="020F0502020204030204" pitchFamily="34" charset="0"/>
              </a:rPr>
              <a:t>c</a:t>
            </a:r>
            <a:r>
              <a:rPr lang="en-US" sz="3600" dirty="0">
                <a:solidFill>
                  <a:srgbClr val="002060"/>
                </a:solidFill>
                <a:latin typeface="Calibri" panose="020F0502020204030204" pitchFamily="34" charset="0"/>
                <a:cs typeface="Calibri" panose="020F0502020204030204" pitchFamily="34" charset="0"/>
              </a:rPr>
              <a:t>omfortable.</a:t>
            </a:r>
          </a:p>
          <a:p>
            <a:pPr algn="ctr">
              <a:lnSpc>
                <a:spcPct val="130000"/>
              </a:lnSpc>
            </a:pPr>
            <a:r>
              <a:rPr lang="en-US" sz="3600" dirty="0">
                <a:solidFill>
                  <a:srgbClr val="002060"/>
                </a:solidFill>
                <a:latin typeface="Calibri" panose="020F0502020204030204" pitchFamily="34" charset="0"/>
                <a:cs typeface="Calibri" panose="020F0502020204030204" pitchFamily="34" charset="0"/>
              </a:rPr>
              <a:t>Stay </a:t>
            </a:r>
            <a:r>
              <a:rPr lang="en-US" sz="3600" dirty="0">
                <a:solidFill>
                  <a:srgbClr val="C00000"/>
                </a:solidFill>
                <a:latin typeface="Calibri" panose="020F0502020204030204" pitchFamily="34" charset="0"/>
                <a:cs typeface="Calibri" panose="020F0502020204030204" pitchFamily="34" charset="0"/>
              </a:rPr>
              <a:t>h</a:t>
            </a:r>
            <a:r>
              <a:rPr lang="en-US" sz="3600" dirty="0">
                <a:solidFill>
                  <a:srgbClr val="002060"/>
                </a:solidFill>
                <a:latin typeface="Calibri" panose="020F0502020204030204" pitchFamily="34" charset="0"/>
                <a:cs typeface="Calibri" panose="020F0502020204030204" pitchFamily="34" charset="0"/>
              </a:rPr>
              <a:t>ealthy and </a:t>
            </a:r>
            <a:r>
              <a:rPr lang="en-US" sz="3600" dirty="0">
                <a:solidFill>
                  <a:srgbClr val="C00000"/>
                </a:solidFill>
                <a:latin typeface="Calibri" panose="020F0502020204030204" pitchFamily="34" charset="0"/>
                <a:cs typeface="Calibri" panose="020F0502020204030204" pitchFamily="34" charset="0"/>
              </a:rPr>
              <a:t>h</a:t>
            </a:r>
            <a:r>
              <a:rPr lang="en-US" sz="3600" dirty="0">
                <a:solidFill>
                  <a:srgbClr val="002060"/>
                </a:solidFill>
                <a:latin typeface="Calibri" panose="020F0502020204030204" pitchFamily="34" charset="0"/>
                <a:cs typeface="Calibri" panose="020F0502020204030204" pitchFamily="34" charset="0"/>
              </a:rPr>
              <a:t>appy.</a:t>
            </a:r>
          </a:p>
          <a:p>
            <a:pPr algn="ctr">
              <a:lnSpc>
                <a:spcPct val="130000"/>
              </a:lnSpc>
            </a:pPr>
            <a:r>
              <a:rPr lang="en-US" sz="3600" dirty="0">
                <a:solidFill>
                  <a:srgbClr val="002060"/>
                </a:solidFill>
                <a:latin typeface="Calibri" panose="020F0502020204030204" pitchFamily="34" charset="0"/>
                <a:cs typeface="Calibri" panose="020F0502020204030204" pitchFamily="34" charset="0"/>
              </a:rPr>
              <a:t>Feel free to email me if you have any questions.</a:t>
            </a:r>
            <a:endParaRPr lang="en-CA" sz="3600"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0EF9AAC-F364-934F-98DA-1FB8DFD2796C}"/>
              </a:ext>
            </a:extLst>
          </p:cNvPr>
          <p:cNvSpPr txBox="1"/>
          <p:nvPr/>
        </p:nvSpPr>
        <p:spPr>
          <a:xfrm>
            <a:off x="7294006" y="1052135"/>
            <a:ext cx="2406429" cy="784830"/>
          </a:xfrm>
          <a:prstGeom prst="rect">
            <a:avLst/>
          </a:prstGeom>
          <a:noFill/>
        </p:spPr>
        <p:txBody>
          <a:bodyPr wrap="none" rtlCol="0">
            <a:spAutoFit/>
          </a:bodyPr>
          <a:lstStyle/>
          <a:p>
            <a:pPr algn="ctr"/>
            <a:r>
              <a:rPr lang="en-US" sz="4500" dirty="0">
                <a:solidFill>
                  <a:srgbClr val="C00000"/>
                </a:solidFill>
                <a:latin typeface="Calibri" panose="020F0502020204030204" pitchFamily="34" charset="0"/>
                <a:cs typeface="Calibri" panose="020F0502020204030204" pitchFamily="34" charset="0"/>
              </a:rPr>
              <a:t>3Cs    2Hs</a:t>
            </a:r>
          </a:p>
        </p:txBody>
      </p:sp>
      <p:pic>
        <p:nvPicPr>
          <p:cNvPr id="6" name="Picture 5">
            <a:extLst>
              <a:ext uri="{FF2B5EF4-FFF2-40B4-BE49-F238E27FC236}">
                <a16:creationId xmlns:a16="http://schemas.microsoft.com/office/drawing/2014/main" id="{F40B4E5C-99D6-C841-B6DF-298ADCB4FC14}"/>
              </a:ext>
            </a:extLst>
          </p:cNvPr>
          <p:cNvPicPr>
            <a:picLocks noChangeAspect="1"/>
          </p:cNvPicPr>
          <p:nvPr/>
        </p:nvPicPr>
        <p:blipFill>
          <a:blip r:embed="rId2"/>
          <a:stretch>
            <a:fillRect/>
          </a:stretch>
        </p:blipFill>
        <p:spPr>
          <a:xfrm>
            <a:off x="-1" y="0"/>
            <a:ext cx="4898571" cy="6858000"/>
          </a:xfrm>
          <a:prstGeom prst="rect">
            <a:avLst/>
          </a:prstGeom>
        </p:spPr>
      </p:pic>
    </p:spTree>
    <p:extLst>
      <p:ext uri="{BB962C8B-B14F-4D97-AF65-F5344CB8AC3E}">
        <p14:creationId xmlns:p14="http://schemas.microsoft.com/office/powerpoint/2010/main" val="1825106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AE39CB-C02E-A745-9405-D7DA96474981}"/>
              </a:ext>
            </a:extLst>
          </p:cNvPr>
          <p:cNvSpPr>
            <a:spLocks noGrp="1"/>
          </p:cNvSpPr>
          <p:nvPr>
            <p:ph type="body" sz="quarter" idx="11"/>
          </p:nvPr>
        </p:nvSpPr>
        <p:spPr>
          <a:xfrm>
            <a:off x="232013" y="1360114"/>
            <a:ext cx="7337160" cy="1058863"/>
          </a:xfrm>
        </p:spPr>
        <p:txBody>
          <a:bodyPr>
            <a:noAutofit/>
          </a:bodyPr>
          <a:lstStyle/>
          <a:p>
            <a:pPr>
              <a:lnSpc>
                <a:spcPct val="120000"/>
              </a:lnSpc>
            </a:pPr>
            <a:r>
              <a:rPr lang="en-CA" sz="1800" dirty="0"/>
              <a:t>The Chinese Language Program's Response Plan to COVID-19</a:t>
            </a:r>
          </a:p>
        </p:txBody>
      </p:sp>
    </p:spTree>
    <p:extLst>
      <p:ext uri="{BB962C8B-B14F-4D97-AF65-F5344CB8AC3E}">
        <p14:creationId xmlns:p14="http://schemas.microsoft.com/office/powerpoint/2010/main" val="95585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A18A-9733-F34D-9BEF-6EC6876FFDAD}"/>
              </a:ext>
            </a:extLst>
          </p:cNvPr>
          <p:cNvSpPr>
            <a:spLocks noGrp="1"/>
          </p:cNvSpPr>
          <p:nvPr>
            <p:ph type="title"/>
          </p:nvPr>
        </p:nvSpPr>
        <p:spPr/>
        <p:txBody>
          <a:bodyPr>
            <a:normAutofit fontScale="90000"/>
          </a:bodyPr>
          <a:lstStyle/>
          <a:p>
            <a:r>
              <a:rPr kumimoji="1" lang="en-US" altLang="zh-TW" sz="4000" dirty="0"/>
              <a:t>When we have to</a:t>
            </a:r>
            <a:r>
              <a:rPr kumimoji="1" lang="zh-CN" altLang="en-US" sz="4000" dirty="0"/>
              <a:t> </a:t>
            </a:r>
            <a:r>
              <a:rPr kumimoji="1" lang="en-US" altLang="zh-CN" sz="4000" dirty="0"/>
              <a:t>move</a:t>
            </a:r>
            <a:r>
              <a:rPr kumimoji="1" lang="zh-CN" altLang="en-US" sz="4000" dirty="0"/>
              <a:t> </a:t>
            </a:r>
            <a:r>
              <a:rPr kumimoji="1" lang="en-US" altLang="zh-CN" sz="4000" dirty="0"/>
              <a:t>ALL</a:t>
            </a:r>
            <a:r>
              <a:rPr kumimoji="1" lang="zh-CN" altLang="en-US" sz="4000" dirty="0"/>
              <a:t> </a:t>
            </a:r>
            <a:r>
              <a:rPr kumimoji="1" lang="en-US" altLang="zh-CN" sz="4000" dirty="0"/>
              <a:t>courses</a:t>
            </a:r>
            <a:r>
              <a:rPr kumimoji="1" lang="zh-CN" altLang="en-US" sz="4000" dirty="0"/>
              <a:t> </a:t>
            </a:r>
            <a:r>
              <a:rPr kumimoji="1" lang="en-US" altLang="zh-CN" sz="4000" dirty="0"/>
              <a:t>online</a:t>
            </a:r>
            <a:r>
              <a:rPr kumimoji="1" lang="zh-CN" altLang="en-US" sz="4000" dirty="0"/>
              <a:t> </a:t>
            </a:r>
            <a:r>
              <a:rPr kumimoji="1" lang="en-US" altLang="zh-CN" sz="4000" dirty="0"/>
              <a:t>in</a:t>
            </a:r>
            <a:r>
              <a:rPr kumimoji="1" lang="zh-CN" altLang="en-US" sz="4000" dirty="0"/>
              <a:t> </a:t>
            </a:r>
            <a:r>
              <a:rPr kumimoji="1" lang="en-US" altLang="zh-CN" sz="4000" dirty="0"/>
              <a:t>mid</a:t>
            </a:r>
            <a:r>
              <a:rPr kumimoji="1" lang="zh-CN" altLang="en-US" sz="4000" dirty="0"/>
              <a:t> </a:t>
            </a:r>
            <a:r>
              <a:rPr kumimoji="1" lang="en-US" altLang="zh-CN" sz="4000" dirty="0"/>
              <a:t>March…</a:t>
            </a:r>
            <a:endParaRPr kumimoji="1" lang="zh-TW" altLang="en-US" sz="4000" dirty="0"/>
          </a:p>
        </p:txBody>
      </p:sp>
      <p:graphicFrame>
        <p:nvGraphicFramePr>
          <p:cNvPr id="4" name="Content Placeholder 3">
            <a:extLst>
              <a:ext uri="{FF2B5EF4-FFF2-40B4-BE49-F238E27FC236}">
                <a16:creationId xmlns:a16="http://schemas.microsoft.com/office/drawing/2014/main" id="{4AE313B5-209F-5547-BD0B-3E27DEC2B48B}"/>
              </a:ext>
            </a:extLst>
          </p:cNvPr>
          <p:cNvGraphicFramePr>
            <a:graphicFrameLocks noGrp="1"/>
          </p:cNvGraphicFramePr>
          <p:nvPr>
            <p:ph idx="1"/>
            <p:extLst>
              <p:ext uri="{D42A27DB-BD31-4B8C-83A1-F6EECF244321}">
                <p14:modId xmlns:p14="http://schemas.microsoft.com/office/powerpoint/2010/main" val="1653523240"/>
              </p:ext>
            </p:extLst>
          </p:nvPr>
        </p:nvGraphicFramePr>
        <p:xfrm>
          <a:off x="312420" y="1417639"/>
          <a:ext cx="11689080" cy="516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own Arrow 2">
            <a:extLst>
              <a:ext uri="{FF2B5EF4-FFF2-40B4-BE49-F238E27FC236}">
                <a16:creationId xmlns:a16="http://schemas.microsoft.com/office/drawing/2014/main" id="{C50687A9-6C0C-4E47-B74E-781048127CD8}"/>
              </a:ext>
            </a:extLst>
          </p:cNvPr>
          <p:cNvSpPr/>
          <p:nvPr/>
        </p:nvSpPr>
        <p:spPr>
          <a:xfrm>
            <a:off x="9353550" y="1474788"/>
            <a:ext cx="2228850" cy="1143000"/>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76330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E704-AE23-0B4B-80A9-8B54E28B3545}"/>
              </a:ext>
            </a:extLst>
          </p:cNvPr>
          <p:cNvSpPr>
            <a:spLocks noGrp="1"/>
          </p:cNvSpPr>
          <p:nvPr>
            <p:ph type="title"/>
          </p:nvPr>
        </p:nvSpPr>
        <p:spPr/>
        <p:txBody>
          <a:bodyPr/>
          <a:lstStyle/>
          <a:p>
            <a:r>
              <a:rPr kumimoji="1" lang="en-US" altLang="zh-TW" dirty="0"/>
              <a:t>(3) </a:t>
            </a:r>
            <a:r>
              <a:rPr kumimoji="1" lang="en-US" altLang="zh-TW" dirty="0">
                <a:highlight>
                  <a:srgbClr val="00FFFF"/>
                </a:highlight>
              </a:rPr>
              <a:t>Community</a:t>
            </a:r>
            <a:endParaRPr kumimoji="1" lang="zh-TW" altLang="en-US" dirty="0">
              <a:highlight>
                <a:srgbClr val="00FFFF"/>
              </a:highlight>
            </a:endParaRPr>
          </a:p>
        </p:txBody>
      </p:sp>
      <p:sp>
        <p:nvSpPr>
          <p:cNvPr id="3" name="Content Placeholder 2">
            <a:extLst>
              <a:ext uri="{FF2B5EF4-FFF2-40B4-BE49-F238E27FC236}">
                <a16:creationId xmlns:a16="http://schemas.microsoft.com/office/drawing/2014/main" id="{17EE3BF2-0966-9046-A933-17D46039E6F9}"/>
              </a:ext>
            </a:extLst>
          </p:cNvPr>
          <p:cNvSpPr>
            <a:spLocks noGrp="1"/>
          </p:cNvSpPr>
          <p:nvPr>
            <p:ph idx="1"/>
          </p:nvPr>
        </p:nvSpPr>
        <p:spPr/>
        <p:txBody>
          <a:bodyPr/>
          <a:lstStyle/>
          <a:p>
            <a:pPr marL="514350" indent="-514350">
              <a:lnSpc>
                <a:spcPct val="150000"/>
              </a:lnSpc>
              <a:buFont typeface="+mj-lt"/>
              <a:buAutoNum type="arabicPeriod"/>
            </a:pPr>
            <a:r>
              <a:rPr lang="en-US" dirty="0"/>
              <a:t>Remind instructors of caring about students’ and student employees’ wellbeing  through email, WeChat, teaching&amp; learning platform</a:t>
            </a:r>
          </a:p>
          <a:p>
            <a:pPr marL="0" indent="0">
              <a:lnSpc>
                <a:spcPct val="150000"/>
              </a:lnSpc>
              <a:buNone/>
            </a:pPr>
            <a:r>
              <a:rPr lang="en-US" dirty="0">
                <a:sym typeface="Wingdings" pitchFamily="2" charset="2"/>
              </a:rPr>
              <a:t></a:t>
            </a:r>
            <a:r>
              <a:rPr kumimoji="1" lang="en-US" dirty="0">
                <a:sym typeface="Wingdings" pitchFamily="2" charset="2"/>
              </a:rPr>
              <a:t> </a:t>
            </a:r>
            <a:r>
              <a:rPr lang="en-US" dirty="0"/>
              <a:t>Build up a supportive online community in class and beyond</a:t>
            </a:r>
          </a:p>
          <a:p>
            <a:pPr marL="514350" indent="-514350">
              <a:lnSpc>
                <a:spcPct val="150000"/>
              </a:lnSpc>
              <a:buFont typeface="+mj-lt"/>
              <a:buAutoNum type="arabicPeriod"/>
            </a:pPr>
            <a:endParaRPr kumimoji="1" lang="zh-TW" altLang="en-US" dirty="0"/>
          </a:p>
        </p:txBody>
      </p:sp>
    </p:spTree>
    <p:extLst>
      <p:ext uri="{BB962C8B-B14F-4D97-AF65-F5344CB8AC3E}">
        <p14:creationId xmlns:p14="http://schemas.microsoft.com/office/powerpoint/2010/main" val="3406848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CB8A-5AAB-3D48-9986-E853F51A51C6}"/>
              </a:ext>
            </a:extLst>
          </p:cNvPr>
          <p:cNvSpPr>
            <a:spLocks noGrp="1"/>
          </p:cNvSpPr>
          <p:nvPr>
            <p:ph type="title"/>
          </p:nvPr>
        </p:nvSpPr>
        <p:spPr/>
        <p:txBody>
          <a:bodyPr>
            <a:noAutofit/>
          </a:bodyPr>
          <a:lstStyle/>
          <a:p>
            <a:r>
              <a:rPr kumimoji="1" lang="en-US" altLang="zh-TW" sz="3600" dirty="0"/>
              <a:t>Faculty</a:t>
            </a:r>
            <a:r>
              <a:rPr kumimoji="1" lang="zh-TW" altLang="en-US" sz="3600" dirty="0"/>
              <a:t> </a:t>
            </a:r>
            <a:r>
              <a:rPr kumimoji="1" lang="en-US" altLang="zh-TW" sz="3600" dirty="0"/>
              <a:t>&amp;</a:t>
            </a:r>
            <a:r>
              <a:rPr kumimoji="1" lang="zh-TW" altLang="en-US" sz="3600" dirty="0"/>
              <a:t> </a:t>
            </a:r>
            <a:r>
              <a:rPr kumimoji="1" lang="en-US" altLang="zh-TW" sz="3600" dirty="0"/>
              <a:t>TA</a:t>
            </a:r>
            <a:r>
              <a:rPr kumimoji="1" lang="zh-TW" altLang="en-US" sz="3600" dirty="0"/>
              <a:t> </a:t>
            </a:r>
            <a:r>
              <a:rPr kumimoji="1" lang="en-US" altLang="zh-TW" sz="3600" strike="sngStrike" dirty="0"/>
              <a:t>meetings</a:t>
            </a:r>
            <a:r>
              <a:rPr kumimoji="1" lang="zh-TW" altLang="en-US" sz="3600" dirty="0"/>
              <a:t> </a:t>
            </a:r>
            <a:r>
              <a:rPr kumimoji="1" lang="en-US" altLang="zh-TW" sz="3600" dirty="0"/>
              <a:t>happy</a:t>
            </a:r>
            <a:r>
              <a:rPr kumimoji="1" lang="zh-TW" altLang="en-US" sz="3600" dirty="0"/>
              <a:t> </a:t>
            </a:r>
            <a:r>
              <a:rPr kumimoji="1" lang="en-US" altLang="zh-TW" sz="3600" dirty="0"/>
              <a:t>hours</a:t>
            </a:r>
            <a:r>
              <a:rPr kumimoji="1" lang="zh-TW" altLang="en-US" sz="3600" dirty="0"/>
              <a:t> </a:t>
            </a:r>
            <a:br>
              <a:rPr kumimoji="1" lang="en-US" altLang="zh-TW" sz="3600" dirty="0"/>
            </a:br>
            <a:endParaRPr kumimoji="1" lang="zh-TW" altLang="en-US" sz="3600" dirty="0"/>
          </a:p>
        </p:txBody>
      </p:sp>
      <p:pic>
        <p:nvPicPr>
          <p:cNvPr id="5" name="Content Placeholder 4" descr="A group of people posing for a photo&#10;&#10;Description automatically generated">
            <a:extLst>
              <a:ext uri="{FF2B5EF4-FFF2-40B4-BE49-F238E27FC236}">
                <a16:creationId xmlns:a16="http://schemas.microsoft.com/office/drawing/2014/main" id="{E4EBC065-382E-6C42-9993-C90AC12D3A4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979487"/>
            <a:ext cx="6819900" cy="4780728"/>
          </a:xfrm>
        </p:spPr>
      </p:pic>
      <p:pic>
        <p:nvPicPr>
          <p:cNvPr id="7" name="Picture 6" descr="A group of people posing for a photo&#10;&#10;Description automatically generated">
            <a:extLst>
              <a:ext uri="{FF2B5EF4-FFF2-40B4-BE49-F238E27FC236}">
                <a16:creationId xmlns:a16="http://schemas.microsoft.com/office/drawing/2014/main" id="{957ADB2C-7236-4445-8513-53A56D6D1C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2312579"/>
            <a:ext cx="6607261" cy="4545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4185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CB8A-5AAB-3D48-9986-E853F51A51C6}"/>
              </a:ext>
            </a:extLst>
          </p:cNvPr>
          <p:cNvSpPr>
            <a:spLocks noGrp="1"/>
          </p:cNvSpPr>
          <p:nvPr>
            <p:ph type="title"/>
          </p:nvPr>
        </p:nvSpPr>
        <p:spPr>
          <a:xfrm>
            <a:off x="609600" y="65088"/>
            <a:ext cx="10972800" cy="1143000"/>
          </a:xfrm>
        </p:spPr>
        <p:txBody>
          <a:bodyPr>
            <a:normAutofit/>
          </a:bodyPr>
          <a:lstStyle/>
          <a:p>
            <a:r>
              <a:rPr kumimoji="1" lang="en-US" altLang="zh-TW" sz="3600" dirty="0"/>
              <a:t>Virtual</a:t>
            </a:r>
            <a:r>
              <a:rPr kumimoji="1" lang="zh-TW" altLang="en-US" sz="3600" dirty="0"/>
              <a:t> </a:t>
            </a:r>
            <a:r>
              <a:rPr kumimoji="1" lang="en-US" altLang="zh-TW" sz="3600" dirty="0"/>
              <a:t>Graduation</a:t>
            </a:r>
            <a:r>
              <a:rPr kumimoji="1" lang="zh-TW" altLang="en-US" sz="3600" dirty="0"/>
              <a:t> </a:t>
            </a:r>
            <a:r>
              <a:rPr kumimoji="1" lang="en-US" altLang="zh-TW" sz="3600" dirty="0"/>
              <a:t>Ceremony</a:t>
            </a:r>
            <a:endParaRPr kumimoji="1" lang="zh-TW" altLang="en-US" sz="3600" dirty="0"/>
          </a:p>
        </p:txBody>
      </p:sp>
      <p:pic>
        <p:nvPicPr>
          <p:cNvPr id="9" name="Picture 8" descr="A screenshot of a computer screen&#10;&#10;Description automatically generated">
            <a:extLst>
              <a:ext uri="{FF2B5EF4-FFF2-40B4-BE49-F238E27FC236}">
                <a16:creationId xmlns:a16="http://schemas.microsoft.com/office/drawing/2014/main" id="{53098ED7-F6EC-9E4F-AF6C-4E62DF4385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94277" y="4036157"/>
            <a:ext cx="5134399" cy="27567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B338A2DA-C948-4C42-9EEB-087F2ECFE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90" y="1056879"/>
            <a:ext cx="3891595" cy="2559840"/>
          </a:xfrm>
          <a:prstGeom prst="rect">
            <a:avLst/>
          </a:prstGeom>
        </p:spPr>
      </p:pic>
      <p:pic>
        <p:nvPicPr>
          <p:cNvPr id="13" name="Picture 12" descr="A screenshot of a computer screen&#10;&#10;Description automatically generated">
            <a:extLst>
              <a:ext uri="{FF2B5EF4-FFF2-40B4-BE49-F238E27FC236}">
                <a16:creationId xmlns:a16="http://schemas.microsoft.com/office/drawing/2014/main" id="{6F400C50-8B8E-5C48-B443-13B68F6AD4C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31046" y="1072128"/>
            <a:ext cx="3925572" cy="2582692"/>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5377DBBC-E1BE-7E4A-AB8E-CBD3E8F2F7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81402" y="1072128"/>
            <a:ext cx="3925572" cy="2605751"/>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D03409DB-8123-6042-8CA7-06E5D277668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2755" y="4036158"/>
            <a:ext cx="5038477" cy="2756754"/>
          </a:xfrm>
          <a:prstGeom prst="rect">
            <a:avLst/>
          </a:prstGeom>
        </p:spPr>
      </p:pic>
    </p:spTree>
    <p:extLst>
      <p:ext uri="{BB962C8B-B14F-4D97-AF65-F5344CB8AC3E}">
        <p14:creationId xmlns:p14="http://schemas.microsoft.com/office/powerpoint/2010/main" val="3129256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47EA7-8E04-C041-857D-36062770B2E1}"/>
              </a:ext>
            </a:extLst>
          </p:cNvPr>
          <p:cNvSpPr>
            <a:spLocks noGrp="1"/>
          </p:cNvSpPr>
          <p:nvPr>
            <p:ph type="title"/>
          </p:nvPr>
        </p:nvSpPr>
        <p:spPr/>
        <p:txBody>
          <a:bodyPr>
            <a:noAutofit/>
          </a:bodyPr>
          <a:lstStyle/>
          <a:p>
            <a:r>
              <a:rPr kumimoji="1" lang="en-US" altLang="zh-TW" sz="3600" dirty="0"/>
              <a:t>Build up a community– mutual support in class </a:t>
            </a:r>
            <a:endParaRPr kumimoji="1" lang="zh-TW" altLang="en-US" sz="3600" dirty="0"/>
          </a:p>
        </p:txBody>
      </p:sp>
      <p:pic>
        <p:nvPicPr>
          <p:cNvPr id="4" name="Picture 3" descr="A screenshot of a cell phone&#10;&#10;Description automatically generated">
            <a:extLst>
              <a:ext uri="{FF2B5EF4-FFF2-40B4-BE49-F238E27FC236}">
                <a16:creationId xmlns:a16="http://schemas.microsoft.com/office/drawing/2014/main" id="{46DAF556-C032-CE4D-8AFC-8F4DF5BB6C6B}"/>
              </a:ext>
            </a:extLst>
          </p:cNvPr>
          <p:cNvPicPr/>
          <p:nvPr/>
        </p:nvPicPr>
        <p:blipFill>
          <a:blip r:embed="rId2" cstate="print">
            <a:extLst>
              <a:ext uri="{28A0092B-C50C-407E-A947-70E740481C1C}">
                <a14:useLocalDpi xmlns:a14="http://schemas.microsoft.com/office/drawing/2010/main"/>
              </a:ext>
            </a:extLst>
          </a:blip>
          <a:stretch>
            <a:fillRect/>
          </a:stretch>
        </p:blipFill>
        <p:spPr>
          <a:xfrm>
            <a:off x="190500" y="1924050"/>
            <a:ext cx="6191250" cy="4286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screenshot of a cell phone&#10;&#10;Description automatically generated">
            <a:extLst>
              <a:ext uri="{FF2B5EF4-FFF2-40B4-BE49-F238E27FC236}">
                <a16:creationId xmlns:a16="http://schemas.microsoft.com/office/drawing/2014/main" id="{B531D517-5524-3648-B8DA-840EDECD1A96}"/>
              </a:ext>
            </a:extLst>
          </p:cNvPr>
          <p:cNvPicPr/>
          <p:nvPr/>
        </p:nvPicPr>
        <p:blipFill>
          <a:blip r:embed="rId3" cstate="email">
            <a:extLst>
              <a:ext uri="{28A0092B-C50C-407E-A947-70E740481C1C}">
                <a14:useLocalDpi xmlns:a14="http://schemas.microsoft.com/office/drawing/2010/main"/>
              </a:ext>
            </a:extLst>
          </a:blip>
          <a:stretch>
            <a:fillRect/>
          </a:stretch>
        </p:blipFill>
        <p:spPr>
          <a:xfrm>
            <a:off x="6724650" y="1924049"/>
            <a:ext cx="5276850" cy="4286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1645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0EFEDFE7-618F-8944-8647-4F0AF847E276}"/>
              </a:ext>
            </a:extLst>
          </p:cNvPr>
          <p:cNvPicPr/>
          <p:nvPr/>
        </p:nvPicPr>
        <p:blipFill>
          <a:blip r:embed="rId2" cstate="email">
            <a:extLst>
              <a:ext uri="{28A0092B-C50C-407E-A947-70E740481C1C}">
                <a14:useLocalDpi xmlns:a14="http://schemas.microsoft.com/office/drawing/2010/main"/>
              </a:ext>
            </a:extLst>
          </a:blip>
          <a:stretch>
            <a:fillRect/>
          </a:stretch>
        </p:blipFill>
        <p:spPr>
          <a:xfrm>
            <a:off x="195262" y="1261982"/>
            <a:ext cx="5251768" cy="433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screenshot of a cell phone&#10;&#10;Description automatically generated">
            <a:extLst>
              <a:ext uri="{FF2B5EF4-FFF2-40B4-BE49-F238E27FC236}">
                <a16:creationId xmlns:a16="http://schemas.microsoft.com/office/drawing/2014/main" id="{8E069B98-8E40-354F-B3AB-E95E78F424D8}"/>
              </a:ext>
            </a:extLst>
          </p:cNvPr>
          <p:cNvPicPr/>
          <p:nvPr/>
        </p:nvPicPr>
        <p:blipFill>
          <a:blip r:embed="rId3" cstate="email">
            <a:extLst>
              <a:ext uri="{28A0092B-C50C-407E-A947-70E740481C1C}">
                <a14:useLocalDpi xmlns:a14="http://schemas.microsoft.com/office/drawing/2010/main"/>
              </a:ext>
            </a:extLst>
          </a:blip>
          <a:stretch>
            <a:fillRect/>
          </a:stretch>
        </p:blipFill>
        <p:spPr>
          <a:xfrm>
            <a:off x="5713730" y="1261982"/>
            <a:ext cx="6283008" cy="433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708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EB6D-A79C-A140-8D05-CEE44D9461EF}"/>
              </a:ext>
            </a:extLst>
          </p:cNvPr>
          <p:cNvSpPr>
            <a:spLocks noGrp="1"/>
          </p:cNvSpPr>
          <p:nvPr>
            <p:ph type="title"/>
          </p:nvPr>
        </p:nvSpPr>
        <p:spPr/>
        <p:txBody>
          <a:bodyPr/>
          <a:lstStyle/>
          <a:p>
            <a:r>
              <a:rPr kumimoji="1" lang="en-US" altLang="zh-TW" dirty="0"/>
              <a:t>Incorporate COVID-19, teaching &amp; learning</a:t>
            </a:r>
            <a:endParaRPr kumimoji="1" lang="zh-TW" altLang="en-US" dirty="0"/>
          </a:p>
        </p:txBody>
      </p:sp>
      <p:pic>
        <p:nvPicPr>
          <p:cNvPr id="4" name="Picture 3" descr="A person posing for the camera&#10;&#10;Description automatically generated">
            <a:extLst>
              <a:ext uri="{FF2B5EF4-FFF2-40B4-BE49-F238E27FC236}">
                <a16:creationId xmlns:a16="http://schemas.microsoft.com/office/drawing/2014/main" id="{3E27381C-5185-B842-8942-CEA8FB992C53}"/>
              </a:ext>
            </a:extLst>
          </p:cNvPr>
          <p:cNvPicPr/>
          <p:nvPr/>
        </p:nvPicPr>
        <p:blipFill>
          <a:blip r:embed="rId2" cstate="email">
            <a:extLst>
              <a:ext uri="{28A0092B-C50C-407E-A947-70E740481C1C}">
                <a14:useLocalDpi xmlns:a14="http://schemas.microsoft.com/office/drawing/2010/main"/>
              </a:ext>
            </a:extLst>
          </a:blip>
          <a:stretch>
            <a:fillRect/>
          </a:stretch>
        </p:blipFill>
        <p:spPr>
          <a:xfrm>
            <a:off x="171450" y="1417638"/>
            <a:ext cx="5078412" cy="3943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posing for the camera&#10;&#10;Description automatically generated">
            <a:extLst>
              <a:ext uri="{FF2B5EF4-FFF2-40B4-BE49-F238E27FC236}">
                <a16:creationId xmlns:a16="http://schemas.microsoft.com/office/drawing/2014/main" id="{C3620754-8551-2447-89FF-48834F8BB4B4}"/>
              </a:ext>
            </a:extLst>
          </p:cNvPr>
          <p:cNvPicPr/>
          <p:nvPr/>
        </p:nvPicPr>
        <p:blipFill>
          <a:blip r:embed="rId3" cstate="email">
            <a:extLst>
              <a:ext uri="{28A0092B-C50C-407E-A947-70E740481C1C}">
                <a14:useLocalDpi xmlns:a14="http://schemas.microsoft.com/office/drawing/2010/main"/>
              </a:ext>
            </a:extLst>
          </a:blip>
          <a:stretch>
            <a:fillRect/>
          </a:stretch>
        </p:blipFill>
        <p:spPr>
          <a:xfrm>
            <a:off x="2604611" y="2076450"/>
            <a:ext cx="5811520" cy="4031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screenshot of a cell phone&#10;&#10;Description automatically generated">
            <a:extLst>
              <a:ext uri="{FF2B5EF4-FFF2-40B4-BE49-F238E27FC236}">
                <a16:creationId xmlns:a16="http://schemas.microsoft.com/office/drawing/2014/main" id="{ED1CC615-BFE8-5B47-AD87-33DDD824B456}"/>
              </a:ext>
            </a:extLst>
          </p:cNvPr>
          <p:cNvPicPr/>
          <p:nvPr/>
        </p:nvPicPr>
        <p:blipFill>
          <a:blip r:embed="rId4" cstate="email">
            <a:extLst>
              <a:ext uri="{28A0092B-C50C-407E-A947-70E740481C1C}">
                <a14:useLocalDpi xmlns:a14="http://schemas.microsoft.com/office/drawing/2010/main"/>
              </a:ext>
            </a:extLst>
          </a:blip>
          <a:stretch>
            <a:fillRect/>
          </a:stretch>
        </p:blipFill>
        <p:spPr>
          <a:xfrm>
            <a:off x="5695950" y="2728436"/>
            <a:ext cx="6324600" cy="3943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6071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76D4-380C-A84E-B4E1-768E035866F0}"/>
              </a:ext>
            </a:extLst>
          </p:cNvPr>
          <p:cNvSpPr>
            <a:spLocks noGrp="1"/>
          </p:cNvSpPr>
          <p:nvPr>
            <p:ph type="title"/>
          </p:nvPr>
        </p:nvSpPr>
        <p:spPr/>
        <p:txBody>
          <a:bodyPr/>
          <a:lstStyle/>
          <a:p>
            <a:r>
              <a:rPr kumimoji="1" lang="en-US" altLang="zh-TW" dirty="0"/>
              <a:t>Small authentic</a:t>
            </a:r>
            <a:r>
              <a:rPr kumimoji="1" lang="zh-TW" altLang="en-US" dirty="0"/>
              <a:t> </a:t>
            </a:r>
            <a:r>
              <a:rPr kumimoji="1" lang="en-US" altLang="zh-TW" dirty="0"/>
              <a:t>task</a:t>
            </a:r>
            <a:endParaRPr kumimoji="1" lang="zh-TW" altLang="en-US" dirty="0"/>
          </a:p>
        </p:txBody>
      </p:sp>
      <p:pic>
        <p:nvPicPr>
          <p:cNvPr id="4" name="Picture 3" descr="A screenshot of a cell phone screen with text&#10;&#10;Description automatically generated">
            <a:extLst>
              <a:ext uri="{FF2B5EF4-FFF2-40B4-BE49-F238E27FC236}">
                <a16:creationId xmlns:a16="http://schemas.microsoft.com/office/drawing/2014/main" id="{E98E832F-309A-0A48-A447-D14ED1263388}"/>
              </a:ext>
            </a:extLst>
          </p:cNvPr>
          <p:cNvPicPr/>
          <p:nvPr/>
        </p:nvPicPr>
        <p:blipFill>
          <a:blip r:embed="rId2" cstate="email">
            <a:extLst>
              <a:ext uri="{28A0092B-C50C-407E-A947-70E740481C1C}">
                <a14:useLocalDpi xmlns:a14="http://schemas.microsoft.com/office/drawing/2010/main"/>
              </a:ext>
            </a:extLst>
          </a:blip>
          <a:stretch>
            <a:fillRect/>
          </a:stretch>
        </p:blipFill>
        <p:spPr>
          <a:xfrm>
            <a:off x="304800" y="1417639"/>
            <a:ext cx="5657850" cy="4163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screenshot of a cell phone&#10;&#10;Description automatically generated">
            <a:extLst>
              <a:ext uri="{FF2B5EF4-FFF2-40B4-BE49-F238E27FC236}">
                <a16:creationId xmlns:a16="http://schemas.microsoft.com/office/drawing/2014/main" id="{DCF6422D-FBC4-234E-B4DB-110AA6244E20}"/>
              </a:ext>
            </a:extLst>
          </p:cNvPr>
          <p:cNvPicPr/>
          <p:nvPr/>
        </p:nvPicPr>
        <p:blipFill>
          <a:blip r:embed="rId3" cstate="email">
            <a:extLst>
              <a:ext uri="{28A0092B-C50C-407E-A947-70E740481C1C}">
                <a14:useLocalDpi xmlns:a14="http://schemas.microsoft.com/office/drawing/2010/main"/>
              </a:ext>
            </a:extLst>
          </a:blip>
          <a:stretch>
            <a:fillRect/>
          </a:stretch>
        </p:blipFill>
        <p:spPr>
          <a:xfrm>
            <a:off x="6323610" y="1542663"/>
            <a:ext cx="5563590" cy="4038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3198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sign&#10;&#10;Description automatically generated">
            <a:extLst>
              <a:ext uri="{FF2B5EF4-FFF2-40B4-BE49-F238E27FC236}">
                <a16:creationId xmlns:a16="http://schemas.microsoft.com/office/drawing/2014/main" id="{144EB2C9-BB25-C446-8542-D5ED51381B6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738858" y="546099"/>
            <a:ext cx="3217692" cy="5928205"/>
          </a:xfrm>
        </p:spPr>
      </p:pic>
      <p:pic>
        <p:nvPicPr>
          <p:cNvPr id="7" name="Picture 6" descr="A picture containing table&#10;&#10;Description automatically generated">
            <a:extLst>
              <a:ext uri="{FF2B5EF4-FFF2-40B4-BE49-F238E27FC236}">
                <a16:creationId xmlns:a16="http://schemas.microsoft.com/office/drawing/2014/main" id="{A79AEEB8-F653-7747-8313-4B8C417591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250" y="546099"/>
            <a:ext cx="2878310" cy="6158357"/>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8F6CF760-DDDE-AB48-9DE2-851B4BFA9A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03638" y="546098"/>
            <a:ext cx="3124811" cy="5928206"/>
          </a:xfrm>
          <a:prstGeom prst="rect">
            <a:avLst/>
          </a:prstGeom>
        </p:spPr>
      </p:pic>
    </p:spTree>
    <p:extLst>
      <p:ext uri="{BB962C8B-B14F-4D97-AF65-F5344CB8AC3E}">
        <p14:creationId xmlns:p14="http://schemas.microsoft.com/office/powerpoint/2010/main" val="154977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EF07-E93C-A148-AFAC-AD81C3AA1037}"/>
              </a:ext>
            </a:extLst>
          </p:cNvPr>
          <p:cNvSpPr>
            <a:spLocks noGrp="1"/>
          </p:cNvSpPr>
          <p:nvPr>
            <p:ph type="title"/>
          </p:nvPr>
        </p:nvSpPr>
        <p:spPr>
          <a:xfrm>
            <a:off x="609600" y="122238"/>
            <a:ext cx="10972800" cy="715962"/>
          </a:xfrm>
        </p:spPr>
        <p:txBody>
          <a:bodyPr>
            <a:normAutofit fontScale="90000"/>
          </a:bodyPr>
          <a:lstStyle/>
          <a:p>
            <a:r>
              <a:rPr kumimoji="1" lang="en-US" altLang="zh-TW" sz="3600" dirty="0"/>
              <a:t>Stay-home e-journal: </a:t>
            </a:r>
            <a:br>
              <a:rPr kumimoji="1" lang="en-US" altLang="zh-TW" sz="3600" dirty="0"/>
            </a:br>
            <a:r>
              <a:rPr kumimoji="1" lang="en-US" altLang="zh-TW" sz="3600" dirty="0"/>
              <a:t>Keep social distance but be socially close online</a:t>
            </a:r>
            <a:endParaRPr kumimoji="1" lang="zh-TW" altLang="en-US" sz="3600" dirty="0"/>
          </a:p>
        </p:txBody>
      </p:sp>
      <p:sp>
        <p:nvSpPr>
          <p:cNvPr id="4" name="Rectangle 3">
            <a:extLst>
              <a:ext uri="{FF2B5EF4-FFF2-40B4-BE49-F238E27FC236}">
                <a16:creationId xmlns:a16="http://schemas.microsoft.com/office/drawing/2014/main" id="{68EC02F0-127A-8E40-A573-E1FC1AC5FF67}"/>
              </a:ext>
            </a:extLst>
          </p:cNvPr>
          <p:cNvSpPr/>
          <p:nvPr/>
        </p:nvSpPr>
        <p:spPr>
          <a:xfrm>
            <a:off x="190500" y="914400"/>
            <a:ext cx="5048250" cy="5755422"/>
          </a:xfrm>
          <a:prstGeom prst="rect">
            <a:avLst/>
          </a:prstGeom>
          <a:solidFill>
            <a:schemeClr val="accent1">
              <a:lumMod val="20000"/>
              <a:lumOff val="80000"/>
            </a:schemeClr>
          </a:solidFill>
        </p:spPr>
        <p:txBody>
          <a:bodyPr wrap="square">
            <a:spAutoFit/>
          </a:bodyPr>
          <a:lstStyle/>
          <a:p>
            <a:r>
              <a:rPr lang="en-US" sz="1600" dirty="0" err="1">
                <a:latin typeface="Comic Neue Angular"/>
              </a:rPr>
              <a:t>Goal：Let's</a:t>
            </a:r>
            <a:r>
              <a:rPr lang="en-US" sz="1600" dirty="0">
                <a:latin typeface="Comic Neue Angular"/>
              </a:rPr>
              <a:t> become stronger and resilient!</a:t>
            </a:r>
            <a:br>
              <a:rPr lang="en-US" sz="1600" dirty="0"/>
            </a:br>
            <a:r>
              <a:rPr lang="en-US" sz="800" dirty="0"/>
              <a:t> </a:t>
            </a:r>
            <a:br>
              <a:rPr lang="en-US" sz="1600" dirty="0"/>
            </a:br>
            <a:r>
              <a:rPr lang="en-US" sz="1600" dirty="0">
                <a:latin typeface="Comic Neue Angular"/>
              </a:rPr>
              <a:t>I know some people have already stayed at home for 5 days. Some people lost their motivation. Some people just start a push-up plan. Some people need to take care of their families. Some people love board games! It is great to have someone to talk and have a simple goal in our lives now. Let's support each other to go through hard times.</a:t>
            </a:r>
            <a:br>
              <a:rPr lang="en-US" sz="1600" dirty="0"/>
            </a:br>
            <a:r>
              <a:rPr lang="en-US" sz="800" dirty="0"/>
              <a:t> </a:t>
            </a:r>
            <a:br>
              <a:rPr lang="en-US" sz="1600" dirty="0"/>
            </a:br>
            <a:r>
              <a:rPr lang="en-US" sz="1600" dirty="0">
                <a:latin typeface="Comic Neue Angular"/>
              </a:rPr>
              <a:t>Step:</a:t>
            </a:r>
            <a:br>
              <a:rPr lang="en-US" sz="1600" dirty="0"/>
            </a:br>
            <a:r>
              <a:rPr lang="en-US" sz="1600" dirty="0">
                <a:latin typeface="Comic Neue Angular"/>
              </a:rPr>
              <a:t>1. Set up your personal objectives for 14 days. It can be anything that you wanted to do for a long time, but did not have time, energy or determination to do. </a:t>
            </a:r>
            <a:r>
              <a:rPr lang="zh-TW" altLang="en-US" sz="1600" dirty="0">
                <a:latin typeface="Comic Neue Angular"/>
              </a:rPr>
              <a:t>例：我想有腹肌 </a:t>
            </a:r>
            <a:r>
              <a:rPr lang="en-US" altLang="zh-TW" sz="1600" dirty="0">
                <a:latin typeface="Comic Neue Angular"/>
              </a:rPr>
              <a:t>(</a:t>
            </a:r>
            <a:r>
              <a:rPr lang="en-US" sz="1600" dirty="0">
                <a:latin typeface="Comic Neue Angular"/>
              </a:rPr>
              <a:t>fu4ji1, 6-pack abs)！🙋🙋‍♂️/ </a:t>
            </a:r>
            <a:r>
              <a:rPr lang="zh-TW" altLang="en-US" sz="1600" dirty="0">
                <a:latin typeface="Comic Neue Angular"/>
              </a:rPr>
              <a:t>我想多喝水！ </a:t>
            </a:r>
            <a:r>
              <a:rPr lang="en-US" altLang="zh-TW" sz="1600" dirty="0">
                <a:latin typeface="Comic Neue Angular"/>
              </a:rPr>
              <a:t>/ </a:t>
            </a:r>
            <a:r>
              <a:rPr lang="zh-TW" altLang="en-US" sz="1600" dirty="0">
                <a:latin typeface="Comic Neue Angular"/>
              </a:rPr>
              <a:t>我想跟很久没联络</a:t>
            </a:r>
            <a:r>
              <a:rPr lang="en-US" altLang="zh-TW" sz="1600" dirty="0">
                <a:latin typeface="Comic Neue Angular"/>
              </a:rPr>
              <a:t>(</a:t>
            </a:r>
            <a:r>
              <a:rPr lang="en-US" sz="1600" dirty="0">
                <a:latin typeface="Comic Neue Angular"/>
              </a:rPr>
              <a:t>lian2luo4, contact)</a:t>
            </a:r>
            <a:r>
              <a:rPr lang="zh-TW" altLang="en-US" sz="1600" dirty="0">
                <a:latin typeface="Comic Neue Angular"/>
              </a:rPr>
              <a:t>的朋友联络</a:t>
            </a:r>
            <a:br>
              <a:rPr lang="zh-TW" altLang="en-US" sz="1600" dirty="0"/>
            </a:br>
            <a:r>
              <a:rPr lang="en-US" altLang="zh-TW" sz="1600" dirty="0">
                <a:latin typeface="Comic Neue Angular"/>
              </a:rPr>
              <a:t>2. </a:t>
            </a:r>
            <a:r>
              <a:rPr lang="en-US" sz="1600" dirty="0">
                <a:latin typeface="Comic Neue Angular"/>
              </a:rPr>
              <a:t>One TINY step a day. </a:t>
            </a:r>
            <a:r>
              <a:rPr lang="zh-TW" altLang="en-US" sz="1600" dirty="0">
                <a:latin typeface="Comic Neue Angular"/>
              </a:rPr>
              <a:t>例：一天运动</a:t>
            </a:r>
            <a:r>
              <a:rPr lang="en-US" altLang="zh-TW" sz="1600" dirty="0">
                <a:latin typeface="Comic Neue Angular"/>
              </a:rPr>
              <a:t>15</a:t>
            </a:r>
            <a:r>
              <a:rPr lang="zh-TW" altLang="en-US" sz="1600" dirty="0">
                <a:latin typeface="Comic Neue Angular"/>
              </a:rPr>
              <a:t>分钟 </a:t>
            </a:r>
            <a:r>
              <a:rPr lang="en-US" altLang="zh-TW" sz="1600" dirty="0">
                <a:latin typeface="Comic Neue Angular"/>
              </a:rPr>
              <a:t>/ </a:t>
            </a:r>
            <a:r>
              <a:rPr lang="zh-TW" altLang="en-US" sz="1600" dirty="0">
                <a:latin typeface="Comic Neue Angular"/>
              </a:rPr>
              <a:t>一天喝</a:t>
            </a:r>
            <a:r>
              <a:rPr lang="en-US" altLang="zh-TW" sz="1600" dirty="0">
                <a:latin typeface="Comic Neue Angular"/>
              </a:rPr>
              <a:t>2500</a:t>
            </a:r>
            <a:r>
              <a:rPr lang="en-US" sz="1600" dirty="0">
                <a:latin typeface="Comic Neue Angular"/>
              </a:rPr>
              <a:t>c.c.</a:t>
            </a:r>
            <a:r>
              <a:rPr lang="zh-TW" altLang="en-US" sz="1600" dirty="0">
                <a:latin typeface="Comic Neue Angular"/>
              </a:rPr>
              <a:t>的水 </a:t>
            </a:r>
            <a:r>
              <a:rPr lang="en-US" altLang="zh-TW" sz="1600" dirty="0">
                <a:latin typeface="Comic Neue Angular"/>
              </a:rPr>
              <a:t>/ </a:t>
            </a:r>
            <a:r>
              <a:rPr lang="zh-TW" altLang="en-US" sz="1600" dirty="0">
                <a:latin typeface="Comic Neue Angular"/>
              </a:rPr>
              <a:t>一天发一封短信给一个很久没联络的朋友</a:t>
            </a:r>
            <a:br>
              <a:rPr lang="zh-TW" altLang="en-US" sz="1600" dirty="0"/>
            </a:br>
            <a:r>
              <a:rPr lang="en-US" altLang="zh-TW" sz="1600" dirty="0">
                <a:latin typeface="Comic Neue Angular"/>
              </a:rPr>
              <a:t>3. </a:t>
            </a:r>
            <a:r>
              <a:rPr lang="en-US" sz="1600" dirty="0">
                <a:latin typeface="Comic Neue Angular"/>
              </a:rPr>
              <a:t>Tell us what you did and how it made you feel TODAY (in Chinese and/or English).</a:t>
            </a:r>
            <a:br>
              <a:rPr lang="en-US" sz="1600" dirty="0"/>
            </a:br>
            <a:r>
              <a:rPr lang="en-US" sz="1600" dirty="0">
                <a:latin typeface="Comic Neue Angular"/>
              </a:rPr>
              <a:t>4. Let's celebrate our new routine and achievement TOGETHER!</a:t>
            </a:r>
            <a:br>
              <a:rPr lang="en-US" sz="1600" dirty="0"/>
            </a:br>
            <a:r>
              <a:rPr lang="en-US" sz="1600" dirty="0">
                <a:latin typeface="Comic Neue Angular"/>
              </a:rPr>
              <a:t>(You can only focus on one aspect and one goal. You don't need to follow </a:t>
            </a:r>
            <a:r>
              <a:rPr lang="en-US" sz="1600" dirty="0" err="1">
                <a:latin typeface="Comic Neue Angular"/>
              </a:rPr>
              <a:t>laoshi's</a:t>
            </a:r>
            <a:r>
              <a:rPr lang="en-US" sz="1600" dirty="0">
                <a:latin typeface="Comic Neue Angular"/>
              </a:rPr>
              <a:t> format, either. Create your own! ^^)</a:t>
            </a:r>
            <a:endParaRPr lang="zh-TW" altLang="en-US" sz="1600" dirty="0"/>
          </a:p>
        </p:txBody>
      </p:sp>
      <p:pic>
        <p:nvPicPr>
          <p:cNvPr id="6" name="Picture 5">
            <a:extLst>
              <a:ext uri="{FF2B5EF4-FFF2-40B4-BE49-F238E27FC236}">
                <a16:creationId xmlns:a16="http://schemas.microsoft.com/office/drawing/2014/main" id="{63F18F3D-6760-F64B-B9F7-14570571F9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4887" y="4703204"/>
            <a:ext cx="3539614" cy="1946788"/>
          </a:xfrm>
          <a:prstGeom prst="rect">
            <a:avLst/>
          </a:prstGeom>
        </p:spPr>
      </p:pic>
      <p:pic>
        <p:nvPicPr>
          <p:cNvPr id="8" name="Picture 7" descr="A receipt on a black background&#10;&#10;Description automatically generated">
            <a:extLst>
              <a:ext uri="{FF2B5EF4-FFF2-40B4-BE49-F238E27FC236}">
                <a16:creationId xmlns:a16="http://schemas.microsoft.com/office/drawing/2014/main" id="{EAFB0944-4750-814B-AD81-397DC99C07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1570" y="1000170"/>
            <a:ext cx="2254832" cy="5735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5549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04724-4531-5440-82B0-F481C974DDA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00144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screenshot of a social media post&#10;&#10;Description automatically generated">
            <a:extLst>
              <a:ext uri="{FF2B5EF4-FFF2-40B4-BE49-F238E27FC236}">
                <a16:creationId xmlns:a16="http://schemas.microsoft.com/office/drawing/2014/main" id="{F03E8F80-A0D7-1E45-8BE1-5B2F230E4C2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0477819" cy="560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94B11DB-C396-6743-8B29-0E129EA3FA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500" y="899746"/>
            <a:ext cx="10858500" cy="595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6304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F95E-8041-0143-821C-1381269072FA}"/>
              </a:ext>
            </a:extLst>
          </p:cNvPr>
          <p:cNvSpPr>
            <a:spLocks noGrp="1"/>
          </p:cNvSpPr>
          <p:nvPr>
            <p:ph type="title"/>
          </p:nvPr>
        </p:nvSpPr>
        <p:spPr>
          <a:xfrm>
            <a:off x="609600" y="26988"/>
            <a:ext cx="10972800" cy="1143000"/>
          </a:xfrm>
        </p:spPr>
        <p:txBody>
          <a:bodyPr>
            <a:noAutofit/>
          </a:bodyPr>
          <a:lstStyle/>
          <a:p>
            <a:r>
              <a:rPr kumimoji="1" lang="en-US" altLang="zh-TW" sz="3600" dirty="0"/>
              <a:t>Conversation</a:t>
            </a:r>
            <a:r>
              <a:rPr kumimoji="1" lang="zh-TW" altLang="en-US" sz="3600" dirty="0"/>
              <a:t> </a:t>
            </a:r>
            <a:r>
              <a:rPr kumimoji="1" lang="en-US" altLang="zh-TW" sz="3600" dirty="0"/>
              <a:t>(interpersonal &amp; presentational modes)</a:t>
            </a:r>
            <a:endParaRPr kumimoji="1" lang="zh-TW" altLang="en-US" sz="3600" dirty="0"/>
          </a:p>
        </p:txBody>
      </p:sp>
      <p:pic>
        <p:nvPicPr>
          <p:cNvPr id="4" name="Content Placeholder 6" descr="A screenshot of text&#10;&#10;Description automatically generated">
            <a:extLst>
              <a:ext uri="{FF2B5EF4-FFF2-40B4-BE49-F238E27FC236}">
                <a16:creationId xmlns:a16="http://schemas.microsoft.com/office/drawing/2014/main" id="{5D7F015A-549A-C749-98F0-2AC50FE478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6920" y="1105394"/>
            <a:ext cx="8138159" cy="5504956"/>
          </a:xfrm>
          <a:prstGeom prst="rect">
            <a:avLst/>
          </a:prstGeom>
        </p:spPr>
      </p:pic>
    </p:spTree>
    <p:extLst>
      <p:ext uri="{BB962C8B-B14F-4D97-AF65-F5344CB8AC3E}">
        <p14:creationId xmlns:p14="http://schemas.microsoft.com/office/powerpoint/2010/main" val="1918189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26CD8-200B-174A-B24B-ED432776BDD7}"/>
              </a:ext>
            </a:extLst>
          </p:cNvPr>
          <p:cNvSpPr>
            <a:spLocks noGrp="1"/>
          </p:cNvSpPr>
          <p:nvPr>
            <p:ph type="title"/>
          </p:nvPr>
        </p:nvSpPr>
        <p:spPr>
          <a:xfrm>
            <a:off x="609600" y="30164"/>
            <a:ext cx="10972800" cy="1143000"/>
          </a:xfrm>
        </p:spPr>
        <p:txBody>
          <a:bodyPr>
            <a:normAutofit/>
          </a:bodyPr>
          <a:lstStyle/>
          <a:p>
            <a:r>
              <a:rPr kumimoji="1" lang="en-US" altLang="zh-TW" sz="4000" dirty="0"/>
              <a:t>Reflection</a:t>
            </a:r>
            <a:endParaRPr kumimoji="1" lang="zh-TW" altLang="en-US" sz="4000" dirty="0"/>
          </a:p>
        </p:txBody>
      </p:sp>
      <p:pic>
        <p:nvPicPr>
          <p:cNvPr id="4" name="Picture 3" descr="A screenshot of a social media post&#10;&#10;Description automatically generated">
            <a:extLst>
              <a:ext uri="{FF2B5EF4-FFF2-40B4-BE49-F238E27FC236}">
                <a16:creationId xmlns:a16="http://schemas.microsoft.com/office/drawing/2014/main" id="{6C808E0F-B722-8E48-B03F-35AB2A81FFDF}"/>
              </a:ext>
            </a:extLst>
          </p:cNvPr>
          <p:cNvPicPr/>
          <p:nvPr/>
        </p:nvPicPr>
        <p:blipFill>
          <a:blip r:embed="rId3" cstate="email">
            <a:extLst>
              <a:ext uri="{28A0092B-C50C-407E-A947-70E740481C1C}">
                <a14:useLocalDpi xmlns:a14="http://schemas.microsoft.com/office/drawing/2010/main"/>
              </a:ext>
            </a:extLst>
          </a:blip>
          <a:stretch>
            <a:fillRect/>
          </a:stretch>
        </p:blipFill>
        <p:spPr>
          <a:xfrm>
            <a:off x="6252372" y="1173164"/>
            <a:ext cx="4514849" cy="5360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4.png">
            <a:extLst>
              <a:ext uri="{FF2B5EF4-FFF2-40B4-BE49-F238E27FC236}">
                <a16:creationId xmlns:a16="http://schemas.microsoft.com/office/drawing/2014/main" id="{623956A3-23CC-E445-9828-35347C90BA85}"/>
              </a:ext>
            </a:extLst>
          </p:cNvPr>
          <p:cNvPicPr/>
          <p:nvPr/>
        </p:nvPicPr>
        <p:blipFill>
          <a:blip r:embed="rId4"/>
          <a:srcRect/>
          <a:stretch>
            <a:fillRect/>
          </a:stretch>
        </p:blipFill>
        <p:spPr>
          <a:xfrm>
            <a:off x="1043779" y="1405731"/>
            <a:ext cx="4514850" cy="4895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2273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0792-B2CB-2248-ABD7-30570ED0A81D}"/>
              </a:ext>
            </a:extLst>
          </p:cNvPr>
          <p:cNvSpPr>
            <a:spLocks noGrp="1"/>
          </p:cNvSpPr>
          <p:nvPr>
            <p:ph type="title"/>
          </p:nvPr>
        </p:nvSpPr>
        <p:spPr/>
        <p:txBody>
          <a:bodyPr/>
          <a:lstStyle/>
          <a:p>
            <a:endParaRPr kumimoji="1" lang="zh-TW" altLang="en-US"/>
          </a:p>
        </p:txBody>
      </p:sp>
      <p:sp>
        <p:nvSpPr>
          <p:cNvPr id="3" name="Content Placeholder 2">
            <a:extLst>
              <a:ext uri="{FF2B5EF4-FFF2-40B4-BE49-F238E27FC236}">
                <a16:creationId xmlns:a16="http://schemas.microsoft.com/office/drawing/2014/main" id="{6947C437-DCC8-DD42-976A-1781C7BB8C0F}"/>
              </a:ext>
            </a:extLst>
          </p:cNvPr>
          <p:cNvSpPr>
            <a:spLocks noGrp="1"/>
          </p:cNvSpPr>
          <p:nvPr>
            <p:ph idx="1"/>
          </p:nvPr>
        </p:nvSpPr>
        <p:spPr/>
        <p:txBody>
          <a:bodyPr/>
          <a:lstStyle/>
          <a:p>
            <a:endParaRPr kumimoji="1" lang="zh-TW" altLang="en-US"/>
          </a:p>
        </p:txBody>
      </p:sp>
      <p:pic>
        <p:nvPicPr>
          <p:cNvPr id="4" name="Picture 3">
            <a:extLst>
              <a:ext uri="{FF2B5EF4-FFF2-40B4-BE49-F238E27FC236}">
                <a16:creationId xmlns:a16="http://schemas.microsoft.com/office/drawing/2014/main" id="{593C4259-C36C-B04E-BA7A-4430849F81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9901"/>
            <a:ext cx="12192000" cy="6538197"/>
          </a:xfrm>
          <a:prstGeom prst="rect">
            <a:avLst/>
          </a:prstGeom>
        </p:spPr>
      </p:pic>
    </p:spTree>
    <p:extLst>
      <p:ext uri="{BB962C8B-B14F-4D97-AF65-F5344CB8AC3E}">
        <p14:creationId xmlns:p14="http://schemas.microsoft.com/office/powerpoint/2010/main" val="1565916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06B4-D854-CE4F-A412-C58379C9FF05}"/>
              </a:ext>
            </a:extLst>
          </p:cNvPr>
          <p:cNvSpPr>
            <a:spLocks noGrp="1"/>
          </p:cNvSpPr>
          <p:nvPr>
            <p:ph type="title"/>
          </p:nvPr>
        </p:nvSpPr>
        <p:spPr/>
        <p:txBody>
          <a:bodyPr/>
          <a:lstStyle/>
          <a:p>
            <a:r>
              <a:rPr kumimoji="1" lang="en-US" altLang="zh-TW" dirty="0"/>
              <a:t>Final Projects</a:t>
            </a:r>
            <a:endParaRPr kumimoji="1" lang="zh-TW" altLang="en-US" dirty="0"/>
          </a:p>
        </p:txBody>
      </p:sp>
      <p:pic>
        <p:nvPicPr>
          <p:cNvPr id="6" name="Picture 5">
            <a:extLst>
              <a:ext uri="{FF2B5EF4-FFF2-40B4-BE49-F238E27FC236}">
                <a16:creationId xmlns:a16="http://schemas.microsoft.com/office/drawing/2014/main" id="{2E431A5E-B11B-0F47-8F68-4CBFB87271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366" y="1417638"/>
            <a:ext cx="6974348" cy="4343400"/>
          </a:xfrm>
          <a:prstGeom prst="rect">
            <a:avLst/>
          </a:prstGeom>
        </p:spPr>
      </p:pic>
      <p:pic>
        <p:nvPicPr>
          <p:cNvPr id="4" name="Picture 3">
            <a:extLst>
              <a:ext uri="{FF2B5EF4-FFF2-40B4-BE49-F238E27FC236}">
                <a16:creationId xmlns:a16="http://schemas.microsoft.com/office/drawing/2014/main" id="{ABAFBB61-78ED-0542-8ECA-0692FE381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1603" y="3246026"/>
            <a:ext cx="6547031" cy="3318286"/>
          </a:xfrm>
          <a:prstGeom prst="rect">
            <a:avLst/>
          </a:prstGeom>
        </p:spPr>
      </p:pic>
    </p:spTree>
    <p:extLst>
      <p:ext uri="{BB962C8B-B14F-4D97-AF65-F5344CB8AC3E}">
        <p14:creationId xmlns:p14="http://schemas.microsoft.com/office/powerpoint/2010/main" val="550082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5032-CDF5-2348-9DF3-E667DA83F454}"/>
              </a:ext>
            </a:extLst>
          </p:cNvPr>
          <p:cNvSpPr>
            <a:spLocks noGrp="1"/>
          </p:cNvSpPr>
          <p:nvPr>
            <p:ph type="title"/>
          </p:nvPr>
        </p:nvSpPr>
        <p:spPr>
          <a:xfrm>
            <a:off x="609600" y="274638"/>
            <a:ext cx="10972800" cy="525462"/>
          </a:xfrm>
        </p:spPr>
        <p:txBody>
          <a:bodyPr>
            <a:normAutofit fontScale="90000"/>
          </a:bodyPr>
          <a:lstStyle/>
          <a:p>
            <a:r>
              <a:rPr lang="en-US" sz="4000" dirty="0"/>
              <a:t>Students’ Feedback</a:t>
            </a:r>
            <a:endParaRPr kumimoji="1" lang="zh-TW" altLang="en-US" sz="4000" dirty="0"/>
          </a:p>
        </p:txBody>
      </p:sp>
      <p:pic>
        <p:nvPicPr>
          <p:cNvPr id="4" name="Picture 3">
            <a:extLst>
              <a:ext uri="{FF2B5EF4-FFF2-40B4-BE49-F238E27FC236}">
                <a16:creationId xmlns:a16="http://schemas.microsoft.com/office/drawing/2014/main" id="{4BF28C39-D803-4E4D-977B-5E2EFC117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00100"/>
            <a:ext cx="9467850" cy="4207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id="{5149A0F9-FC9B-8949-9A6F-4F57F3C912E1}"/>
              </a:ext>
            </a:extLst>
          </p:cNvPr>
          <p:cNvCxnSpPr/>
          <p:nvPr/>
        </p:nvCxnSpPr>
        <p:spPr>
          <a:xfrm>
            <a:off x="228600" y="2362200"/>
            <a:ext cx="7943850"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C3CE032-2E0F-5446-96D9-0F2FDC98553E}"/>
              </a:ext>
            </a:extLst>
          </p:cNvPr>
          <p:cNvCxnSpPr>
            <a:cxnSpLocks/>
          </p:cNvCxnSpPr>
          <p:nvPr/>
        </p:nvCxnSpPr>
        <p:spPr>
          <a:xfrm>
            <a:off x="228600" y="2096146"/>
            <a:ext cx="8636431"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1C8D6EC-46EB-674B-9007-24E8F732BB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400" y="1131232"/>
            <a:ext cx="10299700" cy="459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3" name="Straight Connector 12">
            <a:extLst>
              <a:ext uri="{FF2B5EF4-FFF2-40B4-BE49-F238E27FC236}">
                <a16:creationId xmlns:a16="http://schemas.microsoft.com/office/drawing/2014/main" id="{2A4CCD08-455A-3149-9181-23A0A308D0DC}"/>
              </a:ext>
            </a:extLst>
          </p:cNvPr>
          <p:cNvCxnSpPr>
            <a:cxnSpLocks/>
          </p:cNvCxnSpPr>
          <p:nvPr/>
        </p:nvCxnSpPr>
        <p:spPr>
          <a:xfrm>
            <a:off x="2486025" y="2180166"/>
            <a:ext cx="8282618"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17F793C-B5D3-2B4A-A74F-BF277631B537}"/>
              </a:ext>
            </a:extLst>
          </p:cNvPr>
          <p:cNvCxnSpPr>
            <a:cxnSpLocks/>
          </p:cNvCxnSpPr>
          <p:nvPr/>
        </p:nvCxnSpPr>
        <p:spPr>
          <a:xfrm>
            <a:off x="1362075" y="2484966"/>
            <a:ext cx="8601075"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7915835-BC2B-C24F-A502-21D353EA6BDB}"/>
              </a:ext>
            </a:extLst>
          </p:cNvPr>
          <p:cNvCxnSpPr>
            <a:cxnSpLocks/>
          </p:cNvCxnSpPr>
          <p:nvPr/>
        </p:nvCxnSpPr>
        <p:spPr>
          <a:xfrm flipV="1">
            <a:off x="1362075" y="4040187"/>
            <a:ext cx="7991475" cy="8466"/>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6ECA12BD-3A05-164A-880D-5EC1C8CDB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1484495"/>
            <a:ext cx="8839200" cy="5329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Straight Connector 18">
            <a:extLst>
              <a:ext uri="{FF2B5EF4-FFF2-40B4-BE49-F238E27FC236}">
                <a16:creationId xmlns:a16="http://schemas.microsoft.com/office/drawing/2014/main" id="{C606A35C-1C34-CD4D-B8C3-19F08888F192}"/>
              </a:ext>
            </a:extLst>
          </p:cNvPr>
          <p:cNvCxnSpPr>
            <a:cxnSpLocks/>
          </p:cNvCxnSpPr>
          <p:nvPr/>
        </p:nvCxnSpPr>
        <p:spPr>
          <a:xfrm flipV="1">
            <a:off x="3533775" y="3553885"/>
            <a:ext cx="7991475" cy="8466"/>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0107B9A-71E8-3248-B176-965AD6C1641B}"/>
              </a:ext>
            </a:extLst>
          </p:cNvPr>
          <p:cNvCxnSpPr>
            <a:cxnSpLocks/>
          </p:cNvCxnSpPr>
          <p:nvPr/>
        </p:nvCxnSpPr>
        <p:spPr>
          <a:xfrm flipV="1">
            <a:off x="3584575" y="3848276"/>
            <a:ext cx="7991475" cy="8466"/>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90C3794-594B-7543-9611-35F42B568595}"/>
              </a:ext>
            </a:extLst>
          </p:cNvPr>
          <p:cNvCxnSpPr>
            <a:cxnSpLocks/>
          </p:cNvCxnSpPr>
          <p:nvPr/>
        </p:nvCxnSpPr>
        <p:spPr>
          <a:xfrm>
            <a:off x="3543300" y="4104567"/>
            <a:ext cx="1041615"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259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5032-CDF5-2348-9DF3-E667DA83F454}"/>
              </a:ext>
            </a:extLst>
          </p:cNvPr>
          <p:cNvSpPr>
            <a:spLocks noGrp="1"/>
          </p:cNvSpPr>
          <p:nvPr>
            <p:ph type="title"/>
          </p:nvPr>
        </p:nvSpPr>
        <p:spPr>
          <a:xfrm>
            <a:off x="609600" y="141288"/>
            <a:ext cx="10972800" cy="857250"/>
          </a:xfrm>
        </p:spPr>
        <p:txBody>
          <a:bodyPr>
            <a:normAutofit/>
          </a:bodyPr>
          <a:lstStyle/>
          <a:p>
            <a:r>
              <a:rPr lang="en-US" sz="3200" dirty="0"/>
              <a:t>Students’ Feedback</a:t>
            </a:r>
            <a:endParaRPr kumimoji="1" lang="zh-TW" altLang="en-US" sz="3200" dirty="0"/>
          </a:p>
        </p:txBody>
      </p:sp>
      <p:sp>
        <p:nvSpPr>
          <p:cNvPr id="13" name="Content Placeholder 12">
            <a:extLst>
              <a:ext uri="{FF2B5EF4-FFF2-40B4-BE49-F238E27FC236}">
                <a16:creationId xmlns:a16="http://schemas.microsoft.com/office/drawing/2014/main" id="{4E2AF7CE-ADD1-CD42-AD11-337E983DE624}"/>
              </a:ext>
            </a:extLst>
          </p:cNvPr>
          <p:cNvSpPr>
            <a:spLocks noGrp="1"/>
          </p:cNvSpPr>
          <p:nvPr>
            <p:ph idx="1"/>
          </p:nvPr>
        </p:nvSpPr>
        <p:spPr>
          <a:xfrm>
            <a:off x="309873" y="866777"/>
            <a:ext cx="10972800" cy="4525963"/>
          </a:xfrm>
        </p:spPr>
        <p:txBody>
          <a:bodyPr>
            <a:normAutofit/>
          </a:bodyPr>
          <a:lstStyle/>
          <a:p>
            <a:r>
              <a:rPr lang="en-US" altLang="zh-TW" sz="2800" dirty="0"/>
              <a:t>Part</a:t>
            </a:r>
            <a:r>
              <a:rPr lang="zh-TW" altLang="en-US" sz="2800" dirty="0"/>
              <a:t> </a:t>
            </a:r>
            <a:r>
              <a:rPr lang="en-US" altLang="zh-TW" sz="2800" dirty="0"/>
              <a:t>1:</a:t>
            </a:r>
            <a:r>
              <a:rPr lang="zh-TW" altLang="en-US" sz="2800" dirty="0"/>
              <a:t> </a:t>
            </a:r>
            <a:r>
              <a:rPr lang="en-US" altLang="zh-TW" sz="2800" dirty="0"/>
              <a:t>student’ background</a:t>
            </a:r>
          </a:p>
          <a:p>
            <a:r>
              <a:rPr lang="en-US" altLang="zh-TW" sz="2800" dirty="0"/>
              <a:t>Part 2:</a:t>
            </a:r>
            <a:r>
              <a:rPr lang="zh-TW" altLang="en-US" sz="2800" dirty="0"/>
              <a:t> </a:t>
            </a:r>
            <a:r>
              <a:rPr lang="en-US" sz="2800" dirty="0"/>
              <a:t>Reflect on Transition to Online Chinese Classes</a:t>
            </a:r>
            <a:endParaRPr lang="en-US" altLang="zh-TW" sz="2800" dirty="0"/>
          </a:p>
          <a:p>
            <a:r>
              <a:rPr lang="en-US" altLang="zh-TW" sz="2800" dirty="0"/>
              <a:t>Part 3: </a:t>
            </a:r>
            <a:r>
              <a:rPr lang="en-US" sz="2800" dirty="0"/>
              <a:t>Language Learning</a:t>
            </a:r>
            <a:endParaRPr lang="en-US" altLang="zh-TW" sz="2800" dirty="0"/>
          </a:p>
          <a:p>
            <a:r>
              <a:rPr lang="en-US" altLang="zh-TW" sz="2800" dirty="0"/>
              <a:t>Part 4:</a:t>
            </a:r>
            <a:r>
              <a:rPr lang="zh-TW" altLang="en-US" sz="2800" dirty="0"/>
              <a:t> </a:t>
            </a:r>
            <a:r>
              <a:rPr lang="en-US" sz="2800" dirty="0"/>
              <a:t>Language Learning Environment</a:t>
            </a:r>
            <a:endParaRPr lang="zh-TW" altLang="en-US" sz="2800" dirty="0"/>
          </a:p>
          <a:p>
            <a:r>
              <a:rPr lang="en-US" altLang="zh-TW" sz="2800" dirty="0"/>
              <a:t>Part 5:</a:t>
            </a:r>
            <a:r>
              <a:rPr lang="zh-TW" altLang="en-US" sz="2800" dirty="0"/>
              <a:t> </a:t>
            </a:r>
            <a:r>
              <a:rPr lang="en-US" sz="2800" dirty="0"/>
              <a:t>Classroom Interaction and Engagement</a:t>
            </a:r>
            <a:endParaRPr lang="zh-TW" altLang="en-US" sz="2800" dirty="0"/>
          </a:p>
          <a:p>
            <a:r>
              <a:rPr lang="en-US" altLang="zh-TW" sz="2800" dirty="0"/>
              <a:t>Part 6:</a:t>
            </a:r>
            <a:r>
              <a:rPr lang="zh-TW" altLang="en-US" sz="2800" dirty="0"/>
              <a:t> </a:t>
            </a:r>
            <a:r>
              <a:rPr lang="en-US" sz="2800" dirty="0"/>
              <a:t>Online Learning Experience</a:t>
            </a:r>
          </a:p>
          <a:p>
            <a:r>
              <a:rPr lang="en-US" sz="2800" dirty="0"/>
              <a:t>Part 7: Overall Comments on Chinese Course Online</a:t>
            </a:r>
            <a:endParaRPr lang="zh-TW" altLang="en-US" sz="2800" dirty="0"/>
          </a:p>
          <a:p>
            <a:pPr marL="0" indent="0">
              <a:buNone/>
            </a:pPr>
            <a:endParaRPr lang="zh-TW" altLang="en-US" sz="2800" dirty="0"/>
          </a:p>
          <a:p>
            <a:endParaRPr lang="zh-TW" altLang="en-US" sz="2800" dirty="0"/>
          </a:p>
        </p:txBody>
      </p:sp>
      <p:pic>
        <p:nvPicPr>
          <p:cNvPr id="10" name="Picture 9">
            <a:extLst>
              <a:ext uri="{FF2B5EF4-FFF2-40B4-BE49-F238E27FC236}">
                <a16:creationId xmlns:a16="http://schemas.microsoft.com/office/drawing/2014/main" id="{F8EDA72B-991F-4441-B48C-1D30CB3804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146" y="3566398"/>
            <a:ext cx="5528477" cy="3156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screenshot of a social media post&#10;&#10;Description automatically generated">
            <a:extLst>
              <a:ext uri="{FF2B5EF4-FFF2-40B4-BE49-F238E27FC236}">
                <a16:creationId xmlns:a16="http://schemas.microsoft.com/office/drawing/2014/main" id="{80D1B6E0-E739-204C-A5C1-D73FD73B8C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9350" y="3566398"/>
            <a:ext cx="5561504" cy="3181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3194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5032-CDF5-2348-9DF3-E667DA83F454}"/>
              </a:ext>
            </a:extLst>
          </p:cNvPr>
          <p:cNvSpPr>
            <a:spLocks noGrp="1"/>
          </p:cNvSpPr>
          <p:nvPr>
            <p:ph type="title"/>
          </p:nvPr>
        </p:nvSpPr>
        <p:spPr>
          <a:xfrm>
            <a:off x="609600" y="-11112"/>
            <a:ext cx="10972800" cy="1143000"/>
          </a:xfrm>
        </p:spPr>
        <p:txBody>
          <a:bodyPr>
            <a:normAutofit/>
          </a:bodyPr>
          <a:lstStyle/>
          <a:p>
            <a:r>
              <a:rPr lang="en-US" sz="3200" dirty="0"/>
              <a:t>Students’ Feedback</a:t>
            </a:r>
            <a:endParaRPr kumimoji="1" lang="zh-TW" altLang="en-US" sz="3200" dirty="0"/>
          </a:p>
        </p:txBody>
      </p:sp>
      <p:sp>
        <p:nvSpPr>
          <p:cNvPr id="3" name="Content Placeholder 2">
            <a:extLst>
              <a:ext uri="{FF2B5EF4-FFF2-40B4-BE49-F238E27FC236}">
                <a16:creationId xmlns:a16="http://schemas.microsoft.com/office/drawing/2014/main" id="{160960B9-1F21-6E49-8A39-44E82AF38219}"/>
              </a:ext>
            </a:extLst>
          </p:cNvPr>
          <p:cNvSpPr>
            <a:spLocks noGrp="1"/>
          </p:cNvSpPr>
          <p:nvPr>
            <p:ph idx="1"/>
          </p:nvPr>
        </p:nvSpPr>
        <p:spPr>
          <a:xfrm>
            <a:off x="400050" y="1025526"/>
            <a:ext cx="11449050" cy="4525963"/>
          </a:xfrm>
        </p:spPr>
        <p:txBody>
          <a:bodyPr>
            <a:noAutofit/>
          </a:bodyPr>
          <a:lstStyle/>
          <a:p>
            <a:pPr>
              <a:lnSpc>
                <a:spcPct val="120000"/>
              </a:lnSpc>
            </a:pPr>
            <a:r>
              <a:rPr lang="en-US" sz="2800" dirty="0"/>
              <a:t>319 responses across all 4 levels. </a:t>
            </a:r>
          </a:p>
          <a:p>
            <a:pPr>
              <a:lnSpc>
                <a:spcPct val="120000"/>
              </a:lnSpc>
            </a:pPr>
            <a:r>
              <a:rPr lang="en-US" sz="2800" dirty="0"/>
              <a:t>preliminary result</a:t>
            </a:r>
            <a:r>
              <a:rPr lang="zh-TW" altLang="en-US" sz="2800" dirty="0"/>
              <a:t>：</a:t>
            </a:r>
            <a:endParaRPr lang="en-US" altLang="zh-TW" sz="2800" dirty="0"/>
          </a:p>
          <a:p>
            <a:pPr lvl="1">
              <a:lnSpc>
                <a:spcPct val="120000"/>
              </a:lnSpc>
            </a:pPr>
            <a:r>
              <a:rPr lang="en-US" dirty="0"/>
              <a:t>Smooth transition to online Chinese language courses: mean 4.22</a:t>
            </a:r>
          </a:p>
          <a:p>
            <a:pPr lvl="1">
              <a:lnSpc>
                <a:spcPct val="120000"/>
              </a:lnSpc>
            </a:pPr>
            <a:r>
              <a:rPr lang="en-US" dirty="0"/>
              <a:t>Your instructors have prepared well for online teaching: mean 4.35.</a:t>
            </a:r>
          </a:p>
          <a:p>
            <a:pPr lvl="1">
              <a:lnSpc>
                <a:spcPct val="120000"/>
              </a:lnSpc>
            </a:pPr>
            <a:r>
              <a:rPr lang="en-US" dirty="0"/>
              <a:t>students at higher-level courses: more positive toward online courses or hybrid courses </a:t>
            </a:r>
          </a:p>
          <a:p>
            <a:pPr lvl="1">
              <a:lnSpc>
                <a:spcPct val="120000"/>
              </a:lnSpc>
            </a:pPr>
            <a:r>
              <a:rPr lang="en-US" dirty="0"/>
              <a:t>students at the lower-level courses: prefer in-the-classroom learning. </a:t>
            </a:r>
            <a:br>
              <a:rPr lang="en-US" dirty="0"/>
            </a:br>
            <a:endParaRPr kumimoji="1" lang="zh-TW" altLang="en-US" dirty="0"/>
          </a:p>
        </p:txBody>
      </p:sp>
    </p:spTree>
    <p:extLst>
      <p:ext uri="{BB962C8B-B14F-4D97-AF65-F5344CB8AC3E}">
        <p14:creationId xmlns:p14="http://schemas.microsoft.com/office/powerpoint/2010/main" val="1872505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AA49-6C77-774C-98D2-A983770C1E8F}"/>
              </a:ext>
            </a:extLst>
          </p:cNvPr>
          <p:cNvSpPr>
            <a:spLocks noGrp="1"/>
          </p:cNvSpPr>
          <p:nvPr>
            <p:ph type="title"/>
          </p:nvPr>
        </p:nvSpPr>
        <p:spPr>
          <a:xfrm>
            <a:off x="609600" y="7938"/>
            <a:ext cx="10972800" cy="1143000"/>
          </a:xfrm>
        </p:spPr>
        <p:txBody>
          <a:bodyPr>
            <a:normAutofit/>
          </a:bodyPr>
          <a:lstStyle/>
          <a:p>
            <a:r>
              <a:rPr lang="en-US" sz="3600" dirty="0"/>
              <a:t>Instructors’ Reflection</a:t>
            </a:r>
            <a:endParaRPr kumimoji="1" lang="zh-TW" altLang="en-US" sz="3600" dirty="0"/>
          </a:p>
        </p:txBody>
      </p:sp>
      <p:pic>
        <p:nvPicPr>
          <p:cNvPr id="4" name="Picture 3">
            <a:extLst>
              <a:ext uri="{FF2B5EF4-FFF2-40B4-BE49-F238E27FC236}">
                <a16:creationId xmlns:a16="http://schemas.microsoft.com/office/drawing/2014/main" id="{92815312-2926-7640-8C9D-7BDD4BD99E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002564"/>
            <a:ext cx="8210550" cy="3781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B1CE175-D31B-5940-8910-252CB666CF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9700" y="1927508"/>
            <a:ext cx="7899400" cy="4378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C7D2010-C9E2-9041-9768-FA5343B953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0950" y="2623880"/>
            <a:ext cx="7899400" cy="4152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6068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2E87-7688-364F-9273-EE9E09F45480}"/>
              </a:ext>
            </a:extLst>
          </p:cNvPr>
          <p:cNvSpPr>
            <a:spLocks noGrp="1"/>
          </p:cNvSpPr>
          <p:nvPr>
            <p:ph type="title"/>
          </p:nvPr>
        </p:nvSpPr>
        <p:spPr>
          <a:xfrm>
            <a:off x="609600" y="-1"/>
            <a:ext cx="10972800" cy="1143000"/>
          </a:xfrm>
        </p:spPr>
        <p:txBody>
          <a:bodyPr>
            <a:normAutofit/>
          </a:bodyPr>
          <a:lstStyle/>
          <a:p>
            <a:r>
              <a:rPr kumimoji="1" lang="en-US" altLang="zh-TW" sz="3600" dirty="0"/>
              <a:t>Support Group</a:t>
            </a:r>
            <a:endParaRPr kumimoji="1" lang="zh-TW" altLang="en-US" sz="3600" dirty="0"/>
          </a:p>
        </p:txBody>
      </p:sp>
      <p:pic>
        <p:nvPicPr>
          <p:cNvPr id="4" name="Picture 3">
            <a:extLst>
              <a:ext uri="{FF2B5EF4-FFF2-40B4-BE49-F238E27FC236}">
                <a16:creationId xmlns:a16="http://schemas.microsoft.com/office/drawing/2014/main" id="{E362DB35-6B24-1544-8387-139C420285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536" y="1261270"/>
            <a:ext cx="2806602" cy="3742136"/>
          </a:xfrm>
          <a:prstGeom prst="rect">
            <a:avLst/>
          </a:prstGeom>
        </p:spPr>
      </p:pic>
      <p:pic>
        <p:nvPicPr>
          <p:cNvPr id="6" name="Picture 5">
            <a:extLst>
              <a:ext uri="{FF2B5EF4-FFF2-40B4-BE49-F238E27FC236}">
                <a16:creationId xmlns:a16="http://schemas.microsoft.com/office/drawing/2014/main" id="{BF82B452-0520-C348-ADFF-7461950E92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8857" y="2793207"/>
            <a:ext cx="2806602" cy="3742136"/>
          </a:xfrm>
          <a:prstGeom prst="rect">
            <a:avLst/>
          </a:prstGeom>
        </p:spPr>
      </p:pic>
      <p:pic>
        <p:nvPicPr>
          <p:cNvPr id="7" name="Picture 6">
            <a:extLst>
              <a:ext uri="{FF2B5EF4-FFF2-40B4-BE49-F238E27FC236}">
                <a16:creationId xmlns:a16="http://schemas.microsoft.com/office/drawing/2014/main" id="{7C6ABE22-7CF8-F94F-8052-F5E059FF8D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5867" y="1284289"/>
            <a:ext cx="2772074" cy="3696098"/>
          </a:xfrm>
          <a:prstGeom prst="rect">
            <a:avLst/>
          </a:prstGeom>
        </p:spPr>
      </p:pic>
      <p:pic>
        <p:nvPicPr>
          <p:cNvPr id="8" name="Picture 7">
            <a:extLst>
              <a:ext uri="{FF2B5EF4-FFF2-40B4-BE49-F238E27FC236}">
                <a16:creationId xmlns:a16="http://schemas.microsoft.com/office/drawing/2014/main" id="{6918678C-9F35-E849-946E-6A3E938D0C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3470" y="1284289"/>
            <a:ext cx="2806602" cy="3742136"/>
          </a:xfrm>
          <a:prstGeom prst="rect">
            <a:avLst/>
          </a:prstGeom>
        </p:spPr>
      </p:pic>
      <p:pic>
        <p:nvPicPr>
          <p:cNvPr id="9" name="Picture 8">
            <a:extLst>
              <a:ext uri="{FF2B5EF4-FFF2-40B4-BE49-F238E27FC236}">
                <a16:creationId xmlns:a16="http://schemas.microsoft.com/office/drawing/2014/main" id="{57089511-E2CC-314D-ABAD-D752467653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82707" y="1284288"/>
            <a:ext cx="2806602" cy="4989515"/>
          </a:xfrm>
          <a:prstGeom prst="rect">
            <a:avLst/>
          </a:prstGeom>
        </p:spPr>
      </p:pic>
    </p:spTree>
    <p:extLst>
      <p:ext uri="{BB962C8B-B14F-4D97-AF65-F5344CB8AC3E}">
        <p14:creationId xmlns:p14="http://schemas.microsoft.com/office/powerpoint/2010/main" val="2144478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8525-DF5E-564C-BA29-C5FFD2652C5D}"/>
              </a:ext>
            </a:extLst>
          </p:cNvPr>
          <p:cNvSpPr>
            <a:spLocks noGrp="1"/>
          </p:cNvSpPr>
          <p:nvPr>
            <p:ph type="title"/>
          </p:nvPr>
        </p:nvSpPr>
        <p:spPr>
          <a:solidFill>
            <a:srgbClr val="BFFDFF"/>
          </a:solidFill>
        </p:spPr>
        <p:txBody>
          <a:bodyPr/>
          <a:lstStyle/>
          <a:p>
            <a:r>
              <a:rPr kumimoji="1" lang="en-US" altLang="zh-TW" dirty="0"/>
              <a:t>Thank you for coming to today’s webinar</a:t>
            </a:r>
            <a:endParaRPr kumimoji="1" lang="zh-TW" altLang="en-US" dirty="0"/>
          </a:p>
        </p:txBody>
      </p:sp>
      <p:sp>
        <p:nvSpPr>
          <p:cNvPr id="3" name="Content Placeholder 2">
            <a:extLst>
              <a:ext uri="{FF2B5EF4-FFF2-40B4-BE49-F238E27FC236}">
                <a16:creationId xmlns:a16="http://schemas.microsoft.com/office/drawing/2014/main" id="{9CA67FC5-0ACF-2347-BE01-7E55A98A6372}"/>
              </a:ext>
            </a:extLst>
          </p:cNvPr>
          <p:cNvSpPr>
            <a:spLocks noGrp="1"/>
          </p:cNvSpPr>
          <p:nvPr>
            <p:ph idx="1"/>
          </p:nvPr>
        </p:nvSpPr>
        <p:spPr/>
        <p:txBody>
          <a:bodyPr>
            <a:normAutofit/>
          </a:bodyPr>
          <a:lstStyle/>
          <a:p>
            <a:pPr marL="0" indent="0">
              <a:lnSpc>
                <a:spcPct val="150000"/>
              </a:lnSpc>
              <a:buNone/>
            </a:pPr>
            <a:r>
              <a:rPr kumimoji="1" lang="en-US" altLang="zh-TW" sz="3600" dirty="0"/>
              <a:t>Please tell us:</a:t>
            </a:r>
          </a:p>
          <a:p>
            <a:pPr marL="514350" indent="-514350">
              <a:lnSpc>
                <a:spcPct val="150000"/>
              </a:lnSpc>
              <a:buFont typeface="+mj-lt"/>
              <a:buAutoNum type="arabicPeriod"/>
            </a:pPr>
            <a:r>
              <a:rPr kumimoji="1" lang="en-US" altLang="zh-TW" sz="3600" dirty="0"/>
              <a:t>Who are you?</a:t>
            </a:r>
          </a:p>
          <a:p>
            <a:pPr marL="514350" indent="-514350">
              <a:lnSpc>
                <a:spcPct val="150000"/>
              </a:lnSpc>
              <a:buFont typeface="+mj-lt"/>
              <a:buAutoNum type="arabicPeriod"/>
            </a:pPr>
            <a:r>
              <a:rPr kumimoji="1" lang="en-US" altLang="zh-TW" sz="3600" dirty="0"/>
              <a:t>Which department/program are you associated with?</a:t>
            </a:r>
          </a:p>
          <a:p>
            <a:pPr marL="514350" indent="-514350">
              <a:lnSpc>
                <a:spcPct val="150000"/>
              </a:lnSpc>
              <a:buFont typeface="+mj-lt"/>
              <a:buAutoNum type="arabicPeriod"/>
            </a:pPr>
            <a:r>
              <a:rPr kumimoji="1" lang="en-US" altLang="zh-TW" sz="3600" dirty="0"/>
              <a:t>Why are you attending this webinar?</a:t>
            </a:r>
            <a:endParaRPr kumimoji="1" lang="zh-TW" altLang="en-US" sz="3600" dirty="0"/>
          </a:p>
        </p:txBody>
      </p:sp>
    </p:spTree>
    <p:extLst>
      <p:ext uri="{BB962C8B-B14F-4D97-AF65-F5344CB8AC3E}">
        <p14:creationId xmlns:p14="http://schemas.microsoft.com/office/powerpoint/2010/main" val="909994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CEFC-1D27-9749-853C-CC0B087E0BE9}"/>
              </a:ext>
            </a:extLst>
          </p:cNvPr>
          <p:cNvSpPr>
            <a:spLocks noGrp="1"/>
          </p:cNvSpPr>
          <p:nvPr>
            <p:ph type="title"/>
          </p:nvPr>
        </p:nvSpPr>
        <p:spPr/>
        <p:txBody>
          <a:bodyPr/>
          <a:lstStyle/>
          <a:p>
            <a:r>
              <a:rPr kumimoji="1" lang="en-US" altLang="zh-TW" dirty="0"/>
              <a:t>Mutual Learning</a:t>
            </a:r>
            <a:endParaRPr kumimoji="1" lang="zh-TW" altLang="en-US" dirty="0"/>
          </a:p>
        </p:txBody>
      </p:sp>
      <p:sp>
        <p:nvSpPr>
          <p:cNvPr id="3" name="Content Placeholder 2">
            <a:extLst>
              <a:ext uri="{FF2B5EF4-FFF2-40B4-BE49-F238E27FC236}">
                <a16:creationId xmlns:a16="http://schemas.microsoft.com/office/drawing/2014/main" id="{F215715C-306B-B244-B015-6370A797029B}"/>
              </a:ext>
            </a:extLst>
          </p:cNvPr>
          <p:cNvSpPr>
            <a:spLocks noGrp="1"/>
          </p:cNvSpPr>
          <p:nvPr>
            <p:ph idx="1"/>
          </p:nvPr>
        </p:nvSpPr>
        <p:spPr/>
        <p:txBody>
          <a:bodyPr>
            <a:normAutofit/>
          </a:bodyPr>
          <a:lstStyle/>
          <a:p>
            <a:r>
              <a:rPr lang="en-US" sz="2400" dirty="0">
                <a:hlinkClick r:id="rId3"/>
              </a:rPr>
              <a:t>https://app.peardeck.com/student/thjshxxwc</a:t>
            </a:r>
            <a:endParaRPr lang="en-US" sz="2400" dirty="0"/>
          </a:p>
          <a:p>
            <a:endParaRPr kumimoji="1" lang="zh-TW" altLang="en-US" sz="2400" dirty="0"/>
          </a:p>
        </p:txBody>
      </p:sp>
      <p:pic>
        <p:nvPicPr>
          <p:cNvPr id="5" name="Picture 4">
            <a:extLst>
              <a:ext uri="{FF2B5EF4-FFF2-40B4-BE49-F238E27FC236}">
                <a16:creationId xmlns:a16="http://schemas.microsoft.com/office/drawing/2014/main" id="{331C55F9-DDC4-194A-B203-CC835F1091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8684" y="1417638"/>
            <a:ext cx="4059467" cy="5257799"/>
          </a:xfrm>
          <a:prstGeom prst="rect">
            <a:avLst/>
          </a:prstGeom>
        </p:spPr>
      </p:pic>
      <p:pic>
        <p:nvPicPr>
          <p:cNvPr id="6" name="Picture 5">
            <a:extLst>
              <a:ext uri="{FF2B5EF4-FFF2-40B4-BE49-F238E27FC236}">
                <a16:creationId xmlns:a16="http://schemas.microsoft.com/office/drawing/2014/main" id="{8F548C56-0FDF-DE49-92FA-1BA168F9D9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849" y="2844400"/>
            <a:ext cx="7035561" cy="3281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4777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B541-4BED-964E-A1E0-6D3D0B6BC5AA}"/>
              </a:ext>
            </a:extLst>
          </p:cNvPr>
          <p:cNvSpPr>
            <a:spLocks noGrp="1"/>
          </p:cNvSpPr>
          <p:nvPr>
            <p:ph type="title"/>
          </p:nvPr>
        </p:nvSpPr>
        <p:spPr/>
        <p:txBody>
          <a:bodyPr/>
          <a:lstStyle/>
          <a:p>
            <a:r>
              <a:rPr kumimoji="1" lang="en-US" altLang="zh-TW" dirty="0">
                <a:solidFill>
                  <a:srgbClr val="1817C0"/>
                </a:solidFill>
              </a:rPr>
              <a:t>Summer</a:t>
            </a:r>
            <a:r>
              <a:rPr kumimoji="1" lang="en-US" altLang="zh-TW" dirty="0"/>
              <a:t> Courses</a:t>
            </a:r>
            <a:endParaRPr kumimoji="1" lang="zh-TW" altLang="en-US" dirty="0"/>
          </a:p>
        </p:txBody>
      </p:sp>
      <p:sp>
        <p:nvSpPr>
          <p:cNvPr id="3" name="Content Placeholder 2">
            <a:extLst>
              <a:ext uri="{FF2B5EF4-FFF2-40B4-BE49-F238E27FC236}">
                <a16:creationId xmlns:a16="http://schemas.microsoft.com/office/drawing/2014/main" id="{E354727A-9F3E-3E4E-BF40-BEEF7261086D}"/>
              </a:ext>
            </a:extLst>
          </p:cNvPr>
          <p:cNvSpPr>
            <a:spLocks noGrp="1"/>
          </p:cNvSpPr>
          <p:nvPr>
            <p:ph idx="1"/>
          </p:nvPr>
        </p:nvSpPr>
        <p:spPr/>
        <p:txBody>
          <a:bodyPr>
            <a:normAutofit/>
          </a:bodyPr>
          <a:lstStyle/>
          <a:p>
            <a:r>
              <a:rPr kumimoji="1" lang="en-US" altLang="zh-TW" sz="3000" dirty="0"/>
              <a:t>Summer</a:t>
            </a:r>
            <a:r>
              <a:rPr kumimoji="1" lang="zh-TW" altLang="en-US" sz="3000" dirty="0"/>
              <a:t> </a:t>
            </a:r>
            <a:r>
              <a:rPr kumimoji="1" lang="en-US" altLang="zh-TW" sz="3000" dirty="0"/>
              <a:t>1</a:t>
            </a:r>
            <a:r>
              <a:rPr kumimoji="1" lang="zh-TW" altLang="en-US" sz="3000" dirty="0"/>
              <a:t> </a:t>
            </a:r>
            <a:r>
              <a:rPr kumimoji="1" lang="en-US" altLang="zh-TW" sz="3000" dirty="0"/>
              <a:t>&amp;</a:t>
            </a:r>
            <a:r>
              <a:rPr kumimoji="1" lang="zh-TW" altLang="en-US" sz="3000" dirty="0"/>
              <a:t> </a:t>
            </a:r>
            <a:r>
              <a:rPr kumimoji="1" lang="en-US" altLang="zh-TW" sz="3000" dirty="0"/>
              <a:t>2:</a:t>
            </a:r>
          </a:p>
          <a:p>
            <a:pPr marL="0" indent="0">
              <a:buNone/>
            </a:pPr>
            <a:r>
              <a:rPr kumimoji="1" lang="en-US" altLang="zh-TW" sz="3000" dirty="0"/>
              <a:t>	Online learning community—</a:t>
            </a:r>
          </a:p>
          <a:p>
            <a:pPr lvl="1"/>
            <a:r>
              <a:rPr kumimoji="1" lang="en-US" altLang="zh-TW" sz="3000" dirty="0"/>
              <a:t>	30-min virtual oral practice with volunteers </a:t>
            </a:r>
          </a:p>
          <a:p>
            <a:pPr lvl="1"/>
            <a:r>
              <a:rPr kumimoji="1" lang="en-US" altLang="zh-TW" sz="3000" dirty="0"/>
              <a:t>	Summer 1: 46; Summer 2:44</a:t>
            </a:r>
          </a:p>
          <a:p>
            <a:pPr lvl="1"/>
            <a:r>
              <a:rPr kumimoji="1" lang="en-US" altLang="zh-TW" sz="3000" dirty="0"/>
              <a:t>	Student: Volunteer = 2:1</a:t>
            </a:r>
          </a:p>
          <a:p>
            <a:pPr lvl="1"/>
            <a:endParaRPr kumimoji="1" lang="en-US" altLang="zh-TW" sz="1200" dirty="0"/>
          </a:p>
          <a:p>
            <a:r>
              <a:rPr kumimoji="1" lang="en-US" altLang="zh-TW" sz="3000" dirty="0"/>
              <a:t>Summer 2: </a:t>
            </a:r>
          </a:p>
          <a:p>
            <a:pPr marL="0" indent="0">
              <a:buNone/>
            </a:pPr>
            <a:r>
              <a:rPr kumimoji="1" lang="zh-TW" altLang="en-US" sz="3000" dirty="0"/>
              <a:t>   </a:t>
            </a:r>
            <a:r>
              <a:rPr kumimoji="1" lang="en-US" altLang="zh-TW" sz="3000" dirty="0"/>
              <a:t>Synchronous + asynchronous</a:t>
            </a:r>
            <a:endParaRPr kumimoji="1" lang="zh-TW" altLang="en-US" sz="3000" dirty="0"/>
          </a:p>
        </p:txBody>
      </p:sp>
    </p:spTree>
    <p:extLst>
      <p:ext uri="{BB962C8B-B14F-4D97-AF65-F5344CB8AC3E}">
        <p14:creationId xmlns:p14="http://schemas.microsoft.com/office/powerpoint/2010/main" val="436151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9280-6340-F44F-BBA9-E7F47B5059E3}"/>
              </a:ext>
            </a:extLst>
          </p:cNvPr>
          <p:cNvSpPr>
            <a:spLocks noGrp="1"/>
          </p:cNvSpPr>
          <p:nvPr>
            <p:ph type="title"/>
          </p:nvPr>
        </p:nvSpPr>
        <p:spPr/>
        <p:txBody>
          <a:bodyPr/>
          <a:lstStyle/>
          <a:p>
            <a:r>
              <a:rPr kumimoji="1" lang="en-US" altLang="zh-TW" dirty="0"/>
              <a:t>Incoming </a:t>
            </a:r>
            <a:r>
              <a:rPr kumimoji="1" lang="en-US" altLang="zh-TW" dirty="0">
                <a:solidFill>
                  <a:srgbClr val="1817C0"/>
                </a:solidFill>
              </a:rPr>
              <a:t>Winter</a:t>
            </a:r>
            <a:r>
              <a:rPr kumimoji="1" lang="en-US" altLang="zh-TW" dirty="0"/>
              <a:t> courses</a:t>
            </a:r>
            <a:endParaRPr kumimoji="1" lang="zh-TW" altLang="en-US" dirty="0"/>
          </a:p>
        </p:txBody>
      </p:sp>
      <p:sp>
        <p:nvSpPr>
          <p:cNvPr id="3" name="Content Placeholder 2">
            <a:extLst>
              <a:ext uri="{FF2B5EF4-FFF2-40B4-BE49-F238E27FC236}">
                <a16:creationId xmlns:a16="http://schemas.microsoft.com/office/drawing/2014/main" id="{C5B6F806-38FE-D34A-910A-970D71EB300D}"/>
              </a:ext>
            </a:extLst>
          </p:cNvPr>
          <p:cNvSpPr>
            <a:spLocks noGrp="1"/>
          </p:cNvSpPr>
          <p:nvPr>
            <p:ph idx="1"/>
          </p:nvPr>
        </p:nvSpPr>
        <p:spPr>
          <a:xfrm>
            <a:off x="609600" y="1317761"/>
            <a:ext cx="10972800" cy="5002211"/>
          </a:xfrm>
        </p:spPr>
        <p:txBody>
          <a:bodyPr>
            <a:normAutofit lnSpcReduction="10000"/>
          </a:bodyPr>
          <a:lstStyle/>
          <a:p>
            <a:pPr marL="514350" indent="-514350">
              <a:buFont typeface="+mj-lt"/>
              <a:buAutoNum type="arabicPeriod"/>
            </a:pPr>
            <a:r>
              <a:rPr kumimoji="1" lang="en-US" altLang="zh-TW" sz="3000" dirty="0">
                <a:solidFill>
                  <a:srgbClr val="1817C0"/>
                </a:solidFill>
              </a:rPr>
              <a:t>100% Synchronous </a:t>
            </a:r>
          </a:p>
          <a:p>
            <a:pPr lvl="1"/>
            <a:r>
              <a:rPr kumimoji="1" lang="en-US" altLang="zh-TW" sz="3000" dirty="0"/>
              <a:t>Low-level non-heritage courses</a:t>
            </a:r>
          </a:p>
          <a:p>
            <a:pPr marL="514350" indent="-514350">
              <a:buFont typeface="+mj-lt"/>
              <a:buAutoNum type="arabicPeriod"/>
            </a:pPr>
            <a:r>
              <a:rPr kumimoji="1" lang="en-US" altLang="zh-TW" sz="3000" dirty="0">
                <a:solidFill>
                  <a:srgbClr val="1817C0"/>
                </a:solidFill>
              </a:rPr>
              <a:t>Synchronous and asynchronous courses (3:1)</a:t>
            </a:r>
          </a:p>
          <a:p>
            <a:pPr lvl="1"/>
            <a:r>
              <a:rPr kumimoji="1" lang="en-US" altLang="zh-TW" sz="3000" dirty="0"/>
              <a:t>Low-level non-heritage courses</a:t>
            </a:r>
          </a:p>
          <a:p>
            <a:pPr marL="514350" indent="-514350">
              <a:buFont typeface="+mj-lt"/>
              <a:buAutoNum type="arabicPeriod"/>
            </a:pPr>
            <a:r>
              <a:rPr kumimoji="1" lang="en-US" altLang="zh-TW" sz="3000" dirty="0">
                <a:solidFill>
                  <a:srgbClr val="1817C0"/>
                </a:solidFill>
              </a:rPr>
              <a:t>Synchronous and asynchronous courses (2:2)</a:t>
            </a:r>
          </a:p>
          <a:p>
            <a:pPr lvl="1"/>
            <a:r>
              <a:rPr kumimoji="1" lang="en-US" altLang="zh-TW" sz="3000" dirty="0"/>
              <a:t>Heritage courses</a:t>
            </a:r>
          </a:p>
          <a:p>
            <a:pPr lvl="1"/>
            <a:r>
              <a:rPr kumimoji="1" lang="en-US" altLang="zh-TW" sz="3000" dirty="0"/>
              <a:t>Mid-level non-heritage courses</a:t>
            </a:r>
          </a:p>
          <a:p>
            <a:pPr lvl="1"/>
            <a:r>
              <a:rPr kumimoji="1" lang="en-US" altLang="zh-TW" sz="3000" dirty="0"/>
              <a:t>High-level non-heritage courses</a:t>
            </a:r>
          </a:p>
          <a:p>
            <a:pPr lvl="1"/>
            <a:endParaRPr kumimoji="1" lang="en-US" altLang="zh-TW" sz="1300" dirty="0"/>
          </a:p>
          <a:p>
            <a:pPr marL="457200" lvl="1" indent="-439738">
              <a:buNone/>
            </a:pPr>
            <a:r>
              <a:rPr kumimoji="1" lang="en-US" altLang="zh-TW" sz="3000" dirty="0"/>
              <a:t>Student registration number?</a:t>
            </a:r>
          </a:p>
        </p:txBody>
      </p:sp>
    </p:spTree>
    <p:extLst>
      <p:ext uri="{BB962C8B-B14F-4D97-AF65-F5344CB8AC3E}">
        <p14:creationId xmlns:p14="http://schemas.microsoft.com/office/powerpoint/2010/main" val="648735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4225-9780-4C48-9287-D85E51F37729}"/>
              </a:ext>
            </a:extLst>
          </p:cNvPr>
          <p:cNvSpPr>
            <a:spLocks noGrp="1"/>
          </p:cNvSpPr>
          <p:nvPr>
            <p:ph type="title"/>
          </p:nvPr>
        </p:nvSpPr>
        <p:spPr>
          <a:xfrm>
            <a:off x="609600" y="60633"/>
            <a:ext cx="10972800" cy="1143000"/>
          </a:xfrm>
        </p:spPr>
        <p:txBody>
          <a:bodyPr/>
          <a:lstStyle/>
          <a:p>
            <a:r>
              <a:rPr kumimoji="1" lang="en-US" altLang="zh-TW" dirty="0"/>
              <a:t>Principles</a:t>
            </a:r>
            <a:r>
              <a:rPr kumimoji="1" lang="zh-TW" altLang="en-US" dirty="0"/>
              <a:t> </a:t>
            </a:r>
            <a:r>
              <a:rPr kumimoji="1" lang="en-US" altLang="zh-TW" dirty="0"/>
              <a:t>for instructors</a:t>
            </a:r>
            <a:endParaRPr kumimoji="1" lang="zh-TW" altLang="en-US" dirty="0"/>
          </a:p>
        </p:txBody>
      </p:sp>
      <p:sp>
        <p:nvSpPr>
          <p:cNvPr id="3" name="Content Placeholder 2">
            <a:extLst>
              <a:ext uri="{FF2B5EF4-FFF2-40B4-BE49-F238E27FC236}">
                <a16:creationId xmlns:a16="http://schemas.microsoft.com/office/drawing/2014/main" id="{5FB26067-9DB4-1B4C-A018-B6E616811191}"/>
              </a:ext>
            </a:extLst>
          </p:cNvPr>
          <p:cNvSpPr>
            <a:spLocks noGrp="1"/>
          </p:cNvSpPr>
          <p:nvPr>
            <p:ph idx="1"/>
          </p:nvPr>
        </p:nvSpPr>
        <p:spPr>
          <a:xfrm>
            <a:off x="609600" y="1308376"/>
            <a:ext cx="10972800" cy="4983161"/>
          </a:xfrm>
        </p:spPr>
        <p:txBody>
          <a:bodyPr>
            <a:normAutofit lnSpcReduction="10000"/>
          </a:bodyPr>
          <a:lstStyle/>
          <a:p>
            <a:pPr marL="514350" lvl="0" indent="-514350">
              <a:buFont typeface="+mj-lt"/>
              <a:buAutoNum type="arabicPeriod"/>
            </a:pPr>
            <a:r>
              <a:rPr lang="en-US" dirty="0"/>
              <a:t>What can we do to help students feel that they are on a solid ground</a:t>
            </a:r>
            <a:r>
              <a:rPr lang="zh-CN" altLang="en-US" dirty="0"/>
              <a:t>？</a:t>
            </a:r>
            <a:r>
              <a:rPr lang="en-US" dirty="0"/>
              <a:t> </a:t>
            </a:r>
          </a:p>
          <a:p>
            <a:pPr marL="514350" indent="-514350">
              <a:buFont typeface="+mj-lt"/>
              <a:buAutoNum type="arabicPeriod"/>
            </a:pPr>
            <a:r>
              <a:rPr lang="en-US" dirty="0"/>
              <a:t>Let’s learn together. Build up things slowly. Don’t try anything fancy in your first class.</a:t>
            </a:r>
          </a:p>
          <a:p>
            <a:pPr marL="514350" lvl="0" indent="-514350">
              <a:buFont typeface="+mj-lt"/>
              <a:buAutoNum type="arabicPeriod"/>
            </a:pPr>
            <a:r>
              <a:rPr lang="en-US" dirty="0"/>
              <a:t>Moderate expectation</a:t>
            </a:r>
          </a:p>
          <a:p>
            <a:pPr marL="514350" lvl="0" indent="-514350">
              <a:buFont typeface="+mj-lt"/>
              <a:buAutoNum type="arabicPeriod"/>
            </a:pPr>
            <a:r>
              <a:rPr lang="en-US" dirty="0"/>
              <a:t>Maximize</a:t>
            </a:r>
            <a:r>
              <a:rPr lang="zh-TW" altLang="en-US" dirty="0"/>
              <a:t> </a:t>
            </a:r>
            <a:r>
              <a:rPr lang="en-US" altLang="zh-TW" dirty="0"/>
              <a:t>students’ language practice and interactions &amp; minimize changes.</a:t>
            </a:r>
            <a:endParaRPr lang="en-US" dirty="0"/>
          </a:p>
          <a:p>
            <a:pPr marL="514350" lvl="0" indent="-514350">
              <a:buFont typeface="+mj-lt"/>
              <a:buAutoNum type="arabicPeriod"/>
            </a:pPr>
            <a:r>
              <a:rPr lang="en-US" dirty="0"/>
              <a:t>Let students</a:t>
            </a:r>
            <a:r>
              <a:rPr lang="zh-CN" altLang="en-US" dirty="0"/>
              <a:t> </a:t>
            </a:r>
            <a:r>
              <a:rPr lang="en-US" altLang="zh-CN" dirty="0"/>
              <a:t>&amp;</a:t>
            </a:r>
            <a:r>
              <a:rPr lang="zh-CN" altLang="en-US" dirty="0"/>
              <a:t> </a:t>
            </a:r>
            <a:r>
              <a:rPr lang="en-US" altLang="zh-CN" dirty="0"/>
              <a:t>yourself</a:t>
            </a:r>
            <a:r>
              <a:rPr lang="en-US" dirty="0"/>
              <a:t> breath.</a:t>
            </a:r>
          </a:p>
          <a:p>
            <a:pPr marL="514350" lvl="0" indent="-514350">
              <a:buFont typeface="+mj-lt"/>
              <a:buAutoNum type="arabicPeriod"/>
            </a:pPr>
            <a:endParaRPr lang="en-US" sz="900" dirty="0"/>
          </a:p>
          <a:p>
            <a:pPr marL="0" lvl="0" indent="0">
              <a:buNone/>
            </a:pPr>
            <a:r>
              <a:rPr lang="en-US" dirty="0">
                <a:solidFill>
                  <a:srgbClr val="1817C0"/>
                </a:solidFill>
                <a:sym typeface="Wingdings" pitchFamily="2" charset="2"/>
              </a:rPr>
              <a:t> </a:t>
            </a:r>
            <a:r>
              <a:rPr lang="en-US" sz="4000" dirty="0">
                <a:solidFill>
                  <a:srgbClr val="1817C0"/>
                </a:solidFill>
              </a:rPr>
              <a:t>Change, connection/collaboration, consistency</a:t>
            </a:r>
          </a:p>
          <a:p>
            <a:pPr marL="0" indent="0">
              <a:buNone/>
            </a:pPr>
            <a:endParaRPr kumimoji="1" lang="zh-TW" altLang="en-US" dirty="0"/>
          </a:p>
        </p:txBody>
      </p:sp>
    </p:spTree>
    <p:extLst>
      <p:ext uri="{BB962C8B-B14F-4D97-AF65-F5344CB8AC3E}">
        <p14:creationId xmlns:p14="http://schemas.microsoft.com/office/powerpoint/2010/main" val="1993015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3184D-BBB9-C144-966A-A60513BE64B6}"/>
              </a:ext>
            </a:extLst>
          </p:cNvPr>
          <p:cNvSpPr>
            <a:spLocks noGrp="1"/>
          </p:cNvSpPr>
          <p:nvPr>
            <p:ph idx="1"/>
          </p:nvPr>
        </p:nvSpPr>
        <p:spPr>
          <a:xfrm>
            <a:off x="609600" y="2723745"/>
            <a:ext cx="10972800" cy="3402419"/>
          </a:xfrm>
        </p:spPr>
        <p:txBody>
          <a:bodyPr>
            <a:normAutofit/>
          </a:bodyPr>
          <a:lstStyle/>
          <a:p>
            <a:pPr marL="0" indent="0" algn="ctr">
              <a:buNone/>
            </a:pPr>
            <a:r>
              <a:rPr lang="en-US" sz="4800" dirty="0">
                <a:solidFill>
                  <a:srgbClr val="1817C0"/>
                </a:solidFill>
              </a:rPr>
              <a:t>A crisis can be an opportunity</a:t>
            </a:r>
            <a:r>
              <a:rPr lang="zh-TW" altLang="en-US" sz="4800" dirty="0">
                <a:solidFill>
                  <a:srgbClr val="1817C0"/>
                </a:solidFill>
              </a:rPr>
              <a:t>！</a:t>
            </a:r>
            <a:endParaRPr kumimoji="1" lang="en-US" altLang="zh-TW" sz="4800" dirty="0">
              <a:solidFill>
                <a:srgbClr val="1817C0"/>
              </a:solidFill>
            </a:endParaRPr>
          </a:p>
        </p:txBody>
      </p:sp>
    </p:spTree>
    <p:extLst>
      <p:ext uri="{BB962C8B-B14F-4D97-AF65-F5344CB8AC3E}">
        <p14:creationId xmlns:p14="http://schemas.microsoft.com/office/powerpoint/2010/main" val="4048469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E20D-D6F2-9F47-AE1D-7304FC7F6229}"/>
              </a:ext>
            </a:extLst>
          </p:cNvPr>
          <p:cNvSpPr>
            <a:spLocks noGrp="1"/>
          </p:cNvSpPr>
          <p:nvPr>
            <p:ph type="title"/>
          </p:nvPr>
        </p:nvSpPr>
        <p:spPr>
          <a:xfrm>
            <a:off x="609600" y="388938"/>
            <a:ext cx="10972800" cy="1143000"/>
          </a:xfrm>
        </p:spPr>
        <p:txBody>
          <a:bodyPr/>
          <a:lstStyle/>
          <a:p>
            <a:r>
              <a:rPr kumimoji="1" lang="en-US" altLang="zh-TW" dirty="0"/>
              <a:t>Collaborative Learning for instructors 😊</a:t>
            </a:r>
            <a:endParaRPr kumimoji="1" lang="zh-TW" altLang="en-US" dirty="0"/>
          </a:p>
        </p:txBody>
      </p:sp>
      <p:pic>
        <p:nvPicPr>
          <p:cNvPr id="5" name="Content Placeholder 4" descr="A screenshot of a cell phone&#10;&#10;Description automatically generated">
            <a:extLst>
              <a:ext uri="{FF2B5EF4-FFF2-40B4-BE49-F238E27FC236}">
                <a16:creationId xmlns:a16="http://schemas.microsoft.com/office/drawing/2014/main" id="{99ACEC17-EE1D-814B-8741-8D8A9516095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038476" y="2098856"/>
            <a:ext cx="4639174" cy="4158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FB288B0-5E43-794A-B7F3-C88584EF8E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2098856"/>
            <a:ext cx="6438900" cy="4121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8421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DB7A-79A6-A64A-B690-163DD141660F}"/>
              </a:ext>
            </a:extLst>
          </p:cNvPr>
          <p:cNvSpPr>
            <a:spLocks noGrp="1"/>
          </p:cNvSpPr>
          <p:nvPr>
            <p:ph type="title"/>
          </p:nvPr>
        </p:nvSpPr>
        <p:spPr>
          <a:xfrm>
            <a:off x="609600" y="274638"/>
            <a:ext cx="10972800" cy="658812"/>
          </a:xfrm>
        </p:spPr>
        <p:txBody>
          <a:bodyPr>
            <a:noAutofit/>
          </a:bodyPr>
          <a:lstStyle/>
          <a:p>
            <a:r>
              <a:rPr kumimoji="1" lang="en-US" altLang="zh-TW" sz="3600" dirty="0"/>
              <a:t>Acknowledgement </a:t>
            </a:r>
            <a:endParaRPr kumimoji="1" lang="zh-TW" altLang="en-US" sz="3600" dirty="0"/>
          </a:p>
        </p:txBody>
      </p:sp>
      <p:sp>
        <p:nvSpPr>
          <p:cNvPr id="3" name="Content Placeholder 2">
            <a:extLst>
              <a:ext uri="{FF2B5EF4-FFF2-40B4-BE49-F238E27FC236}">
                <a16:creationId xmlns:a16="http://schemas.microsoft.com/office/drawing/2014/main" id="{1346D061-11A4-454D-A590-0D10E03470E2}"/>
              </a:ext>
            </a:extLst>
          </p:cNvPr>
          <p:cNvSpPr>
            <a:spLocks noGrp="1"/>
          </p:cNvSpPr>
          <p:nvPr>
            <p:ph idx="1"/>
          </p:nvPr>
        </p:nvSpPr>
        <p:spPr>
          <a:xfrm>
            <a:off x="609600" y="1123950"/>
            <a:ext cx="10972800" cy="5459411"/>
          </a:xfrm>
        </p:spPr>
        <p:txBody>
          <a:bodyPr>
            <a:normAutofit fontScale="77500" lnSpcReduction="20000"/>
          </a:bodyPr>
          <a:lstStyle/>
          <a:p>
            <a:r>
              <a:rPr kumimoji="1" lang="en-US" altLang="zh-TW" dirty="0"/>
              <a:t>Many thanks go to my dearest colleagues—</a:t>
            </a:r>
          </a:p>
          <a:p>
            <a:r>
              <a:rPr kumimoji="1" lang="en-US" altLang="zh-TW" dirty="0"/>
              <a:t>Qian Wang</a:t>
            </a:r>
          </a:p>
          <a:p>
            <a:r>
              <a:rPr kumimoji="1" lang="en-US" altLang="zh-TW" dirty="0" err="1"/>
              <a:t>Xiaowen</a:t>
            </a:r>
            <a:r>
              <a:rPr kumimoji="1" lang="en-US" altLang="zh-TW" dirty="0"/>
              <a:t> Xu</a:t>
            </a:r>
          </a:p>
          <a:p>
            <a:r>
              <a:rPr kumimoji="1" lang="en-US" altLang="zh-TW" dirty="0" err="1"/>
              <a:t>Xueshun</a:t>
            </a:r>
            <a:r>
              <a:rPr kumimoji="1" lang="en-US" altLang="zh-TW" dirty="0"/>
              <a:t> Liu</a:t>
            </a:r>
          </a:p>
          <a:p>
            <a:r>
              <a:rPr kumimoji="1" lang="en-US" altLang="zh-TW" dirty="0" err="1"/>
              <a:t>Pihua</a:t>
            </a:r>
            <a:r>
              <a:rPr kumimoji="1" lang="en-US" altLang="zh-TW" dirty="0"/>
              <a:t> Lin</a:t>
            </a:r>
          </a:p>
          <a:p>
            <a:r>
              <a:rPr kumimoji="1" lang="en-US" altLang="zh-TW" dirty="0" err="1"/>
              <a:t>Anyi</a:t>
            </a:r>
            <a:r>
              <a:rPr kumimoji="1" lang="en-US" altLang="zh-TW" dirty="0"/>
              <a:t> Lee</a:t>
            </a:r>
          </a:p>
          <a:p>
            <a:r>
              <a:rPr kumimoji="1" lang="en-US" altLang="zh-TW" dirty="0" err="1"/>
              <a:t>Lijung</a:t>
            </a:r>
            <a:r>
              <a:rPr kumimoji="1" lang="en-US" altLang="zh-TW" dirty="0"/>
              <a:t> Lee</a:t>
            </a:r>
          </a:p>
          <a:p>
            <a:r>
              <a:rPr kumimoji="1" lang="en-US" altLang="zh-TW" dirty="0" err="1"/>
              <a:t>Yinghua</a:t>
            </a:r>
            <a:r>
              <a:rPr kumimoji="1" lang="en-US" altLang="zh-TW" dirty="0"/>
              <a:t> Tsai</a:t>
            </a:r>
          </a:p>
          <a:p>
            <a:r>
              <a:rPr kumimoji="1" lang="en-US" altLang="zh-TW" dirty="0" err="1"/>
              <a:t>Chien-ju</a:t>
            </a:r>
            <a:r>
              <a:rPr kumimoji="1" lang="en-US" altLang="zh-TW" dirty="0"/>
              <a:t> Lin</a:t>
            </a:r>
          </a:p>
          <a:p>
            <a:r>
              <a:rPr kumimoji="1" lang="en-US" altLang="zh-TW" dirty="0" err="1"/>
              <a:t>Xinxin</a:t>
            </a:r>
            <a:r>
              <a:rPr kumimoji="1" lang="en-US" altLang="zh-TW" dirty="0"/>
              <a:t> Wu</a:t>
            </a:r>
          </a:p>
          <a:p>
            <a:r>
              <a:rPr kumimoji="1" lang="en-US" altLang="zh-TW" dirty="0" err="1"/>
              <a:t>Mingzhu</a:t>
            </a:r>
            <a:r>
              <a:rPr kumimoji="1" lang="en-US" altLang="zh-TW" dirty="0"/>
              <a:t> Lu</a:t>
            </a:r>
          </a:p>
          <a:p>
            <a:r>
              <a:rPr kumimoji="1" lang="en-US" altLang="zh-TW" dirty="0"/>
              <a:t>Sheni Chen</a:t>
            </a:r>
          </a:p>
          <a:p>
            <a:r>
              <a:rPr kumimoji="1" lang="en-US" altLang="zh-TW" dirty="0"/>
              <a:t>Bin Zheng</a:t>
            </a:r>
          </a:p>
          <a:p>
            <a:r>
              <a:rPr kumimoji="1" lang="en-US" altLang="zh-TW" dirty="0"/>
              <a:t>Zheng Cai</a:t>
            </a:r>
          </a:p>
        </p:txBody>
      </p:sp>
      <p:pic>
        <p:nvPicPr>
          <p:cNvPr id="5" name="Picture 4" descr="A screenshot of a computer&#10;&#10;Description automatically generated">
            <a:extLst>
              <a:ext uri="{FF2B5EF4-FFF2-40B4-BE49-F238E27FC236}">
                <a16:creationId xmlns:a16="http://schemas.microsoft.com/office/drawing/2014/main" id="{3E556BDE-1E88-8B4C-A019-8C8BF1D65D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6276" y="2614613"/>
            <a:ext cx="6915150" cy="3729037"/>
          </a:xfrm>
          <a:prstGeom prst="rect">
            <a:avLst/>
          </a:prstGeom>
        </p:spPr>
      </p:pic>
    </p:spTree>
    <p:extLst>
      <p:ext uri="{BB962C8B-B14F-4D97-AF65-F5344CB8AC3E}">
        <p14:creationId xmlns:p14="http://schemas.microsoft.com/office/powerpoint/2010/main" val="72904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63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88883D-E7DB-CF4D-BBD7-17E0025080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5158" y="1457325"/>
            <a:ext cx="9101684" cy="4446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id="{6A1CF052-AFD1-F745-92A5-D5FBB01F0B7C}"/>
              </a:ext>
            </a:extLst>
          </p:cNvPr>
          <p:cNvSpPr>
            <a:spLocks noGrp="1"/>
          </p:cNvSpPr>
          <p:nvPr>
            <p:ph type="title"/>
          </p:nvPr>
        </p:nvSpPr>
        <p:spPr>
          <a:xfrm>
            <a:off x="609600" y="274638"/>
            <a:ext cx="10972800" cy="662622"/>
          </a:xfrm>
        </p:spPr>
        <p:txBody>
          <a:bodyPr>
            <a:normAutofit fontScale="90000"/>
          </a:bodyPr>
          <a:lstStyle/>
          <a:p>
            <a:r>
              <a:rPr lang="en-US" altLang="zh-TW" dirty="0"/>
              <a:t>Life</a:t>
            </a:r>
            <a:r>
              <a:rPr lang="zh-TW" altLang="en-US" dirty="0"/>
              <a:t> </a:t>
            </a:r>
            <a:r>
              <a:rPr lang="en-US" altLang="zh-TW" dirty="0"/>
              <a:t>Changing</a:t>
            </a:r>
            <a:r>
              <a:rPr lang="zh-TW" altLang="en-US" dirty="0"/>
              <a:t> </a:t>
            </a:r>
            <a:r>
              <a:rPr lang="en-US" altLang="zh-TW" dirty="0"/>
              <a:t>Date</a:t>
            </a:r>
            <a:r>
              <a:rPr lang="zh-TW" altLang="en-US" dirty="0"/>
              <a:t>：</a:t>
            </a:r>
            <a:r>
              <a:rPr lang="en-US" altLang="zh-TW" dirty="0"/>
              <a:t>Saturday, March 14</a:t>
            </a:r>
            <a:r>
              <a:rPr lang="zh-CN" altLang="en-US" dirty="0"/>
              <a:t> </a:t>
            </a:r>
            <a:endParaRPr lang="zh-TW" altLang="en-US" dirty="0"/>
          </a:p>
        </p:txBody>
      </p:sp>
    </p:spTree>
    <p:extLst>
      <p:ext uri="{BB962C8B-B14F-4D97-AF65-F5344CB8AC3E}">
        <p14:creationId xmlns:p14="http://schemas.microsoft.com/office/powerpoint/2010/main" val="330260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A18A-9733-F34D-9BEF-6EC6876FFDAD}"/>
              </a:ext>
            </a:extLst>
          </p:cNvPr>
          <p:cNvSpPr>
            <a:spLocks noGrp="1"/>
          </p:cNvSpPr>
          <p:nvPr>
            <p:ph type="title"/>
          </p:nvPr>
        </p:nvSpPr>
        <p:spPr/>
        <p:txBody>
          <a:bodyPr>
            <a:normAutofit fontScale="90000"/>
          </a:bodyPr>
          <a:lstStyle/>
          <a:p>
            <a:r>
              <a:rPr kumimoji="1" lang="en-US" altLang="zh-TW" sz="4000" dirty="0"/>
              <a:t>When we have to</a:t>
            </a:r>
            <a:r>
              <a:rPr kumimoji="1" lang="zh-CN" altLang="en-US" sz="4000" dirty="0"/>
              <a:t> </a:t>
            </a:r>
            <a:r>
              <a:rPr kumimoji="1" lang="en-US" altLang="zh-CN" sz="4000" dirty="0"/>
              <a:t>move</a:t>
            </a:r>
            <a:r>
              <a:rPr kumimoji="1" lang="zh-CN" altLang="en-US" sz="4000" dirty="0"/>
              <a:t> </a:t>
            </a:r>
            <a:r>
              <a:rPr kumimoji="1" lang="en-US" altLang="zh-CN" sz="4000" dirty="0"/>
              <a:t>ALL</a:t>
            </a:r>
            <a:r>
              <a:rPr kumimoji="1" lang="zh-CN" altLang="en-US" sz="4000" dirty="0"/>
              <a:t> </a:t>
            </a:r>
            <a:r>
              <a:rPr kumimoji="1" lang="en-US" altLang="zh-CN" sz="4000" dirty="0"/>
              <a:t>courses</a:t>
            </a:r>
            <a:r>
              <a:rPr kumimoji="1" lang="zh-CN" altLang="en-US" sz="4000" dirty="0"/>
              <a:t> </a:t>
            </a:r>
            <a:r>
              <a:rPr kumimoji="1" lang="en-US" altLang="zh-CN" sz="4000" dirty="0"/>
              <a:t>online</a:t>
            </a:r>
            <a:r>
              <a:rPr kumimoji="1" lang="zh-CN" altLang="en-US" sz="4000" dirty="0"/>
              <a:t> </a:t>
            </a:r>
            <a:r>
              <a:rPr kumimoji="1" lang="en-US" altLang="zh-CN" sz="4000" dirty="0"/>
              <a:t>in</a:t>
            </a:r>
            <a:r>
              <a:rPr kumimoji="1" lang="zh-CN" altLang="en-US" sz="4000" dirty="0"/>
              <a:t> </a:t>
            </a:r>
            <a:r>
              <a:rPr kumimoji="1" lang="en-US" altLang="zh-CN" sz="4000" dirty="0"/>
              <a:t>mid</a:t>
            </a:r>
            <a:r>
              <a:rPr kumimoji="1" lang="zh-CN" altLang="en-US" sz="4000" dirty="0"/>
              <a:t> </a:t>
            </a:r>
            <a:r>
              <a:rPr kumimoji="1" lang="en-US" altLang="zh-CN" sz="4000" dirty="0"/>
              <a:t>March…</a:t>
            </a:r>
            <a:endParaRPr kumimoji="1" lang="zh-TW" altLang="en-US" sz="4000" dirty="0"/>
          </a:p>
        </p:txBody>
      </p:sp>
      <p:graphicFrame>
        <p:nvGraphicFramePr>
          <p:cNvPr id="4" name="Content Placeholder 3">
            <a:extLst>
              <a:ext uri="{FF2B5EF4-FFF2-40B4-BE49-F238E27FC236}">
                <a16:creationId xmlns:a16="http://schemas.microsoft.com/office/drawing/2014/main" id="{4AE313B5-209F-5547-BD0B-3E27DEC2B48B}"/>
              </a:ext>
            </a:extLst>
          </p:cNvPr>
          <p:cNvGraphicFramePr>
            <a:graphicFrameLocks noGrp="1"/>
          </p:cNvGraphicFramePr>
          <p:nvPr>
            <p:ph idx="1"/>
            <p:extLst>
              <p:ext uri="{D42A27DB-BD31-4B8C-83A1-F6EECF244321}">
                <p14:modId xmlns:p14="http://schemas.microsoft.com/office/powerpoint/2010/main" val="2597361883"/>
              </p:ext>
            </p:extLst>
          </p:nvPr>
        </p:nvGraphicFramePr>
        <p:xfrm>
          <a:off x="1071563" y="1417638"/>
          <a:ext cx="10844212" cy="4968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703F57B-E619-4249-B90B-1F4CC8D025D2}"/>
              </a:ext>
            </a:extLst>
          </p:cNvPr>
          <p:cNvSpPr txBox="1"/>
          <p:nvPr/>
        </p:nvSpPr>
        <p:spPr>
          <a:xfrm>
            <a:off x="4924426" y="1417638"/>
            <a:ext cx="2090738" cy="3170099"/>
          </a:xfrm>
          <a:prstGeom prst="rect">
            <a:avLst/>
          </a:prstGeom>
          <a:noFill/>
        </p:spPr>
        <p:txBody>
          <a:bodyPr wrap="square" rtlCol="0">
            <a:spAutoFit/>
          </a:bodyPr>
          <a:lstStyle/>
          <a:p>
            <a:r>
              <a:rPr kumimoji="1" lang="zh-TW" altLang="en-US" sz="20000" dirty="0">
                <a:solidFill>
                  <a:srgbClr val="1817C0"/>
                </a:solidFill>
              </a:rPr>
              <a:t>？</a:t>
            </a:r>
          </a:p>
        </p:txBody>
      </p:sp>
    </p:spTree>
    <p:extLst>
      <p:ext uri="{BB962C8B-B14F-4D97-AF65-F5344CB8AC3E}">
        <p14:creationId xmlns:p14="http://schemas.microsoft.com/office/powerpoint/2010/main" val="3476877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BF5FB-97A0-5146-9D8A-6F152C5756F3}"/>
              </a:ext>
            </a:extLst>
          </p:cNvPr>
          <p:cNvSpPr>
            <a:spLocks noGrp="1"/>
          </p:cNvSpPr>
          <p:nvPr>
            <p:ph idx="1"/>
          </p:nvPr>
        </p:nvSpPr>
        <p:spPr>
          <a:xfrm>
            <a:off x="609600" y="2645923"/>
            <a:ext cx="10972800" cy="3480241"/>
          </a:xfrm>
        </p:spPr>
        <p:txBody>
          <a:bodyPr>
            <a:normAutofit/>
          </a:bodyPr>
          <a:lstStyle/>
          <a:p>
            <a:pPr marL="0" indent="0" algn="ctr">
              <a:buNone/>
            </a:pPr>
            <a:r>
              <a:rPr lang="en-US" sz="4200" dirty="0">
                <a:solidFill>
                  <a:srgbClr val="1817C0"/>
                </a:solidFill>
              </a:rPr>
              <a:t>How can we make sure everything and everyone is interconnected and not falling apart? </a:t>
            </a:r>
          </a:p>
          <a:p>
            <a:pPr marL="0" indent="0" algn="ctr">
              <a:buNone/>
            </a:pPr>
            <a:br>
              <a:rPr lang="en-US" sz="4200" dirty="0">
                <a:solidFill>
                  <a:srgbClr val="1817C0"/>
                </a:solidFill>
              </a:rPr>
            </a:br>
            <a:endParaRPr kumimoji="1" lang="zh-TW" altLang="en-US" sz="4200" dirty="0">
              <a:solidFill>
                <a:srgbClr val="1817C0"/>
              </a:solidFill>
            </a:endParaRPr>
          </a:p>
        </p:txBody>
      </p:sp>
      <p:sp>
        <p:nvSpPr>
          <p:cNvPr id="4" name="Title 1">
            <a:extLst>
              <a:ext uri="{FF2B5EF4-FFF2-40B4-BE49-F238E27FC236}">
                <a16:creationId xmlns:a16="http://schemas.microsoft.com/office/drawing/2014/main" id="{407A8B85-2773-314B-9C72-23BCAE929219}"/>
              </a:ext>
            </a:extLst>
          </p:cNvPr>
          <p:cNvSpPr>
            <a:spLocks noGrp="1"/>
          </p:cNvSpPr>
          <p:nvPr>
            <p:ph type="title"/>
          </p:nvPr>
        </p:nvSpPr>
        <p:spPr>
          <a:xfrm>
            <a:off x="609600" y="274638"/>
            <a:ext cx="10972800" cy="1143000"/>
          </a:xfrm>
        </p:spPr>
        <p:txBody>
          <a:bodyPr>
            <a:normAutofit fontScale="90000"/>
          </a:bodyPr>
          <a:lstStyle/>
          <a:p>
            <a:r>
              <a:rPr kumimoji="1" lang="en-US" altLang="zh-TW" sz="4000" dirty="0"/>
              <a:t>When we have to</a:t>
            </a:r>
            <a:r>
              <a:rPr kumimoji="1" lang="zh-CN" altLang="en-US" sz="4000" dirty="0"/>
              <a:t> </a:t>
            </a:r>
            <a:r>
              <a:rPr kumimoji="1" lang="en-US" altLang="zh-CN" sz="4000" dirty="0"/>
              <a:t>move</a:t>
            </a:r>
            <a:r>
              <a:rPr kumimoji="1" lang="zh-CN" altLang="en-US" sz="4000" dirty="0"/>
              <a:t> </a:t>
            </a:r>
            <a:r>
              <a:rPr kumimoji="1" lang="en-US" altLang="zh-CN" sz="4000" dirty="0"/>
              <a:t>ALL</a:t>
            </a:r>
            <a:r>
              <a:rPr kumimoji="1" lang="zh-CN" altLang="en-US" sz="4000" dirty="0"/>
              <a:t> </a:t>
            </a:r>
            <a:r>
              <a:rPr kumimoji="1" lang="en-US" altLang="zh-CN" sz="4000" dirty="0"/>
              <a:t>courses</a:t>
            </a:r>
            <a:r>
              <a:rPr kumimoji="1" lang="zh-CN" altLang="en-US" sz="4000" dirty="0"/>
              <a:t> </a:t>
            </a:r>
            <a:r>
              <a:rPr kumimoji="1" lang="en-US" altLang="zh-CN" sz="4000" dirty="0"/>
              <a:t>online</a:t>
            </a:r>
            <a:r>
              <a:rPr kumimoji="1" lang="zh-CN" altLang="en-US" sz="4000" dirty="0"/>
              <a:t> </a:t>
            </a:r>
            <a:r>
              <a:rPr kumimoji="1" lang="en-US" altLang="zh-CN" sz="4000" dirty="0"/>
              <a:t>in</a:t>
            </a:r>
            <a:r>
              <a:rPr kumimoji="1" lang="zh-CN" altLang="en-US" sz="4000" dirty="0"/>
              <a:t> </a:t>
            </a:r>
            <a:r>
              <a:rPr kumimoji="1" lang="en-US" altLang="zh-CN" sz="4000" dirty="0"/>
              <a:t>mid</a:t>
            </a:r>
            <a:r>
              <a:rPr kumimoji="1" lang="zh-CN" altLang="en-US" sz="4000" dirty="0"/>
              <a:t> </a:t>
            </a:r>
            <a:r>
              <a:rPr kumimoji="1" lang="en-US" altLang="zh-CN" sz="4000" dirty="0"/>
              <a:t>March…</a:t>
            </a:r>
            <a:endParaRPr kumimoji="1" lang="zh-TW" altLang="en-US" sz="4000" dirty="0"/>
          </a:p>
        </p:txBody>
      </p:sp>
    </p:spTree>
    <p:extLst>
      <p:ext uri="{BB962C8B-B14F-4D97-AF65-F5344CB8AC3E}">
        <p14:creationId xmlns:p14="http://schemas.microsoft.com/office/powerpoint/2010/main" val="3115304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2482</TotalTime>
  <Words>2758</Words>
  <Application>Microsoft Macintosh PowerPoint</Application>
  <PresentationFormat>Widescreen</PresentationFormat>
  <Paragraphs>309</Paragraphs>
  <Slides>67</Slides>
  <Notes>13</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67</vt:i4>
      </vt:variant>
    </vt:vector>
  </HeadingPairs>
  <TitlesOfParts>
    <vt:vector size="85" baseType="lpstr">
      <vt:lpstr>DengXian</vt:lpstr>
      <vt:lpstr>FangSong</vt:lpstr>
      <vt:lpstr>ＭＳ Ｐゴシック</vt:lpstr>
      <vt:lpstr>ＭＳ Ｐゴシック</vt:lpstr>
      <vt:lpstr>新細明體</vt:lpstr>
      <vt:lpstr>宋体</vt:lpstr>
      <vt:lpstr>Songti TC</vt:lpstr>
      <vt:lpstr>Arial</vt:lpstr>
      <vt:lpstr>Arial Black</vt:lpstr>
      <vt:lpstr>Calibri</vt:lpstr>
      <vt:lpstr>Comic Neue Angular</vt:lpstr>
      <vt:lpstr>Kaiti TC</vt:lpstr>
      <vt:lpstr>Times</vt:lpstr>
      <vt:lpstr>Times New Roman</vt:lpstr>
      <vt:lpstr>Whitney Book</vt:lpstr>
      <vt:lpstr>WhitneyHTF-Bold</vt:lpstr>
      <vt:lpstr>Wingdings</vt:lpstr>
      <vt:lpstr>Office Theme</vt:lpstr>
      <vt:lpstr>PowerPoint Presentation</vt:lpstr>
      <vt:lpstr>PowerPoint Presentation</vt:lpstr>
      <vt:lpstr>PowerPoint Presentation</vt:lpstr>
      <vt:lpstr>PowerPoint Presentation</vt:lpstr>
      <vt:lpstr>PowerPoint Presentation</vt:lpstr>
      <vt:lpstr>Thank you for coming to today’s webinar</vt:lpstr>
      <vt:lpstr>Life Changing Date：Saturday, March 14 </vt:lpstr>
      <vt:lpstr>When we have to move ALL courses online in mid March…</vt:lpstr>
      <vt:lpstr>When we have to move ALL courses online in mid March…</vt:lpstr>
      <vt:lpstr>When we have to move ALL courses online in mid March…</vt:lpstr>
      <vt:lpstr>When we have to move ALL courses online in mid March…</vt:lpstr>
      <vt:lpstr>When we have to move ALL courses online in mid March…</vt:lpstr>
      <vt:lpstr>(1) Teaching:</vt:lpstr>
      <vt:lpstr>PowerPoint Presentation</vt:lpstr>
      <vt:lpstr>PowerPoint Presentation</vt:lpstr>
      <vt:lpstr>PowerPoint Presentation</vt:lpstr>
      <vt:lpstr>When we have to move ALL courses online in mid March…</vt:lpstr>
      <vt:lpstr>(2) Teaching for Learning:</vt:lpstr>
      <vt:lpstr>PowerPoint Presentation</vt:lpstr>
      <vt:lpstr>(2) Teaching for Learning:</vt:lpstr>
      <vt:lpstr>PowerPoint Presentation</vt:lpstr>
      <vt:lpstr>CHIN 143 Getting Our Class Online</vt:lpstr>
      <vt:lpstr>PowerPoint Presentation</vt:lpstr>
      <vt:lpstr>你这几天好吗？</vt:lpstr>
      <vt:lpstr>你这几天好吗？</vt:lpstr>
      <vt:lpstr>你买了什么？ 你还想买什么？你 买不到(mai3bu2dao4)什么？</vt:lpstr>
      <vt:lpstr>你买了什么？ 你还想买什么？你 买不到(mai3bu2dao4)什么？</vt:lpstr>
      <vt:lpstr>我们现在  可以 做什么？不可以 做什么？</vt:lpstr>
      <vt:lpstr>PowerPoint Presentation</vt:lpstr>
      <vt:lpstr>What is (in)appropriate? </vt:lpstr>
      <vt:lpstr>Online Course Setting</vt:lpstr>
      <vt:lpstr>Assessment and Evaluation  Nothing is changed!</vt:lpstr>
      <vt:lpstr>Necessary Changes </vt:lpstr>
      <vt:lpstr>How to be successful in the virtual classroom?</vt:lpstr>
      <vt:lpstr>What do you need to do this week?</vt:lpstr>
      <vt:lpstr>What do you need to do next week?</vt:lpstr>
      <vt:lpstr>别忘了—</vt:lpstr>
      <vt:lpstr>TYPE, WRITE or DRAW what you want to say to your friends!</vt:lpstr>
      <vt:lpstr>PowerPoint Presentation</vt:lpstr>
      <vt:lpstr>When we have to move ALL courses online in mid March…</vt:lpstr>
      <vt:lpstr>(3) Community</vt:lpstr>
      <vt:lpstr>Faculty &amp; TA meetings happy hours  </vt:lpstr>
      <vt:lpstr>Virtual Graduation Ceremony</vt:lpstr>
      <vt:lpstr>Build up a community– mutual support in class </vt:lpstr>
      <vt:lpstr>PowerPoint Presentation</vt:lpstr>
      <vt:lpstr>Incorporate COVID-19, teaching &amp; learning</vt:lpstr>
      <vt:lpstr>Small authentic task</vt:lpstr>
      <vt:lpstr>PowerPoint Presentation</vt:lpstr>
      <vt:lpstr>Stay-home e-journal:  Keep social distance but be socially close online</vt:lpstr>
      <vt:lpstr>PowerPoint Presentation</vt:lpstr>
      <vt:lpstr>Conversation (interpersonal &amp; presentational modes)</vt:lpstr>
      <vt:lpstr>Reflection</vt:lpstr>
      <vt:lpstr>PowerPoint Presentation</vt:lpstr>
      <vt:lpstr>Final Projects</vt:lpstr>
      <vt:lpstr>Students’ Feedback</vt:lpstr>
      <vt:lpstr>Students’ Feedback</vt:lpstr>
      <vt:lpstr>Students’ Feedback</vt:lpstr>
      <vt:lpstr>Instructors’ Reflection</vt:lpstr>
      <vt:lpstr>Support Group</vt:lpstr>
      <vt:lpstr>Mutual Learning</vt:lpstr>
      <vt:lpstr>Summer Courses</vt:lpstr>
      <vt:lpstr>Incoming Winter courses</vt:lpstr>
      <vt:lpstr>Principles for instructors</vt:lpstr>
      <vt:lpstr>PowerPoint Presentation</vt:lpstr>
      <vt:lpstr>Collaborative Learning for instructors 😊</vt:lpstr>
      <vt:lpstr>Acknowledgement </vt:lpstr>
      <vt:lpstr>PowerPoint Presentation</vt:lpstr>
    </vt:vector>
  </TitlesOfParts>
  <Manager/>
  <Company>UBC</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Facilitating Virtual Interactions</dc:title>
  <dc:subject/>
  <dc:creator>Brianne Orr</dc:creator>
  <cp:keywords/>
  <dc:description/>
  <cp:lastModifiedBy>Microsoft Office User</cp:lastModifiedBy>
  <cp:revision>139</cp:revision>
  <cp:lastPrinted>2020-07-27T19:08:01Z</cp:lastPrinted>
  <dcterms:created xsi:type="dcterms:W3CDTF">2020-06-02T21:32:56Z</dcterms:created>
  <dcterms:modified xsi:type="dcterms:W3CDTF">2020-07-27T19:25:15Z</dcterms:modified>
  <cp:category/>
</cp:coreProperties>
</file>