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91" r:id="rId2"/>
    <p:sldId id="320" r:id="rId3"/>
    <p:sldId id="317" r:id="rId4"/>
    <p:sldId id="297" r:id="rId5"/>
    <p:sldId id="342" r:id="rId6"/>
    <p:sldId id="341" r:id="rId7"/>
    <p:sldId id="343" r:id="rId8"/>
    <p:sldId id="365" r:id="rId9"/>
    <p:sldId id="364" r:id="rId10"/>
    <p:sldId id="344" r:id="rId11"/>
    <p:sldId id="345" r:id="rId12"/>
    <p:sldId id="347" r:id="rId13"/>
    <p:sldId id="348" r:id="rId14"/>
    <p:sldId id="349" r:id="rId15"/>
    <p:sldId id="350" r:id="rId16"/>
    <p:sldId id="351" r:id="rId17"/>
    <p:sldId id="352" r:id="rId18"/>
    <p:sldId id="353" r:id="rId19"/>
    <p:sldId id="354" r:id="rId20"/>
    <p:sldId id="331" r:id="rId21"/>
    <p:sldId id="355" r:id="rId22"/>
    <p:sldId id="356" r:id="rId23"/>
    <p:sldId id="357" r:id="rId24"/>
    <p:sldId id="358" r:id="rId25"/>
    <p:sldId id="359" r:id="rId26"/>
    <p:sldId id="360" r:id="rId27"/>
    <p:sldId id="361" r:id="rId28"/>
    <p:sldId id="362" r:id="rId29"/>
    <p:sldId id="363" r:id="rId30"/>
    <p:sldId id="318" r:id="rId31"/>
    <p:sldId id="32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p:restoredTop sz="94674"/>
  </p:normalViewPr>
  <p:slideViewPr>
    <p:cSldViewPr snapToGrid="0" snapToObjects="1">
      <p:cViewPr varScale="1">
        <p:scale>
          <a:sx n="94" d="100"/>
          <a:sy n="94" d="100"/>
        </p:scale>
        <p:origin x="104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D84B61-943F-A14C-9684-2AD1649DB17C}" type="datetimeFigureOut">
              <a:rPr lang="en-US" smtClean="0"/>
              <a:t>7/14/20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E5702-0290-E24E-95C8-CE63CE94C5B1}" type="slidenum">
              <a:rPr lang="en-US" smtClean="0"/>
              <a:t>‹#›</a:t>
            </a:fld>
            <a:endParaRPr lang="en-US"/>
          </a:p>
        </p:txBody>
      </p:sp>
    </p:spTree>
    <p:extLst>
      <p:ext uri="{BB962C8B-B14F-4D97-AF65-F5344CB8AC3E}">
        <p14:creationId xmlns:p14="http://schemas.microsoft.com/office/powerpoint/2010/main" val="3192550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DE4CFCF2-9B18-AF40-9E6F-FDE09EA780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E9069B54-9BC6-A644-8D0B-8791127A8A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7" name="Slide Number Placeholder 3">
            <a:extLst>
              <a:ext uri="{FF2B5EF4-FFF2-40B4-BE49-F238E27FC236}">
                <a16:creationId xmlns:a16="http://schemas.microsoft.com/office/drawing/2014/main" id="{2F9F6D40-8883-0A4C-AD25-823323C03C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FD18908-7E36-F144-A06F-0AAAF6AA7E7D}" type="slidenum">
              <a:rPr lang="en-US" altLang="en-US" smtClean="0"/>
              <a:pPr>
                <a:spcBef>
                  <a:spcPct val="0"/>
                </a:spcBef>
              </a:pPr>
              <a:t>1</a:t>
            </a:fld>
            <a:endParaRPr lang="en-US" altLang="en-US"/>
          </a:p>
        </p:txBody>
      </p:sp>
    </p:spTree>
    <p:extLst>
      <p:ext uri="{BB962C8B-B14F-4D97-AF65-F5344CB8AC3E}">
        <p14:creationId xmlns:p14="http://schemas.microsoft.com/office/powerpoint/2010/main" val="256620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303F4C2A-2136-3349-BC1D-48D5E11C44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853F3D49-2DAA-3E45-B280-B811A8A7CA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1" name="Slide Number Placeholder 3">
            <a:extLst>
              <a:ext uri="{FF2B5EF4-FFF2-40B4-BE49-F238E27FC236}">
                <a16:creationId xmlns:a16="http://schemas.microsoft.com/office/drawing/2014/main" id="{AC11EA09-BB38-C04A-92D9-9BE45A5C2B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5087941-179B-CF44-849E-AB6E920725DB}" type="slidenum">
              <a:rPr lang="en-US" altLang="en-US" sz="1200" smtClean="0">
                <a:latin typeface="Calibri" panose="020F0502020204030204" pitchFamily="34" charset="0"/>
              </a:rPr>
              <a:pPr/>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1778471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Presented slides in CU, was able to monitor both without messy switching</a:t>
            </a:r>
          </a:p>
          <a:p>
            <a:endParaRPr lang="en-CA" dirty="0"/>
          </a:p>
        </p:txBody>
      </p:sp>
      <p:sp>
        <p:nvSpPr>
          <p:cNvPr id="4" name="Slide Number Placeholder 3"/>
          <p:cNvSpPr>
            <a:spLocks noGrp="1"/>
          </p:cNvSpPr>
          <p:nvPr>
            <p:ph type="sldNum" sz="quarter" idx="10"/>
          </p:nvPr>
        </p:nvSpPr>
        <p:spPr/>
        <p:txBody>
          <a:bodyPr/>
          <a:lstStyle/>
          <a:p>
            <a:fld id="{191E5702-0290-E24E-95C8-CE63CE94C5B1}" type="slidenum">
              <a:rPr lang="en-US" smtClean="0"/>
              <a:t>9</a:t>
            </a:fld>
            <a:endParaRPr lang="en-US"/>
          </a:p>
        </p:txBody>
      </p:sp>
    </p:spTree>
    <p:extLst>
      <p:ext uri="{BB962C8B-B14F-4D97-AF65-F5344CB8AC3E}">
        <p14:creationId xmlns:p14="http://schemas.microsoft.com/office/powerpoint/2010/main" val="114455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FC472534-DDA3-CB40-B5AB-091CECB73A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21E7F862-741E-0E47-913C-4FA8353342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5" name="Slide Number Placeholder 3">
            <a:extLst>
              <a:ext uri="{FF2B5EF4-FFF2-40B4-BE49-F238E27FC236}">
                <a16:creationId xmlns:a16="http://schemas.microsoft.com/office/drawing/2014/main" id="{47BF52DA-DAF2-7C4F-B5FF-948B651D2E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74C0FE1-B79A-C84B-9D52-B27201BD60B0}" type="slidenum">
              <a:rPr lang="en-US" altLang="en-US" sz="1200" smtClean="0">
                <a:latin typeface="Calibri" panose="020F0502020204030204" pitchFamily="34" charset="0"/>
              </a:rPr>
              <a:pPr/>
              <a:t>30</a:t>
            </a:fld>
            <a:endParaRPr lang="en-US" altLang="en-US" sz="1200">
              <a:latin typeface="Calibri" panose="020F0502020204030204" pitchFamily="34" charset="0"/>
            </a:endParaRPr>
          </a:p>
        </p:txBody>
      </p:sp>
    </p:spTree>
    <p:extLst>
      <p:ext uri="{BB962C8B-B14F-4D97-AF65-F5344CB8AC3E}">
        <p14:creationId xmlns:p14="http://schemas.microsoft.com/office/powerpoint/2010/main" val="83446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9E3B45-41BB-6D44-8F99-E8E22F2AD3BA}" type="datetimeFigureOut">
              <a:rPr lang="en-US" smtClean="0"/>
              <a:t>7/14/20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250647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9E3B45-41BB-6D44-8F99-E8E22F2AD3BA}" type="datetimeFigureOut">
              <a:rPr lang="en-US" smtClean="0"/>
              <a:t>7/14/20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254225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9E3B45-41BB-6D44-8F99-E8E22F2AD3BA}" type="datetimeFigureOut">
              <a:rPr lang="en-US" smtClean="0"/>
              <a:t>7/14/20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27996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py Slide - 5">
    <p:spTree>
      <p:nvGrpSpPr>
        <p:cNvPr id="1" name=""/>
        <p:cNvGrpSpPr/>
        <p:nvPr/>
      </p:nvGrpSpPr>
      <p:grpSpPr>
        <a:xfrm>
          <a:off x="0" y="0"/>
          <a:ext cx="0" cy="0"/>
          <a:chOff x="0" y="0"/>
          <a:chExt cx="0" cy="0"/>
        </a:xfrm>
      </p:grpSpPr>
      <p:pic>
        <p:nvPicPr>
          <p:cNvPr id="4" name="Picture 1" descr="20081969092_d77b6aa5ab_o.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243888" y="0"/>
            <a:ext cx="9001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spcBef>
                <a:spcPct val="20000"/>
              </a:spcBef>
              <a:buFont typeface="Arial" charset="0"/>
              <a:buNone/>
              <a:defRPr/>
            </a:pPr>
            <a:fld id="{74707BB6-A0EC-6C47-9654-4075B4F7A4B9}" type="slidenum">
              <a:rPr lang="en-US" sz="900" smtClean="0">
                <a:solidFill>
                  <a:srgbClr val="FFFFFF"/>
                </a:solidFill>
                <a:cs typeface="Arial" charset="0"/>
              </a:rPr>
              <a:pPr algn="r">
                <a:spcBef>
                  <a:spcPct val="20000"/>
                </a:spcBef>
                <a:buFont typeface="Arial" charset="0"/>
                <a:buNone/>
                <a:defRPr/>
              </a:pPr>
              <a:t>‹#›</a:t>
            </a:fld>
            <a:endParaRPr lang="en-CA" sz="900">
              <a:solidFill>
                <a:srgbClr val="FFFFFF"/>
              </a:solidFill>
              <a:cs typeface="Arial" charset="0"/>
            </a:endParaRPr>
          </a:p>
        </p:txBody>
      </p:sp>
      <p:sp>
        <p:nvSpPr>
          <p:cNvPr id="7" name="Text Placeholder 11"/>
          <p:cNvSpPr>
            <a:spLocks noGrp="1"/>
          </p:cNvSpPr>
          <p:nvPr>
            <p:ph type="body" sz="quarter" idx="11"/>
          </p:nvPr>
        </p:nvSpPr>
        <p:spPr>
          <a:xfrm>
            <a:off x="438954" y="315868"/>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9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5393456"/>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696135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54CB3B62-627C-5B4A-8112-8FF0506C64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4522F74-9C1C-7E42-9FF3-7AA4F1681FC6}"/>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F8D7E00C-DB73-7B4C-BA4A-69CB2B3E6AFE}"/>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9" descr="s4b282c2015.png">
            <a:extLst>
              <a:ext uri="{FF2B5EF4-FFF2-40B4-BE49-F238E27FC236}">
                <a16:creationId xmlns:a16="http://schemas.microsoft.com/office/drawing/2014/main" id="{F139579B-6CCF-5745-A33E-DB6784F866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8"/>
          <p:cNvSpPr>
            <a:spLocks noGrp="1"/>
          </p:cNvSpPr>
          <p:nvPr>
            <p:ph type="body" sz="quarter" idx="11"/>
          </p:nvPr>
        </p:nvSpPr>
        <p:spPr>
          <a:xfrm>
            <a:off x="365587" y="1332646"/>
            <a:ext cx="5430376" cy="1823086"/>
          </a:xfrm>
          <a:prstGeom prst="rect">
            <a:avLst/>
          </a:prstGeom>
        </p:spPr>
        <p:txBody>
          <a:bodyPr vert="horz" lIns="0" tIns="0" rIns="0" bIns="0" anchor="t" anchorCtr="0"/>
          <a:lstStyle>
            <a:lvl1pPr marL="0" indent="0">
              <a:lnSpc>
                <a:spcPts val="3800"/>
              </a:lnSpc>
              <a:spcBef>
                <a:spcPts val="0"/>
              </a:spcBef>
              <a:buNone/>
              <a:defRPr sz="3500" b="1" i="0" kern="0" cap="all" spc="30" baseline="0">
                <a:solidFill>
                  <a:schemeClr val="tx1"/>
                </a:solidFill>
                <a:latin typeface="Arial"/>
                <a:cs typeface="Arial"/>
              </a:defRPr>
            </a:lvl1pPr>
          </a:lstStyle>
          <a:p>
            <a:pPr lvl="0"/>
            <a:r>
              <a:rPr lang="en-CA" dirty="0"/>
              <a:t>Click to edit Master text styles</a:t>
            </a:r>
          </a:p>
        </p:txBody>
      </p:sp>
      <p:sp>
        <p:nvSpPr>
          <p:cNvPr id="17"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7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8"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0C2344"/>
                </a:solidFill>
                <a:latin typeface="Arial Black"/>
                <a:cs typeface="Arial Blac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85949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ubsection Slide - 1">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0EA64389-B482-C74B-A994-7AC4C792B9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A71C24A-CC57-3B44-833E-736C8684B846}"/>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00AE7E76-778A-9541-9C54-C2E1F469A995}"/>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a:extLst>
              <a:ext uri="{FF2B5EF4-FFF2-40B4-BE49-F238E27FC236}">
                <a16:creationId xmlns:a16="http://schemas.microsoft.com/office/drawing/2014/main" id="{84B7F30D-119B-DD4D-AACD-57B5E799848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70E9CE34-DE12-8740-910E-4C0A2F9692C9}"/>
              </a:ext>
            </a:extLst>
          </p:cNvPr>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DF1CCF7C-8D11-564B-B7B0-C12DF58F4857}"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14" name="Text Placeholder 18"/>
          <p:cNvSpPr>
            <a:spLocks noGrp="1"/>
          </p:cNvSpPr>
          <p:nvPr>
            <p:ph type="body" sz="quarter" idx="11"/>
          </p:nvPr>
        </p:nvSpPr>
        <p:spPr>
          <a:xfrm>
            <a:off x="365586" y="1275606"/>
            <a:ext cx="5574565"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62796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 2">
    <p:spTree>
      <p:nvGrpSpPr>
        <p:cNvPr id="1" name=""/>
        <p:cNvGrpSpPr/>
        <p:nvPr/>
      </p:nvGrpSpPr>
      <p:grpSpPr>
        <a:xfrm>
          <a:off x="0" y="0"/>
          <a:ext cx="0" cy="0"/>
          <a:chOff x="0" y="0"/>
          <a:chExt cx="0" cy="0"/>
        </a:xfrm>
      </p:grpSpPr>
      <p:pic>
        <p:nvPicPr>
          <p:cNvPr id="2" name="Picture 1" descr="20089915475_1cd74fac37_o.jpg">
            <a:extLst>
              <a:ext uri="{FF2B5EF4-FFF2-40B4-BE49-F238E27FC236}">
                <a16:creationId xmlns:a16="http://schemas.microsoft.com/office/drawing/2014/main" id="{0C4ED921-CDB2-479B-B2FD-33A5E09FCC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9EE8005-1207-46A3-898F-B3F198CCC74D}"/>
              </a:ext>
            </a:extLst>
          </p:cNvPr>
          <p:cNvSpPr/>
          <p:nvPr userDrawn="1"/>
        </p:nvSpPr>
        <p:spPr>
          <a:xfrm>
            <a:off x="-52388"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288ECEC1-624E-4E67-A7BD-F020897B34E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350" y="1439863"/>
            <a:ext cx="389731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41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9E3B45-41BB-6D44-8F99-E8E22F2AD3BA}" type="datetimeFigureOut">
              <a:rPr lang="en-US" smtClean="0"/>
              <a:t>7/14/20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62258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9E3B45-41BB-6D44-8F99-E8E22F2AD3BA}" type="datetimeFigureOut">
              <a:rPr lang="en-US" smtClean="0"/>
              <a:t>7/14/20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73680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9E3B45-41BB-6D44-8F99-E8E22F2AD3BA}" type="datetimeFigureOut">
              <a:rPr lang="en-US" smtClean="0"/>
              <a:t>7/14/20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83177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9E3B45-41BB-6D44-8F99-E8E22F2AD3BA}" type="datetimeFigureOut">
              <a:rPr lang="en-US" smtClean="0"/>
              <a:t>7/14/20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281865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9E3B45-41BB-6D44-8F99-E8E22F2AD3BA}" type="datetimeFigureOut">
              <a:rPr lang="en-US" smtClean="0"/>
              <a:t>7/14/20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76477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E3B45-41BB-6D44-8F99-E8E22F2AD3BA}" type="datetimeFigureOut">
              <a:rPr lang="en-US" smtClean="0"/>
              <a:t>7/14/20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60900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9E3B45-41BB-6D44-8F99-E8E22F2AD3BA}" type="datetimeFigureOut">
              <a:rPr lang="en-US" smtClean="0"/>
              <a:t>7/14/20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53102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9E3B45-41BB-6D44-8F99-E8E22F2AD3BA}" type="datetimeFigureOut">
              <a:rPr lang="en-US" smtClean="0"/>
              <a:t>7/14/20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5868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9E3B45-41BB-6D44-8F99-E8E22F2AD3BA}" type="datetimeFigureOut">
              <a:rPr lang="en-US" smtClean="0"/>
              <a:t>7/14/20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17642-005C-B84D-BB40-3B2F095F3D85}" type="slidenum">
              <a:rPr lang="en-US" smtClean="0"/>
              <a:t>‹#›</a:t>
            </a:fld>
            <a:endParaRPr lang="en-US"/>
          </a:p>
        </p:txBody>
      </p:sp>
    </p:spTree>
    <p:extLst>
      <p:ext uri="{BB962C8B-B14F-4D97-AF65-F5344CB8AC3E}">
        <p14:creationId xmlns:p14="http://schemas.microsoft.com/office/powerpoint/2010/main" val="936083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7" r:id="rId14"/>
    <p:sldLayoutId id="2147483668"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isitworkshops.arts.ubc.ca/"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tophat.com/teaching-resources/webinars-and-videos/active-learning-anywhere-introducing-top-hat-pro/"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s://www.huffpost.com/entry/when-you-talk-about-banning-laptops-you-throw-disabled_b_5a1ccb4ee4b07bcab2c6997d"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mailto:arts.helpdesk@ubc.ca"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F554E5-7AFF-41FF-B148-134D423B9DBC}"/>
              </a:ext>
            </a:extLst>
          </p:cNvPr>
          <p:cNvSpPr>
            <a:spLocks noGrp="1"/>
          </p:cNvSpPr>
          <p:nvPr>
            <p:ph type="body" sz="quarter" idx="11"/>
          </p:nvPr>
        </p:nvSpPr>
        <p:spPr>
          <a:xfrm>
            <a:off x="365125" y="1395853"/>
            <a:ext cx="5430838" cy="1824037"/>
          </a:xfrm>
        </p:spPr>
        <p:txBody>
          <a:bodyPr>
            <a:normAutofit/>
          </a:bodyPr>
          <a:lstStyle/>
          <a:p>
            <a:pPr>
              <a:lnSpc>
                <a:spcPct val="120000"/>
              </a:lnSpc>
            </a:pPr>
            <a:r>
              <a:rPr lang="en-CA" sz="2200" dirty="0"/>
              <a:t>Enhancing Classroom Interactions with Top Hat: Synchronous Assessments &amp; Discussions</a:t>
            </a:r>
          </a:p>
        </p:txBody>
      </p:sp>
      <p:sp>
        <p:nvSpPr>
          <p:cNvPr id="3" name="Text Placeholder 2">
            <a:extLst>
              <a:ext uri="{FF2B5EF4-FFF2-40B4-BE49-F238E27FC236}">
                <a16:creationId xmlns:a16="http://schemas.microsoft.com/office/drawing/2014/main" id="{C846E90B-4A5B-4F9F-90F7-5ACAD132DAA4}"/>
              </a:ext>
            </a:extLst>
          </p:cNvPr>
          <p:cNvSpPr>
            <a:spLocks noGrp="1"/>
          </p:cNvSpPr>
          <p:nvPr>
            <p:ph type="body" sz="quarter" idx="12"/>
          </p:nvPr>
        </p:nvSpPr>
        <p:spPr>
          <a:xfrm>
            <a:off x="365125" y="3039709"/>
            <a:ext cx="5430838" cy="360362"/>
          </a:xfrm>
        </p:spPr>
        <p:txBody>
          <a:bodyPr>
            <a:normAutofit/>
          </a:bodyPr>
          <a:lstStyle/>
          <a:p>
            <a:pPr>
              <a:buFont typeface="Arial" charset="0"/>
              <a:buNone/>
              <a:defRPr/>
            </a:pPr>
            <a:r>
              <a:rPr lang="en-US" sz="2000" dirty="0">
                <a:ea typeface="ＭＳ Ｐゴシック" charset="-128"/>
              </a:rPr>
              <a:t>Joy Dixon &amp; Grace Truong</a:t>
            </a:r>
          </a:p>
        </p:txBody>
      </p:sp>
      <p:sp>
        <p:nvSpPr>
          <p:cNvPr id="4" name="Text Placeholder 3">
            <a:extLst>
              <a:ext uri="{FF2B5EF4-FFF2-40B4-BE49-F238E27FC236}">
                <a16:creationId xmlns:a16="http://schemas.microsoft.com/office/drawing/2014/main" id="{1F2F3A79-03C2-46FC-A103-D2C58E6755CE}"/>
              </a:ext>
            </a:extLst>
          </p:cNvPr>
          <p:cNvSpPr>
            <a:spLocks noGrp="1"/>
          </p:cNvSpPr>
          <p:nvPr>
            <p:ph type="body" sz="quarter" idx="13"/>
          </p:nvPr>
        </p:nvSpPr>
        <p:spPr>
          <a:xfrm>
            <a:off x="365125" y="3498366"/>
            <a:ext cx="5430838" cy="318470"/>
          </a:xfrm>
        </p:spPr>
        <p:txBody>
          <a:bodyPr/>
          <a:lstStyle/>
          <a:p>
            <a:pPr>
              <a:buFont typeface="Arial" charset="0"/>
              <a:buNone/>
              <a:defRPr/>
            </a:pPr>
            <a:r>
              <a:rPr lang="en-US" sz="1200" dirty="0">
                <a:ea typeface="ＭＳ Ｐゴシック" charset="-128"/>
              </a:rPr>
              <a:t>July 14, 2020</a:t>
            </a:r>
          </a:p>
        </p:txBody>
      </p:sp>
    </p:spTree>
    <p:extLst>
      <p:ext uri="{BB962C8B-B14F-4D97-AF65-F5344CB8AC3E}">
        <p14:creationId xmlns:p14="http://schemas.microsoft.com/office/powerpoint/2010/main" val="269976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CA" sz="2400" dirty="0"/>
              <a:t>Questions in Top Hat </a:t>
            </a:r>
            <a:endParaRPr lang="en-US" sz="2400" dirty="0"/>
          </a:p>
        </p:txBody>
      </p:sp>
      <p:pic>
        <p:nvPicPr>
          <p:cNvPr id="4" name="Picture 3">
            <a:extLst>
              <a:ext uri="{FF2B5EF4-FFF2-40B4-BE49-F238E27FC236}">
                <a16:creationId xmlns:a16="http://schemas.microsoft.com/office/drawing/2014/main" id="{39127CD7-E40C-934D-830E-75A4795E5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54" y="2380061"/>
            <a:ext cx="6699092" cy="2897110"/>
          </a:xfrm>
          <a:prstGeom prst="rect">
            <a:avLst/>
          </a:prstGeom>
          <a:effectLst>
            <a:outerShdw blurRad="50800" dist="76200" algn="l" rotWithShape="0">
              <a:prstClr val="black">
                <a:alpha val="40000"/>
              </a:prstClr>
            </a:outerShdw>
          </a:effectLst>
        </p:spPr>
      </p:pic>
      <p:pic>
        <p:nvPicPr>
          <p:cNvPr id="5" name="Picture 4">
            <a:extLst>
              <a:ext uri="{FF2B5EF4-FFF2-40B4-BE49-F238E27FC236}">
                <a16:creationId xmlns:a16="http://schemas.microsoft.com/office/drawing/2014/main" id="{CA07CB84-1D8E-F94A-A678-1E7DA52A8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262" y="1423388"/>
            <a:ext cx="3133004" cy="4347482"/>
          </a:xfrm>
          <a:prstGeom prst="rect">
            <a:avLst/>
          </a:prstGeom>
          <a:effectLst>
            <a:outerShdw blurRad="50800" dist="76200" algn="l" rotWithShape="0">
              <a:prstClr val="black">
                <a:alpha val="40000"/>
              </a:prstClr>
            </a:outerShdw>
          </a:effectLst>
        </p:spPr>
      </p:pic>
    </p:spTree>
    <p:extLst>
      <p:ext uri="{BB962C8B-B14F-4D97-AF65-F5344CB8AC3E}">
        <p14:creationId xmlns:p14="http://schemas.microsoft.com/office/powerpoint/2010/main" val="310018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2B812E-9BF9-5146-BFB8-0511C4BBCAB9}"/>
              </a:ext>
            </a:extLst>
          </p:cNvPr>
          <p:cNvGrpSpPr/>
          <p:nvPr/>
        </p:nvGrpSpPr>
        <p:grpSpPr>
          <a:xfrm>
            <a:off x="1370489" y="407031"/>
            <a:ext cx="5507983" cy="6130246"/>
            <a:chOff x="1654629" y="-1738312"/>
            <a:chExt cx="9824403" cy="11386763"/>
          </a:xfrm>
        </p:grpSpPr>
        <p:pic>
          <p:nvPicPr>
            <p:cNvPr id="5" name="Picture 4">
              <a:extLst>
                <a:ext uri="{FF2B5EF4-FFF2-40B4-BE49-F238E27FC236}">
                  <a16:creationId xmlns:a16="http://schemas.microsoft.com/office/drawing/2014/main" id="{06DB226E-9938-D842-9D8E-7D60A455B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629" y="-1738312"/>
              <a:ext cx="9824403" cy="6857999"/>
            </a:xfrm>
            <a:prstGeom prst="rect">
              <a:avLst/>
            </a:prstGeom>
          </p:spPr>
        </p:pic>
        <p:pic>
          <p:nvPicPr>
            <p:cNvPr id="6" name="Picture 5">
              <a:extLst>
                <a:ext uri="{FF2B5EF4-FFF2-40B4-BE49-F238E27FC236}">
                  <a16:creationId xmlns:a16="http://schemas.microsoft.com/office/drawing/2014/main" id="{EB7E31BA-3A40-6B4B-9C5A-ECA5A1527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629" y="4322004"/>
              <a:ext cx="9792114" cy="5326447"/>
            </a:xfrm>
            <a:prstGeom prst="rect">
              <a:avLst/>
            </a:prstGeom>
          </p:spPr>
        </p:pic>
      </p:grpSp>
    </p:spTree>
    <p:extLst>
      <p:ext uri="{BB962C8B-B14F-4D97-AF65-F5344CB8AC3E}">
        <p14:creationId xmlns:p14="http://schemas.microsoft.com/office/powerpoint/2010/main" val="150485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CA" sz="2400" dirty="0"/>
              <a:t>Numeric Answer</a:t>
            </a:r>
            <a:endParaRPr lang="en-US" sz="2400" dirty="0"/>
          </a:p>
        </p:txBody>
      </p:sp>
      <p:sp>
        <p:nvSpPr>
          <p:cNvPr id="3" name="Text Placeholder 2">
            <a:extLst>
              <a:ext uri="{FF2B5EF4-FFF2-40B4-BE49-F238E27FC236}">
                <a16:creationId xmlns:a16="http://schemas.microsoft.com/office/drawing/2014/main" id="{DF89F2B2-F4D5-F247-874E-5CF33AD87E66}"/>
              </a:ext>
            </a:extLst>
          </p:cNvPr>
          <p:cNvSpPr>
            <a:spLocks noGrp="1"/>
          </p:cNvSpPr>
          <p:nvPr>
            <p:ph type="body" sz="quarter" idx="13"/>
          </p:nvPr>
        </p:nvSpPr>
        <p:spPr>
          <a:xfrm>
            <a:off x="438954" y="5349922"/>
            <a:ext cx="7661438" cy="1175422"/>
          </a:xfrm>
        </p:spPr>
        <p:txBody>
          <a:bodyPr>
            <a:normAutofit/>
          </a:bodyPr>
          <a:lstStyle/>
          <a:p>
            <a:r>
              <a:rPr lang="en-US" sz="2200" dirty="0"/>
              <a:t>Could not ask numeric answers before because remote constrained question type to MC</a:t>
            </a:r>
            <a:endParaRPr lang="en-CA" sz="2200" dirty="0"/>
          </a:p>
        </p:txBody>
      </p:sp>
      <p:pic>
        <p:nvPicPr>
          <p:cNvPr id="4" name="Picture 3">
            <a:extLst>
              <a:ext uri="{FF2B5EF4-FFF2-40B4-BE49-F238E27FC236}">
                <a16:creationId xmlns:a16="http://schemas.microsoft.com/office/drawing/2014/main" id="{6B923173-AF25-634D-8FCA-37A435424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78" y="939199"/>
            <a:ext cx="5876426" cy="4353296"/>
          </a:xfrm>
          <a:prstGeom prst="rect">
            <a:avLst/>
          </a:prstGeom>
        </p:spPr>
      </p:pic>
    </p:spTree>
    <p:extLst>
      <p:ext uri="{BB962C8B-B14F-4D97-AF65-F5344CB8AC3E}">
        <p14:creationId xmlns:p14="http://schemas.microsoft.com/office/powerpoint/2010/main" val="312880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CA" sz="2400" dirty="0"/>
              <a:t>Ability to add images </a:t>
            </a:r>
            <a:endParaRPr lang="en-US" sz="2400" dirty="0"/>
          </a:p>
        </p:txBody>
      </p:sp>
      <p:pic>
        <p:nvPicPr>
          <p:cNvPr id="4" name="Picture 3">
            <a:extLst>
              <a:ext uri="{FF2B5EF4-FFF2-40B4-BE49-F238E27FC236}">
                <a16:creationId xmlns:a16="http://schemas.microsoft.com/office/drawing/2014/main" id="{D22B03D2-14B0-5F44-B8DE-BF2C2B08F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54" y="1207174"/>
            <a:ext cx="7543800" cy="2643050"/>
          </a:xfrm>
          <a:prstGeom prst="rect">
            <a:avLst/>
          </a:prstGeom>
        </p:spPr>
      </p:pic>
    </p:spTree>
    <p:extLst>
      <p:ext uri="{BB962C8B-B14F-4D97-AF65-F5344CB8AC3E}">
        <p14:creationId xmlns:p14="http://schemas.microsoft.com/office/powerpoint/2010/main" val="1446190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CA" sz="2400" dirty="0"/>
              <a:t>Sorting Question</a:t>
            </a:r>
            <a:endParaRPr lang="en-US" sz="2400" dirty="0"/>
          </a:p>
        </p:txBody>
      </p:sp>
      <p:pic>
        <p:nvPicPr>
          <p:cNvPr id="4" name="Picture 3">
            <a:extLst>
              <a:ext uri="{FF2B5EF4-FFF2-40B4-BE49-F238E27FC236}">
                <a16:creationId xmlns:a16="http://schemas.microsoft.com/office/drawing/2014/main" id="{D162BA3B-8828-8749-A84F-CECDE642F0C7}"/>
              </a:ext>
            </a:extLst>
          </p:cNvPr>
          <p:cNvPicPr>
            <a:picLocks noChangeAspect="1"/>
          </p:cNvPicPr>
          <p:nvPr/>
        </p:nvPicPr>
        <p:blipFill rotWithShape="1">
          <a:blip r:embed="rId2">
            <a:extLst>
              <a:ext uri="{28A0092B-C50C-407E-A947-70E740481C1C}">
                <a14:useLocalDpi xmlns:a14="http://schemas.microsoft.com/office/drawing/2010/main" val="0"/>
              </a:ext>
            </a:extLst>
          </a:blip>
          <a:srcRect b="17478"/>
          <a:stretch/>
        </p:blipFill>
        <p:spPr>
          <a:xfrm>
            <a:off x="438954" y="1131888"/>
            <a:ext cx="7543800" cy="3389616"/>
          </a:xfrm>
          <a:prstGeom prst="rect">
            <a:avLst/>
          </a:prstGeom>
        </p:spPr>
      </p:pic>
    </p:spTree>
    <p:extLst>
      <p:ext uri="{BB962C8B-B14F-4D97-AF65-F5344CB8AC3E}">
        <p14:creationId xmlns:p14="http://schemas.microsoft.com/office/powerpoint/2010/main" val="273958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CA" sz="2400" dirty="0"/>
              <a:t>What the instructor sees during question</a:t>
            </a:r>
            <a:endParaRPr lang="en-US" sz="2400" dirty="0"/>
          </a:p>
        </p:txBody>
      </p:sp>
      <p:pic>
        <p:nvPicPr>
          <p:cNvPr id="4" name="Picture 3">
            <a:extLst>
              <a:ext uri="{FF2B5EF4-FFF2-40B4-BE49-F238E27FC236}">
                <a16:creationId xmlns:a16="http://schemas.microsoft.com/office/drawing/2014/main" id="{29987971-2A3D-DF4C-A3BE-B37DF8EFFA13}"/>
              </a:ext>
            </a:extLst>
          </p:cNvPr>
          <p:cNvPicPr>
            <a:picLocks noChangeAspect="1"/>
          </p:cNvPicPr>
          <p:nvPr/>
        </p:nvPicPr>
        <p:blipFill rotWithShape="1">
          <a:blip r:embed="rId2">
            <a:extLst>
              <a:ext uri="{28A0092B-C50C-407E-A947-70E740481C1C}">
                <a14:useLocalDpi xmlns:a14="http://schemas.microsoft.com/office/drawing/2010/main" val="0"/>
              </a:ext>
            </a:extLst>
          </a:blip>
          <a:srcRect t="10064"/>
          <a:stretch/>
        </p:blipFill>
        <p:spPr>
          <a:xfrm>
            <a:off x="438954" y="1131888"/>
            <a:ext cx="6672263" cy="3750468"/>
          </a:xfrm>
          <a:prstGeom prst="rect">
            <a:avLst/>
          </a:prstGeom>
        </p:spPr>
      </p:pic>
    </p:spTree>
    <p:extLst>
      <p:ext uri="{BB962C8B-B14F-4D97-AF65-F5344CB8AC3E}">
        <p14:creationId xmlns:p14="http://schemas.microsoft.com/office/powerpoint/2010/main" val="3196047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CA" sz="2400" dirty="0"/>
              <a:t>What the instructor sees after question</a:t>
            </a:r>
            <a:endParaRPr lang="en-US" sz="2400" dirty="0"/>
          </a:p>
        </p:txBody>
      </p:sp>
      <p:pic>
        <p:nvPicPr>
          <p:cNvPr id="4" name="Picture 3">
            <a:extLst>
              <a:ext uri="{FF2B5EF4-FFF2-40B4-BE49-F238E27FC236}">
                <a16:creationId xmlns:a16="http://schemas.microsoft.com/office/drawing/2014/main" id="{41428EA6-B633-5341-96C1-67DA7C9CD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54" y="1131888"/>
            <a:ext cx="6115049" cy="3821905"/>
          </a:xfrm>
          <a:prstGeom prst="rect">
            <a:avLst/>
          </a:prstGeom>
        </p:spPr>
      </p:pic>
    </p:spTree>
    <p:extLst>
      <p:ext uri="{BB962C8B-B14F-4D97-AF65-F5344CB8AC3E}">
        <p14:creationId xmlns:p14="http://schemas.microsoft.com/office/powerpoint/2010/main" val="3848297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CA" sz="2400" dirty="0"/>
              <a:t>Gradebook</a:t>
            </a:r>
            <a:endParaRPr lang="en-US" sz="2400" dirty="0"/>
          </a:p>
        </p:txBody>
      </p:sp>
      <p:sp>
        <p:nvSpPr>
          <p:cNvPr id="3" name="Text Placeholder 2">
            <a:extLst>
              <a:ext uri="{FF2B5EF4-FFF2-40B4-BE49-F238E27FC236}">
                <a16:creationId xmlns:a16="http://schemas.microsoft.com/office/drawing/2014/main" id="{DF89F2B2-F4D5-F247-874E-5CF33AD87E66}"/>
              </a:ext>
            </a:extLst>
          </p:cNvPr>
          <p:cNvSpPr>
            <a:spLocks noGrp="1"/>
          </p:cNvSpPr>
          <p:nvPr>
            <p:ph type="body" sz="quarter" idx="13"/>
          </p:nvPr>
        </p:nvSpPr>
        <p:spPr/>
        <p:txBody>
          <a:bodyPr>
            <a:normAutofit/>
          </a:bodyPr>
          <a:lstStyle/>
          <a:p>
            <a:endParaRPr lang="en-US" sz="2200" dirty="0"/>
          </a:p>
        </p:txBody>
      </p:sp>
      <p:pic>
        <p:nvPicPr>
          <p:cNvPr id="4" name="Picture 3">
            <a:extLst>
              <a:ext uri="{FF2B5EF4-FFF2-40B4-BE49-F238E27FC236}">
                <a16:creationId xmlns:a16="http://schemas.microsoft.com/office/drawing/2014/main" id="{DA1F9B64-6D5E-634A-A1C5-7B0118705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54" y="1131888"/>
            <a:ext cx="7543800" cy="3843379"/>
          </a:xfrm>
          <a:prstGeom prst="rect">
            <a:avLst/>
          </a:prstGeom>
        </p:spPr>
      </p:pic>
    </p:spTree>
    <p:extLst>
      <p:ext uri="{BB962C8B-B14F-4D97-AF65-F5344CB8AC3E}">
        <p14:creationId xmlns:p14="http://schemas.microsoft.com/office/powerpoint/2010/main" val="11102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CA" sz="2400" dirty="0"/>
              <a:t>Overall impressions</a:t>
            </a:r>
            <a:endParaRPr lang="en-US" sz="2400" dirty="0"/>
          </a:p>
        </p:txBody>
      </p:sp>
      <p:sp>
        <p:nvSpPr>
          <p:cNvPr id="3" name="Text Placeholder 2">
            <a:extLst>
              <a:ext uri="{FF2B5EF4-FFF2-40B4-BE49-F238E27FC236}">
                <a16:creationId xmlns:a16="http://schemas.microsoft.com/office/drawing/2014/main" id="{DF89F2B2-F4D5-F247-874E-5CF33AD87E66}"/>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CA" sz="2200" dirty="0"/>
              <a:t>It is instructor-friendly: Creator interface is straightforward </a:t>
            </a:r>
          </a:p>
          <a:p>
            <a:pPr marL="342900" indent="-342900">
              <a:buFont typeface="Arial" panose="020B0604020202020204" pitchFamily="34" charset="0"/>
              <a:buChar char="•"/>
            </a:pPr>
            <a:r>
              <a:rPr lang="en-CA" sz="2200" dirty="0"/>
              <a:t>It </a:t>
            </a:r>
            <a:r>
              <a:rPr lang="en-CA" sz="2200"/>
              <a:t>is student-friendly</a:t>
            </a:r>
          </a:p>
          <a:p>
            <a:pPr marL="882900" lvl="2" indent="-342900">
              <a:buFont typeface="Arial" panose="020B0604020202020204" pitchFamily="34" charset="0"/>
              <a:buChar char="•"/>
            </a:pPr>
            <a:r>
              <a:rPr lang="en-CA" sz="2200"/>
              <a:t>Only </a:t>
            </a:r>
            <a:r>
              <a:rPr lang="en-CA" sz="2200" dirty="0"/>
              <a:t>student issue was they mistakenly went to American Top Hat website </a:t>
            </a:r>
          </a:p>
          <a:p>
            <a:pPr marL="882900" lvl="2" indent="-342900">
              <a:buFont typeface="Arial" panose="020B0604020202020204" pitchFamily="34" charset="0"/>
              <a:buChar char="•"/>
            </a:pPr>
            <a:r>
              <a:rPr lang="en-CA" sz="2200" dirty="0"/>
              <a:t>Students can check their participation marks any time they want</a:t>
            </a:r>
          </a:p>
          <a:p>
            <a:pPr marL="342900" indent="-342900">
              <a:buFont typeface="Arial" panose="020B0604020202020204" pitchFamily="34" charset="0"/>
              <a:buChar char="•"/>
            </a:pPr>
            <a:endParaRPr lang="en-CA" sz="2200" dirty="0"/>
          </a:p>
          <a:p>
            <a:pPr marL="342900" indent="-342900">
              <a:buFont typeface="Arial" panose="020B0604020202020204" pitchFamily="34" charset="0"/>
              <a:buChar char="•"/>
            </a:pPr>
            <a:r>
              <a:rPr lang="en-CA" sz="2200" dirty="0"/>
              <a:t>Preserves the participatory component of class </a:t>
            </a:r>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3375083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CA" sz="2400" dirty="0"/>
              <a:t>Reflections, future use, &amp; Advice</a:t>
            </a:r>
            <a:endParaRPr lang="en-US" sz="2400" dirty="0"/>
          </a:p>
        </p:txBody>
      </p:sp>
      <p:sp>
        <p:nvSpPr>
          <p:cNvPr id="3" name="Text Placeholder 2">
            <a:extLst>
              <a:ext uri="{FF2B5EF4-FFF2-40B4-BE49-F238E27FC236}">
                <a16:creationId xmlns:a16="http://schemas.microsoft.com/office/drawing/2014/main" id="{DF89F2B2-F4D5-F247-874E-5CF33AD87E66}"/>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CA" sz="2200" dirty="0"/>
              <a:t>50-65% of the class participated regularly in Top Hat questions</a:t>
            </a:r>
          </a:p>
          <a:p>
            <a:pPr marL="342900" indent="-342900">
              <a:buFont typeface="Arial" panose="020B0604020202020204" pitchFamily="34" charset="0"/>
              <a:buChar char="•"/>
            </a:pPr>
            <a:r>
              <a:rPr lang="en-CA" sz="2200"/>
              <a:t>No student complaints about usage</a:t>
            </a:r>
            <a:endParaRPr lang="en-CA" sz="2200" dirty="0"/>
          </a:p>
          <a:p>
            <a:pPr marL="342900" indent="-342900">
              <a:buFont typeface="Arial" panose="020B0604020202020204" pitchFamily="34" charset="0"/>
              <a:buChar char="•"/>
            </a:pPr>
            <a:endParaRPr lang="en-CA" sz="2200" dirty="0"/>
          </a:p>
          <a:p>
            <a:pPr marL="342900" indent="-342900">
              <a:buFont typeface="Arial" panose="020B0604020202020204" pitchFamily="34" charset="0"/>
              <a:buChar char="•"/>
            </a:pPr>
            <a:r>
              <a:rPr lang="en-CA" sz="2200" dirty="0"/>
              <a:t>Will use Top Hat again in Fall 2020 for Research Methods class</a:t>
            </a:r>
          </a:p>
          <a:p>
            <a:pPr marL="342900" indent="-342900">
              <a:buFont typeface="Arial" panose="020B0604020202020204" pitchFamily="34" charset="0"/>
              <a:buChar char="•"/>
            </a:pPr>
            <a:r>
              <a:rPr lang="en-CA" sz="2200" dirty="0"/>
              <a:t> Contemplating using make-up assignment again </a:t>
            </a:r>
            <a:r>
              <a:rPr lang="mr-IN" sz="2200" dirty="0"/>
              <a:t>–</a:t>
            </a:r>
            <a:r>
              <a:rPr lang="en-CA" sz="2200" dirty="0"/>
              <a:t> only ~10% of students regularly completed them (mostly students in Asia), not sure proportion of asynchronous students in the fall  </a:t>
            </a:r>
          </a:p>
          <a:p>
            <a:pPr marL="342900" indent="-342900">
              <a:buFont typeface="Arial" panose="020B0604020202020204" pitchFamily="34" charset="0"/>
              <a:buChar char="•"/>
            </a:pPr>
            <a:endParaRPr lang="en-CA" sz="2200" dirty="0"/>
          </a:p>
          <a:p>
            <a:pPr marL="342900" indent="-342900">
              <a:buFont typeface="Arial" panose="020B0604020202020204" pitchFamily="34" charset="0"/>
              <a:buChar char="•"/>
            </a:pPr>
            <a:endParaRPr lang="en-CA" sz="2200" dirty="0"/>
          </a:p>
          <a:p>
            <a:pPr marL="342900" indent="-342900">
              <a:buFont typeface="Arial" panose="020B0604020202020204" pitchFamily="34" charset="0"/>
              <a:buChar char="•"/>
            </a:pPr>
            <a:endParaRPr lang="en-CA" sz="2200" dirty="0"/>
          </a:p>
          <a:p>
            <a:pPr marL="342900" indent="-342900">
              <a:buFont typeface="Arial" panose="020B0604020202020204" pitchFamily="34" charset="0"/>
              <a:buChar char="•"/>
            </a:pPr>
            <a:r>
              <a:rPr lang="en-CA" sz="2200" dirty="0"/>
              <a:t>Advice: Repeat slide info (and images) in Top Hat question</a:t>
            </a:r>
          </a:p>
          <a:p>
            <a:pPr marL="342900" indent="-342900">
              <a:buFont typeface="Arial" panose="020B0604020202020204" pitchFamily="34" charset="0"/>
              <a:buChar char="•"/>
            </a:pPr>
            <a:endParaRPr lang="en-CA" sz="2200" dirty="0"/>
          </a:p>
        </p:txBody>
      </p:sp>
    </p:spTree>
    <p:extLst>
      <p:ext uri="{BB962C8B-B14F-4D97-AF65-F5344CB8AC3E}">
        <p14:creationId xmlns:p14="http://schemas.microsoft.com/office/powerpoint/2010/main" val="212725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4C0AA2-5D2F-4824-9BFD-8B333785BD0D}"/>
              </a:ext>
            </a:extLst>
          </p:cNvPr>
          <p:cNvSpPr>
            <a:spLocks noGrp="1"/>
          </p:cNvSpPr>
          <p:nvPr>
            <p:ph type="body" sz="quarter" idx="11"/>
          </p:nvPr>
        </p:nvSpPr>
        <p:spPr>
          <a:xfrm>
            <a:off x="439738" y="315913"/>
            <a:ext cx="7661275" cy="623887"/>
          </a:xfrm>
        </p:spPr>
        <p:txBody>
          <a:bodyPr/>
          <a:lstStyle/>
          <a:p>
            <a:pPr>
              <a:lnSpc>
                <a:spcPct val="100000"/>
              </a:lnSpc>
              <a:defRPr/>
            </a:pPr>
            <a:r>
              <a:rPr lang="en-US" sz="2400" dirty="0">
                <a:ea typeface="ＭＳ Ｐゴシック" charset="-128"/>
              </a:rPr>
              <a:t>welcome</a:t>
            </a:r>
            <a:endParaRPr sz="2400" dirty="0">
              <a:ea typeface="ＭＳ Ｐゴシック" charset="-128"/>
            </a:endParaRPr>
          </a:p>
        </p:txBody>
      </p:sp>
      <p:sp>
        <p:nvSpPr>
          <p:cNvPr id="23554" name="Text Placeholder 7">
            <a:extLst>
              <a:ext uri="{FF2B5EF4-FFF2-40B4-BE49-F238E27FC236}">
                <a16:creationId xmlns:a16="http://schemas.microsoft.com/office/drawing/2014/main" id="{19B20CA2-F59A-3D46-B33D-FD0FF0858358}"/>
              </a:ext>
            </a:extLst>
          </p:cNvPr>
          <p:cNvSpPr>
            <a:spLocks noGrp="1" noChangeArrowheads="1"/>
          </p:cNvSpPr>
          <p:nvPr>
            <p:ph type="body" sz="quarter" idx="13"/>
          </p:nvPr>
        </p:nvSpPr>
        <p:spPr bwMode="auto">
          <a:xfrm>
            <a:off x="439738" y="1131888"/>
            <a:ext cx="7475963" cy="5392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285750" lvl="1" indent="-285750">
              <a:spcBef>
                <a:spcPct val="0"/>
              </a:spcBef>
              <a:buFont typeface="Arial" panose="020B0604020202020204" pitchFamily="34" charset="0"/>
              <a:buChar char="•"/>
            </a:pPr>
            <a:r>
              <a:rPr lang="en-CA" altLang="en-US" sz="2000" dirty="0"/>
              <a:t>Arts ISIT is hosting webinars all summer to support your online teaching needs, from designing online courses to creating engaging assessments using UBC-supported technologies. For more information, please see </a:t>
            </a:r>
            <a:r>
              <a:rPr lang="en-CA" altLang="en-US" sz="2000" dirty="0">
                <a:hlinkClick r:id="rId2"/>
              </a:rPr>
              <a:t>https://isitworkshops.arts.ubc.ca</a:t>
            </a:r>
            <a:r>
              <a:rPr lang="en-CA" altLang="en-US" sz="2000" dirty="0"/>
              <a:t>.</a:t>
            </a:r>
          </a:p>
          <a:p>
            <a:pPr marL="285750" lvl="1" indent="-285750">
              <a:spcBef>
                <a:spcPct val="0"/>
              </a:spcBef>
              <a:buFont typeface="Arial" panose="020B0604020202020204" pitchFamily="34" charset="0"/>
              <a:buChar char="•"/>
            </a:pPr>
            <a:endParaRPr lang="en-CA" altLang="en-US" sz="2000" dirty="0"/>
          </a:p>
          <a:p>
            <a:pPr marL="285750" lvl="1" indent="-285750">
              <a:spcBef>
                <a:spcPct val="0"/>
              </a:spcBef>
              <a:buFont typeface="Arial" panose="020B0604020202020204" pitchFamily="34" charset="0"/>
              <a:buChar char="•"/>
            </a:pPr>
            <a:r>
              <a:rPr lang="en-CA" altLang="en-US" sz="2000" dirty="0"/>
              <a:t>Please share any </a:t>
            </a:r>
            <a:r>
              <a:rPr lang="en-CA" altLang="en-US" sz="2000" b="1" dirty="0"/>
              <a:t>questions </a:t>
            </a:r>
            <a:r>
              <a:rPr lang="en-CA" altLang="en-US" sz="2000" dirty="0"/>
              <a:t>using the chat. A Q&amp;A discussion will take place at the end of the session. </a:t>
            </a:r>
          </a:p>
          <a:p>
            <a:pPr lvl="1" indent="0">
              <a:spcBef>
                <a:spcPct val="0"/>
              </a:spcBef>
              <a:buNone/>
            </a:pPr>
            <a:endParaRPr lang="en-CA" altLang="en-US" sz="2000" dirty="0"/>
          </a:p>
          <a:p>
            <a:pPr marL="285750" lvl="1" indent="-285750">
              <a:spcBef>
                <a:spcPct val="0"/>
              </a:spcBef>
              <a:buFont typeface="Arial" panose="020B0604020202020204" pitchFamily="34" charset="0"/>
              <a:buChar char="•"/>
            </a:pPr>
            <a:r>
              <a:rPr lang="en-CA" altLang="en-US" sz="2000" dirty="0"/>
              <a:t>This webinar will be </a:t>
            </a:r>
            <a:r>
              <a:rPr lang="en-CA" altLang="en-US" sz="2000" b="1" dirty="0"/>
              <a:t>recorded </a:t>
            </a:r>
            <a:r>
              <a:rPr lang="en-CA" altLang="en-US" sz="2000" dirty="0"/>
              <a:t>and uploaded to the ISIT website. Please be mindful of any </a:t>
            </a:r>
            <a:r>
              <a:rPr lang="en-CA" altLang="en-US" sz="2000" b="1" dirty="0"/>
              <a:t>private information</a:t>
            </a:r>
            <a:r>
              <a:rPr lang="en-CA" altLang="en-US" sz="2000" dirty="0"/>
              <a:t> and anonymize personal details about specific students.</a:t>
            </a:r>
          </a:p>
          <a:p>
            <a:pPr marL="285750" lvl="1" indent="-285750">
              <a:spcBef>
                <a:spcPct val="0"/>
              </a:spcBef>
              <a:buFont typeface="Arial" panose="020B0604020202020204" pitchFamily="34" charset="0"/>
              <a:buChar char="•"/>
            </a:pPr>
            <a:endParaRPr lang="en-CA" altLang="en-US" sz="2000" dirty="0"/>
          </a:p>
          <a:p>
            <a:pPr marL="285750" lvl="1" indent="-285750">
              <a:spcBef>
                <a:spcPct val="0"/>
              </a:spcBef>
              <a:buFont typeface="Arial" panose="020B0604020202020204" pitchFamily="34" charset="0"/>
              <a:buChar char="•"/>
            </a:pPr>
            <a:r>
              <a:rPr lang="en-CA" altLang="en-US" sz="2000" dirty="0"/>
              <a:t>Your </a:t>
            </a:r>
            <a:r>
              <a:rPr lang="en-CA" altLang="en-US" sz="2000" b="1" dirty="0"/>
              <a:t>cameras </a:t>
            </a:r>
            <a:r>
              <a:rPr lang="en-CA" altLang="en-US" sz="2000" dirty="0"/>
              <a:t>and </a:t>
            </a:r>
            <a:r>
              <a:rPr lang="en-CA" altLang="en-US" sz="2000" b="1" dirty="0"/>
              <a:t>microphones </a:t>
            </a:r>
            <a:r>
              <a:rPr lang="en-CA" altLang="en-US" sz="2000" dirty="0"/>
              <a:t>have been disabled to help save on bandwidth.</a:t>
            </a:r>
          </a:p>
        </p:txBody>
      </p:sp>
    </p:spTree>
    <p:extLst>
      <p:ext uri="{BB962C8B-B14F-4D97-AF65-F5344CB8AC3E}">
        <p14:creationId xmlns:p14="http://schemas.microsoft.com/office/powerpoint/2010/main" val="315277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2AE39CB-C02E-A745-9405-D7DA96474981}"/>
              </a:ext>
            </a:extLst>
          </p:cNvPr>
          <p:cNvSpPr>
            <a:spLocks noGrp="1"/>
          </p:cNvSpPr>
          <p:nvPr>
            <p:ph type="body" sz="quarter" idx="11"/>
          </p:nvPr>
        </p:nvSpPr>
        <p:spPr>
          <a:xfrm>
            <a:off x="159337" y="1291874"/>
            <a:ext cx="5940425" cy="673403"/>
          </a:xfrm>
        </p:spPr>
        <p:txBody>
          <a:bodyPr>
            <a:noAutofit/>
          </a:bodyPr>
          <a:lstStyle/>
          <a:p>
            <a:pPr>
              <a:lnSpc>
                <a:spcPct val="120000"/>
              </a:lnSpc>
            </a:pPr>
            <a:r>
              <a:rPr lang="en-CA" sz="2200" dirty="0"/>
              <a:t>Joy Dixon</a:t>
            </a:r>
          </a:p>
          <a:p>
            <a:pPr>
              <a:lnSpc>
                <a:spcPct val="120000"/>
              </a:lnSpc>
            </a:pPr>
            <a:r>
              <a:rPr lang="en-CA" sz="2200" b="0" dirty="0"/>
              <a:t>Associate professor, history</a:t>
            </a:r>
          </a:p>
        </p:txBody>
      </p:sp>
    </p:spTree>
    <p:extLst>
      <p:ext uri="{BB962C8B-B14F-4D97-AF65-F5344CB8AC3E}">
        <p14:creationId xmlns:p14="http://schemas.microsoft.com/office/powerpoint/2010/main" val="2265199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CA" sz="2400" dirty="0"/>
              <a:t>Top Hat Pro</a:t>
            </a:r>
            <a:endParaRPr lang="en-US" sz="2400" dirty="0"/>
          </a:p>
        </p:txBody>
      </p:sp>
      <p:sp>
        <p:nvSpPr>
          <p:cNvPr id="3" name="Text Placeholder 2">
            <a:extLst>
              <a:ext uri="{FF2B5EF4-FFF2-40B4-BE49-F238E27FC236}">
                <a16:creationId xmlns:a16="http://schemas.microsoft.com/office/drawing/2014/main" id="{DF89F2B2-F4D5-F247-874E-5CF33AD87E66}"/>
              </a:ext>
            </a:extLst>
          </p:cNvPr>
          <p:cNvSpPr>
            <a:spLocks noGrp="1"/>
          </p:cNvSpPr>
          <p:nvPr>
            <p:ph type="body" sz="quarter" idx="13"/>
          </p:nvPr>
        </p:nvSpPr>
        <p:spPr/>
        <p:txBody>
          <a:bodyPr>
            <a:normAutofit lnSpcReduction="10000"/>
          </a:bodyPr>
          <a:lstStyle/>
          <a:p>
            <a:r>
              <a:rPr lang="en-CA" sz="2200" dirty="0">
                <a:hlinkClick r:id="rId2"/>
              </a:rPr>
              <a:t>https://tophat.com/teaching-resources/webinars-and-videos/active-learning-anywhere-introducing-top-hat-pro/</a:t>
            </a:r>
            <a:endParaRPr lang="en-CA" sz="2200" dirty="0"/>
          </a:p>
          <a:p>
            <a:endParaRPr lang="en-CA" sz="2200" dirty="0"/>
          </a:p>
          <a:p>
            <a:pPr marL="342900" indent="-342900">
              <a:buFont typeface="Arial" panose="020B0604020202020204" pitchFamily="34" charset="0"/>
              <a:buChar char="•"/>
            </a:pPr>
            <a:r>
              <a:rPr lang="en-CA" sz="2200" dirty="0"/>
              <a:t>See the free webinar linked above on the changes to Top Hat introduced this summer:</a:t>
            </a:r>
          </a:p>
          <a:p>
            <a:pPr marL="342900" lvl="1" indent="0">
              <a:buNone/>
            </a:pPr>
            <a:r>
              <a:rPr lang="en-CA" sz="2200" dirty="0"/>
              <a:t>“These new features will help you deliver engaging and accessible courses, whether teaching online, in-person, or a combination of the two. Learn how we’ve integrated video streaming, recording and transcription into our active learning platform to support synchronous and asynchronous learning. You’ll also see our new automatic attendance solution as well new features to personalize and securely administer remote assessments and more.”</a:t>
            </a:r>
          </a:p>
          <a:p>
            <a:pPr marL="342900" indent="-342900">
              <a:buFont typeface="Arial" panose="020B0604020202020204" pitchFamily="34" charset="0"/>
              <a:buChar char="•"/>
            </a:pPr>
            <a:endParaRPr lang="en-CA" sz="2200" dirty="0"/>
          </a:p>
        </p:txBody>
      </p:sp>
    </p:spTree>
    <p:extLst>
      <p:ext uri="{BB962C8B-B14F-4D97-AF65-F5344CB8AC3E}">
        <p14:creationId xmlns:p14="http://schemas.microsoft.com/office/powerpoint/2010/main" val="1978896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CA" sz="2400" dirty="0"/>
              <a:t>Flexibility of Presentation Format</a:t>
            </a:r>
            <a:endParaRPr lang="en-US" sz="2400" dirty="0"/>
          </a:p>
        </p:txBody>
      </p:sp>
      <p:sp>
        <p:nvSpPr>
          <p:cNvPr id="3" name="Text Placeholder 2">
            <a:extLst>
              <a:ext uri="{FF2B5EF4-FFF2-40B4-BE49-F238E27FC236}">
                <a16:creationId xmlns:a16="http://schemas.microsoft.com/office/drawing/2014/main" id="{DF89F2B2-F4D5-F247-874E-5CF33AD87E66}"/>
              </a:ext>
            </a:extLst>
          </p:cNvPr>
          <p:cNvSpPr>
            <a:spLocks noGrp="1"/>
          </p:cNvSpPr>
          <p:nvPr>
            <p:ph type="body" sz="quarter" idx="13"/>
          </p:nvPr>
        </p:nvSpPr>
        <p:spPr>
          <a:xfrm>
            <a:off x="438954" y="1131888"/>
            <a:ext cx="7517691" cy="5393456"/>
          </a:xfrm>
        </p:spPr>
        <p:txBody>
          <a:bodyPr>
            <a:normAutofit/>
          </a:bodyPr>
          <a:lstStyle/>
          <a:p>
            <a:pPr marL="342900" indent="-342900">
              <a:buFont typeface="Arial" panose="020B0604020202020204" pitchFamily="34" charset="0"/>
              <a:buChar char="•"/>
            </a:pPr>
            <a:r>
              <a:rPr lang="en-CA" sz="2200" dirty="0"/>
              <a:t>Run slides and Top Hat in separate windows</a:t>
            </a:r>
          </a:p>
          <a:p>
            <a:pPr marL="342900" indent="-342900">
              <a:buFont typeface="Arial" panose="020B0604020202020204" pitchFamily="34" charset="0"/>
              <a:buChar char="•"/>
            </a:pPr>
            <a:r>
              <a:rPr lang="en-CA" sz="2200" dirty="0"/>
              <a:t>Use floating Presentation Tool over Keynote or </a:t>
            </a:r>
            <a:r>
              <a:rPr lang="en-CA" sz="2200" dirty="0" err="1"/>
              <a:t>Powerpoint</a:t>
            </a:r>
            <a:endParaRPr lang="en-CA" sz="2200" dirty="0"/>
          </a:p>
          <a:p>
            <a:pPr marL="342900" indent="-342900">
              <a:buFont typeface="Arial" panose="020B0604020202020204" pitchFamily="34" charset="0"/>
              <a:buChar char="•"/>
            </a:pPr>
            <a:r>
              <a:rPr lang="en-CA" sz="2200" dirty="0"/>
              <a:t>Upload slides </a:t>
            </a:r>
            <a:r>
              <a:rPr lang="en-CA" sz="2200" dirty="0">
                <a:solidFill>
                  <a:prstClr val="black"/>
                </a:solidFill>
              </a:rPr>
              <a:t>(</a:t>
            </a:r>
            <a:r>
              <a:rPr lang="en-CA" sz="2200" dirty="0" err="1">
                <a:solidFill>
                  <a:prstClr val="black"/>
                </a:solidFill>
              </a:rPr>
              <a:t>Powerpoint</a:t>
            </a:r>
            <a:r>
              <a:rPr lang="en-CA" sz="2200" dirty="0">
                <a:solidFill>
                  <a:prstClr val="black"/>
                </a:solidFill>
              </a:rPr>
              <a:t> or PDFs – Keynote not currently supported) to the Top Hat platform and run slides and questions from there (you can also set it so that students can download the presentation directly from the Top Hat site)</a:t>
            </a:r>
          </a:p>
          <a:p>
            <a:pPr marL="342900" indent="-342900">
              <a:buFont typeface="Arial" panose="020B0604020202020204" pitchFamily="34" charset="0"/>
              <a:buChar char="•"/>
            </a:pPr>
            <a:r>
              <a:rPr lang="en-CA" sz="2200" dirty="0">
                <a:solidFill>
                  <a:prstClr val="black"/>
                </a:solidFill>
              </a:rPr>
              <a:t>Use “Pages” function on Top Hat website in place of slides (Pages can also be used to upload Word documents, image files, or PDFs)</a:t>
            </a:r>
          </a:p>
          <a:p>
            <a:pPr marL="342900" indent="-342900">
              <a:buFont typeface="Arial" panose="020B0604020202020204" pitchFamily="34" charset="0"/>
              <a:buChar char="•"/>
            </a:pPr>
            <a:endParaRPr lang="en-CA" sz="2200" dirty="0"/>
          </a:p>
          <a:p>
            <a:pPr marL="342900" indent="-342900">
              <a:buFont typeface="Arial" panose="020B0604020202020204" pitchFamily="34" charset="0"/>
              <a:buChar char="•"/>
            </a:pPr>
            <a:endParaRPr lang="en-CA" sz="2200" dirty="0"/>
          </a:p>
        </p:txBody>
      </p:sp>
    </p:spTree>
    <p:extLst>
      <p:ext uri="{BB962C8B-B14F-4D97-AF65-F5344CB8AC3E}">
        <p14:creationId xmlns:p14="http://schemas.microsoft.com/office/powerpoint/2010/main" val="1505082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CA" sz="2400" dirty="0"/>
              <a:t>Flexibility in Structuring Questions</a:t>
            </a:r>
            <a:endParaRPr lang="en-US" sz="2400" dirty="0"/>
          </a:p>
        </p:txBody>
      </p:sp>
      <p:sp>
        <p:nvSpPr>
          <p:cNvPr id="3" name="Text Placeholder 2">
            <a:extLst>
              <a:ext uri="{FF2B5EF4-FFF2-40B4-BE49-F238E27FC236}">
                <a16:creationId xmlns:a16="http://schemas.microsoft.com/office/drawing/2014/main" id="{DF89F2B2-F4D5-F247-874E-5CF33AD87E66}"/>
              </a:ext>
            </a:extLst>
          </p:cNvPr>
          <p:cNvSpPr>
            <a:spLocks noGrp="1"/>
          </p:cNvSpPr>
          <p:nvPr>
            <p:ph type="body" sz="quarter" idx="13"/>
          </p:nvPr>
        </p:nvSpPr>
        <p:spPr>
          <a:xfrm>
            <a:off x="438954" y="1131888"/>
            <a:ext cx="7490395" cy="5393456"/>
          </a:xfrm>
        </p:spPr>
        <p:txBody>
          <a:bodyPr>
            <a:normAutofit/>
          </a:bodyPr>
          <a:lstStyle/>
          <a:p>
            <a:pPr marL="342900" lvl="0" indent="-342900">
              <a:buFont typeface="Arial" panose="020B0604020202020204" pitchFamily="34" charset="0"/>
              <a:buChar char="•"/>
            </a:pPr>
            <a:r>
              <a:rPr lang="en-CA" sz="2200" dirty="0">
                <a:solidFill>
                  <a:prstClr val="black"/>
                </a:solidFill>
              </a:rPr>
              <a:t>Make questions time limited (e.g. while lecturing) or leave them open for a-synchronous completion by students</a:t>
            </a:r>
          </a:p>
          <a:p>
            <a:pPr marL="342900" lvl="0" indent="-342900">
              <a:buFont typeface="Arial" panose="020B0604020202020204" pitchFamily="34" charset="0"/>
              <a:buChar char="•"/>
            </a:pPr>
            <a:r>
              <a:rPr lang="en-CA" sz="2200" dirty="0">
                <a:solidFill>
                  <a:prstClr val="black"/>
                </a:solidFill>
              </a:rPr>
              <a:t>Questions can be fully anonymous, names visible to all, or names only visible to instructor</a:t>
            </a:r>
          </a:p>
          <a:p>
            <a:pPr marL="342900" lvl="0" indent="-342900">
              <a:buFont typeface="Arial" panose="020B0604020202020204" pitchFamily="34" charset="0"/>
              <a:buChar char="•"/>
            </a:pPr>
            <a:r>
              <a:rPr lang="en-CA" sz="2200" dirty="0">
                <a:solidFill>
                  <a:prstClr val="black"/>
                </a:solidFill>
              </a:rPr>
              <a:t>You get to choose mix of correctness and participation points for each question</a:t>
            </a:r>
          </a:p>
          <a:p>
            <a:pPr marL="342900" lvl="0" indent="-342900">
              <a:buFont typeface="Arial" panose="020B0604020202020204" pitchFamily="34" charset="0"/>
              <a:buChar char="•"/>
            </a:pPr>
            <a:r>
              <a:rPr lang="en-CA" sz="2200" dirty="0">
                <a:solidFill>
                  <a:prstClr val="black"/>
                </a:solidFill>
              </a:rPr>
              <a:t>Choose Review (ungraded) or Homework (graded)</a:t>
            </a:r>
          </a:p>
          <a:p>
            <a:pPr marL="342900" lvl="0" indent="-342900">
              <a:buFont typeface="Arial" panose="020B0604020202020204" pitchFamily="34" charset="0"/>
              <a:buChar char="•"/>
            </a:pPr>
            <a:r>
              <a:rPr lang="en-CA" sz="2200" dirty="0">
                <a:solidFill>
                  <a:prstClr val="black"/>
                </a:solidFill>
              </a:rPr>
              <a:t>Assign material or questions to all students or to individual students or groups</a:t>
            </a:r>
          </a:p>
          <a:p>
            <a:pPr marL="342900" lvl="0" indent="-342900">
              <a:buFont typeface="Arial" panose="020B0604020202020204" pitchFamily="34" charset="0"/>
              <a:buChar char="•"/>
            </a:pPr>
            <a:r>
              <a:rPr lang="en-CA" sz="2200" dirty="0">
                <a:solidFill>
                  <a:prstClr val="black"/>
                </a:solidFill>
              </a:rPr>
              <a:t>Set time/date limits on when they can access the material or particular questions</a:t>
            </a:r>
          </a:p>
          <a:p>
            <a:pPr marL="342900" indent="-342900">
              <a:buFont typeface="Arial" panose="020B0604020202020204" pitchFamily="34" charset="0"/>
              <a:buChar char="•"/>
            </a:pPr>
            <a:endParaRPr lang="en-CA" sz="2200" dirty="0"/>
          </a:p>
          <a:p>
            <a:pPr marL="342900" indent="-342900">
              <a:buFont typeface="Arial" panose="020B0604020202020204" pitchFamily="34" charset="0"/>
              <a:buChar char="•"/>
            </a:pPr>
            <a:endParaRPr lang="en-CA" sz="2200" dirty="0"/>
          </a:p>
        </p:txBody>
      </p:sp>
    </p:spTree>
    <p:extLst>
      <p:ext uri="{BB962C8B-B14F-4D97-AF65-F5344CB8AC3E}">
        <p14:creationId xmlns:p14="http://schemas.microsoft.com/office/powerpoint/2010/main" val="3410065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US" sz="2000" dirty="0"/>
              <a:t>Target Questions: Where do you work?</a:t>
            </a:r>
          </a:p>
        </p:txBody>
      </p:sp>
      <p:sp>
        <p:nvSpPr>
          <p:cNvPr id="4" name="Title 1">
            <a:extLst>
              <a:ext uri="{FF2B5EF4-FFF2-40B4-BE49-F238E27FC236}">
                <a16:creationId xmlns:a16="http://schemas.microsoft.com/office/drawing/2014/main" id="{3A1BD65E-D935-BD4F-B875-6D55263226DD}"/>
              </a:ext>
            </a:extLst>
          </p:cNvPr>
          <p:cNvSpPr txBox="1">
            <a:spLocks/>
          </p:cNvSpPr>
          <p:nvPr/>
        </p:nvSpPr>
        <p:spPr>
          <a:xfrm>
            <a:off x="5131932" y="968305"/>
            <a:ext cx="3867911" cy="117668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000" dirty="0"/>
          </a:p>
        </p:txBody>
      </p:sp>
      <p:pic>
        <p:nvPicPr>
          <p:cNvPr id="5" name="Content Placeholder 3">
            <a:extLst>
              <a:ext uri="{FF2B5EF4-FFF2-40B4-BE49-F238E27FC236}">
                <a16:creationId xmlns:a16="http://schemas.microsoft.com/office/drawing/2014/main" id="{73C236D7-1C8B-CD46-9508-1856F081B682}"/>
              </a:ext>
            </a:extLst>
          </p:cNvPr>
          <p:cNvPicPr>
            <a:picLocks noChangeAspect="1"/>
          </p:cNvPicPr>
          <p:nvPr/>
        </p:nvPicPr>
        <p:blipFill>
          <a:blip r:embed="rId2"/>
          <a:stretch>
            <a:fillRect/>
          </a:stretch>
        </p:blipFill>
        <p:spPr>
          <a:xfrm>
            <a:off x="5191015" y="2337674"/>
            <a:ext cx="2762404" cy="3544532"/>
          </a:xfrm>
          <a:prstGeom prst="rect">
            <a:avLst/>
          </a:prstGeom>
        </p:spPr>
      </p:pic>
      <p:pic>
        <p:nvPicPr>
          <p:cNvPr id="6" name="Picture 5">
            <a:extLst>
              <a:ext uri="{FF2B5EF4-FFF2-40B4-BE49-F238E27FC236}">
                <a16:creationId xmlns:a16="http://schemas.microsoft.com/office/drawing/2014/main" id="{ECB90DEE-119E-F544-B101-D39F5E5B6BDA}"/>
              </a:ext>
            </a:extLst>
          </p:cNvPr>
          <p:cNvPicPr>
            <a:picLocks noChangeAspect="1"/>
          </p:cNvPicPr>
          <p:nvPr/>
        </p:nvPicPr>
        <p:blipFill>
          <a:blip r:embed="rId3"/>
          <a:stretch>
            <a:fillRect/>
          </a:stretch>
        </p:blipFill>
        <p:spPr>
          <a:xfrm>
            <a:off x="438954" y="1164721"/>
            <a:ext cx="4318149" cy="4717485"/>
          </a:xfrm>
          <a:prstGeom prst="rect">
            <a:avLst/>
          </a:prstGeom>
        </p:spPr>
      </p:pic>
    </p:spTree>
    <p:extLst>
      <p:ext uri="{BB962C8B-B14F-4D97-AF65-F5344CB8AC3E}">
        <p14:creationId xmlns:p14="http://schemas.microsoft.com/office/powerpoint/2010/main" val="3583250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89F2B2-F4D5-F247-874E-5CF33AD87E66}"/>
              </a:ext>
            </a:extLst>
          </p:cNvPr>
          <p:cNvSpPr>
            <a:spLocks noGrp="1"/>
          </p:cNvSpPr>
          <p:nvPr>
            <p:ph type="body" sz="quarter" idx="13"/>
          </p:nvPr>
        </p:nvSpPr>
        <p:spPr>
          <a:xfrm>
            <a:off x="438954" y="5614364"/>
            <a:ext cx="7661438" cy="733560"/>
          </a:xfrm>
        </p:spPr>
        <p:txBody>
          <a:bodyPr>
            <a:normAutofit/>
          </a:bodyPr>
          <a:lstStyle/>
          <a:p>
            <a:r>
              <a:rPr lang="en-CA" sz="2000" dirty="0"/>
              <a:t>From the SRS Working Group Demo</a:t>
            </a:r>
          </a:p>
        </p:txBody>
      </p:sp>
      <p:pic>
        <p:nvPicPr>
          <p:cNvPr id="4" name="Content Placeholder 3">
            <a:extLst>
              <a:ext uri="{FF2B5EF4-FFF2-40B4-BE49-F238E27FC236}">
                <a16:creationId xmlns:a16="http://schemas.microsoft.com/office/drawing/2014/main" id="{9247E1A1-07F0-C145-9145-69B9828A9E01}"/>
              </a:ext>
            </a:extLst>
          </p:cNvPr>
          <p:cNvPicPr>
            <a:picLocks noGrp="1" noChangeAspect="1"/>
          </p:cNvPicPr>
          <p:nvPr>
            <p:ph idx="1"/>
          </p:nvPr>
        </p:nvPicPr>
        <p:blipFill>
          <a:blip r:embed="rId2"/>
          <a:stretch>
            <a:fillRect/>
          </a:stretch>
        </p:blipFill>
        <p:spPr>
          <a:xfrm>
            <a:off x="0" y="761779"/>
            <a:ext cx="7629363" cy="4659896"/>
          </a:xfrm>
          <a:prstGeom prst="rect">
            <a:avLst/>
          </a:prstGeom>
        </p:spPr>
      </p:pic>
    </p:spTree>
    <p:extLst>
      <p:ext uri="{BB962C8B-B14F-4D97-AF65-F5344CB8AC3E}">
        <p14:creationId xmlns:p14="http://schemas.microsoft.com/office/powerpoint/2010/main" val="757171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US" sz="2400" dirty="0"/>
              <a:t>Virtual Discussions</a:t>
            </a:r>
          </a:p>
        </p:txBody>
      </p:sp>
      <p:sp>
        <p:nvSpPr>
          <p:cNvPr id="3" name="Text Placeholder 2">
            <a:extLst>
              <a:ext uri="{FF2B5EF4-FFF2-40B4-BE49-F238E27FC236}">
                <a16:creationId xmlns:a16="http://schemas.microsoft.com/office/drawing/2014/main" id="{DF89F2B2-F4D5-F247-874E-5CF33AD87E66}"/>
              </a:ext>
            </a:extLst>
          </p:cNvPr>
          <p:cNvSpPr>
            <a:spLocks noGrp="1"/>
          </p:cNvSpPr>
          <p:nvPr>
            <p:ph type="body" sz="quarter" idx="13"/>
          </p:nvPr>
        </p:nvSpPr>
        <p:spPr>
          <a:xfrm>
            <a:off x="438954" y="1131888"/>
            <a:ext cx="7422156" cy="5393456"/>
          </a:xfrm>
        </p:spPr>
        <p:txBody>
          <a:bodyPr>
            <a:normAutofit/>
          </a:bodyPr>
          <a:lstStyle/>
          <a:p>
            <a:r>
              <a:rPr lang="en-US" sz="2200" dirty="0"/>
              <a:t>“When laptop-ban arguments are broken down, what you find is mistrust of students and a sense of insecurity on the part of professors. And the studies that support the bans are shaky at best. Worst of all, laptop bans harm</a:t>
            </a:r>
            <a:r>
              <a:rPr lang="en-US" sz="2200" i="1" dirty="0"/>
              <a:t>—really</a:t>
            </a:r>
            <a:r>
              <a:rPr lang="en-US" sz="2200" dirty="0"/>
              <a:t> </a:t>
            </a:r>
            <a:r>
              <a:rPr lang="en-US" sz="2200" i="1" dirty="0"/>
              <a:t>harm</a:t>
            </a:r>
            <a:r>
              <a:rPr lang="en-US" sz="2200" dirty="0"/>
              <a:t>—disabled students, who make up a large part of the U.S. student population. Mistrust of students and shaky studies are not a good enough reason to hurt disabled students.”</a:t>
            </a:r>
          </a:p>
          <a:p>
            <a:endParaRPr lang="en-US" sz="1600" dirty="0"/>
          </a:p>
          <a:p>
            <a:r>
              <a:rPr lang="en-US" sz="1600" dirty="0"/>
              <a:t>Katie Rose Guest </a:t>
            </a:r>
            <a:r>
              <a:rPr lang="en-US" sz="1600" dirty="0" err="1"/>
              <a:t>Pryal</a:t>
            </a:r>
            <a:r>
              <a:rPr lang="en-US" sz="1600" dirty="0"/>
              <a:t> and Jordynn Jack, “When you talk about banning laptops, you throw disabled students under the bus,” </a:t>
            </a:r>
            <a:r>
              <a:rPr lang="en-US" sz="1600" i="1" dirty="0"/>
              <a:t>HUFFPOST</a:t>
            </a:r>
            <a:r>
              <a:rPr lang="en-US" sz="1600" dirty="0"/>
              <a:t>, 11/27/2017.</a:t>
            </a:r>
          </a:p>
          <a:p>
            <a:r>
              <a:rPr lang="en-US" sz="1600" dirty="0"/>
              <a:t> </a:t>
            </a:r>
            <a:r>
              <a:rPr lang="en-US" sz="1600" dirty="0">
                <a:hlinkClick r:id="rId2"/>
              </a:rPr>
              <a:t>https://www.huffpost.com/entry/when-you-talk-about-banning-laptops-you-throw-disabled_b_5a1ccb4ee4b07bcab2c6997d</a:t>
            </a:r>
            <a:endParaRPr lang="en-US" sz="1600" dirty="0"/>
          </a:p>
        </p:txBody>
      </p:sp>
    </p:spTree>
    <p:extLst>
      <p:ext uri="{BB962C8B-B14F-4D97-AF65-F5344CB8AC3E}">
        <p14:creationId xmlns:p14="http://schemas.microsoft.com/office/powerpoint/2010/main" val="940606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A595B0-15AF-3542-97C7-6CC164099BE8}"/>
              </a:ext>
            </a:extLst>
          </p:cNvPr>
          <p:cNvSpPr txBox="1"/>
          <p:nvPr/>
        </p:nvSpPr>
        <p:spPr>
          <a:xfrm>
            <a:off x="6316772" y="5046200"/>
            <a:ext cx="1625128" cy="923330"/>
          </a:xfrm>
          <a:prstGeom prst="rect">
            <a:avLst/>
          </a:prstGeom>
          <a:noFill/>
        </p:spPr>
        <p:txBody>
          <a:bodyPr wrap="square" rtlCol="0">
            <a:spAutoFit/>
          </a:bodyPr>
          <a:lstStyle/>
          <a:p>
            <a:r>
              <a:rPr lang="en-CA" dirty="0"/>
              <a:t>From the SRS Working Group Demo</a:t>
            </a:r>
          </a:p>
        </p:txBody>
      </p:sp>
      <p:pic>
        <p:nvPicPr>
          <p:cNvPr id="9" name="Picture 8">
            <a:extLst>
              <a:ext uri="{FF2B5EF4-FFF2-40B4-BE49-F238E27FC236}">
                <a16:creationId xmlns:a16="http://schemas.microsoft.com/office/drawing/2014/main" id="{346B92A9-42ED-D141-AAE4-51DC273B2BD7}"/>
              </a:ext>
            </a:extLst>
          </p:cNvPr>
          <p:cNvPicPr>
            <a:picLocks noChangeAspect="1"/>
          </p:cNvPicPr>
          <p:nvPr/>
        </p:nvPicPr>
        <p:blipFill>
          <a:blip r:embed="rId2"/>
          <a:stretch>
            <a:fillRect/>
          </a:stretch>
        </p:blipFill>
        <p:spPr>
          <a:xfrm>
            <a:off x="207600" y="4204230"/>
            <a:ext cx="5702300" cy="1765300"/>
          </a:xfrm>
          <a:prstGeom prst="rect">
            <a:avLst/>
          </a:prstGeom>
        </p:spPr>
      </p:pic>
      <p:pic>
        <p:nvPicPr>
          <p:cNvPr id="3" name="Picture 2">
            <a:extLst>
              <a:ext uri="{FF2B5EF4-FFF2-40B4-BE49-F238E27FC236}">
                <a16:creationId xmlns:a16="http://schemas.microsoft.com/office/drawing/2014/main" id="{598FC11C-9C47-714F-8654-9E5BECCDEDCB}"/>
              </a:ext>
            </a:extLst>
          </p:cNvPr>
          <p:cNvPicPr>
            <a:picLocks noChangeAspect="1"/>
          </p:cNvPicPr>
          <p:nvPr/>
        </p:nvPicPr>
        <p:blipFill>
          <a:blip r:embed="rId3"/>
          <a:stretch>
            <a:fillRect/>
          </a:stretch>
        </p:blipFill>
        <p:spPr>
          <a:xfrm>
            <a:off x="207600" y="652420"/>
            <a:ext cx="7875281" cy="3278134"/>
          </a:xfrm>
          <a:prstGeom prst="rect">
            <a:avLst/>
          </a:prstGeom>
        </p:spPr>
      </p:pic>
    </p:spTree>
    <p:extLst>
      <p:ext uri="{BB962C8B-B14F-4D97-AF65-F5344CB8AC3E}">
        <p14:creationId xmlns:p14="http://schemas.microsoft.com/office/powerpoint/2010/main" val="1801023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EB6D094-49BD-A541-BDB4-5D52660EB22C}"/>
              </a:ext>
            </a:extLst>
          </p:cNvPr>
          <p:cNvPicPr>
            <a:picLocks noChangeAspect="1"/>
          </p:cNvPicPr>
          <p:nvPr/>
        </p:nvPicPr>
        <p:blipFill>
          <a:blip r:embed="rId2"/>
          <a:stretch>
            <a:fillRect/>
          </a:stretch>
        </p:blipFill>
        <p:spPr>
          <a:xfrm>
            <a:off x="626503" y="939199"/>
            <a:ext cx="7378355" cy="3263504"/>
          </a:xfrm>
          <a:prstGeom prst="rect">
            <a:avLst/>
          </a:prstGeom>
        </p:spPr>
      </p:pic>
      <p:pic>
        <p:nvPicPr>
          <p:cNvPr id="5" name="Picture 4">
            <a:extLst>
              <a:ext uri="{FF2B5EF4-FFF2-40B4-BE49-F238E27FC236}">
                <a16:creationId xmlns:a16="http://schemas.microsoft.com/office/drawing/2014/main" id="{54388582-81DD-4845-A647-829457EF0061}"/>
              </a:ext>
            </a:extLst>
          </p:cNvPr>
          <p:cNvPicPr>
            <a:picLocks noChangeAspect="1"/>
          </p:cNvPicPr>
          <p:nvPr/>
        </p:nvPicPr>
        <p:blipFill rotWithShape="1">
          <a:blip r:embed="rId3"/>
          <a:srcRect l="22051" t="15336" r="20258" b="10448"/>
          <a:stretch/>
        </p:blipFill>
        <p:spPr>
          <a:xfrm>
            <a:off x="4879995" y="4166939"/>
            <a:ext cx="3124863" cy="1795008"/>
          </a:xfrm>
          <a:prstGeom prst="rect">
            <a:avLst/>
          </a:prstGeom>
        </p:spPr>
      </p:pic>
      <p:sp>
        <p:nvSpPr>
          <p:cNvPr id="6" name="TextBox 5">
            <a:extLst>
              <a:ext uri="{FF2B5EF4-FFF2-40B4-BE49-F238E27FC236}">
                <a16:creationId xmlns:a16="http://schemas.microsoft.com/office/drawing/2014/main" id="{D675ED7C-C7A7-B74A-8DD2-032DAF1C493E}"/>
              </a:ext>
            </a:extLst>
          </p:cNvPr>
          <p:cNvSpPr txBox="1"/>
          <p:nvPr/>
        </p:nvSpPr>
        <p:spPr>
          <a:xfrm>
            <a:off x="507836" y="4697604"/>
            <a:ext cx="4372159" cy="769441"/>
          </a:xfrm>
          <a:prstGeom prst="rect">
            <a:avLst/>
          </a:prstGeom>
          <a:noFill/>
        </p:spPr>
        <p:txBody>
          <a:bodyPr wrap="none" rtlCol="0">
            <a:spAutoFit/>
          </a:bodyPr>
          <a:lstStyle/>
          <a:p>
            <a:r>
              <a:rPr lang="en-CA" sz="2200" dirty="0"/>
              <a:t>Display the answers as a word cloud,</a:t>
            </a:r>
          </a:p>
          <a:p>
            <a:r>
              <a:rPr lang="en-CA" sz="2200" dirty="0"/>
              <a:t>graph, or in percentages</a:t>
            </a:r>
          </a:p>
        </p:txBody>
      </p:sp>
    </p:spTree>
    <p:extLst>
      <p:ext uri="{BB962C8B-B14F-4D97-AF65-F5344CB8AC3E}">
        <p14:creationId xmlns:p14="http://schemas.microsoft.com/office/powerpoint/2010/main" val="2623518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US" sz="2400" dirty="0"/>
              <a:t>Other Features</a:t>
            </a:r>
          </a:p>
        </p:txBody>
      </p:sp>
      <p:sp>
        <p:nvSpPr>
          <p:cNvPr id="3" name="Text Placeholder 2">
            <a:extLst>
              <a:ext uri="{FF2B5EF4-FFF2-40B4-BE49-F238E27FC236}">
                <a16:creationId xmlns:a16="http://schemas.microsoft.com/office/drawing/2014/main" id="{DF89F2B2-F4D5-F247-874E-5CF33AD87E66}"/>
              </a:ext>
            </a:extLst>
          </p:cNvPr>
          <p:cNvSpPr>
            <a:spLocks noGrp="1"/>
          </p:cNvSpPr>
          <p:nvPr>
            <p:ph type="body" sz="quarter" idx="13"/>
          </p:nvPr>
        </p:nvSpPr>
        <p:spPr>
          <a:xfrm>
            <a:off x="438954" y="1131888"/>
            <a:ext cx="7476747" cy="5393456"/>
          </a:xfrm>
        </p:spPr>
        <p:txBody>
          <a:bodyPr>
            <a:normAutofit lnSpcReduction="10000"/>
          </a:bodyPr>
          <a:lstStyle/>
          <a:p>
            <a:pPr marL="342900" indent="-342900">
              <a:buFont typeface="Arial" panose="020B0604020202020204" pitchFamily="34" charset="0"/>
              <a:buChar char="•"/>
            </a:pPr>
            <a:r>
              <a:rPr lang="en-US" sz="2200" dirty="0"/>
              <a:t>Sorting questions (e.g., create a ranked list, put in chronological order…)</a:t>
            </a:r>
          </a:p>
          <a:p>
            <a:pPr marL="342900" indent="-342900">
              <a:buFont typeface="Arial" panose="020B0604020202020204" pitchFamily="34" charset="0"/>
              <a:buChar char="•"/>
            </a:pPr>
            <a:r>
              <a:rPr lang="en-US" sz="2200" dirty="0"/>
              <a:t>Numeric questions (can set a tolerance range for “correctness” – say within 10% is close enough to earn points)</a:t>
            </a:r>
          </a:p>
          <a:p>
            <a:pPr marL="342900" indent="-342900">
              <a:buFont typeface="Arial" panose="020B0604020202020204" pitchFamily="34" charset="0"/>
              <a:buChar char="•"/>
            </a:pPr>
            <a:r>
              <a:rPr lang="en-US" sz="2200" dirty="0"/>
              <a:t>Multiple choice</a:t>
            </a:r>
          </a:p>
          <a:p>
            <a:pPr marL="342900" indent="-342900">
              <a:buFont typeface="Arial" panose="020B0604020202020204" pitchFamily="34" charset="0"/>
              <a:buChar char="•"/>
            </a:pPr>
            <a:r>
              <a:rPr lang="en-US" sz="2200" dirty="0"/>
              <a:t>Matching questions (match the items in column A with items in column B)</a:t>
            </a:r>
          </a:p>
          <a:p>
            <a:pPr marL="342900" indent="-342900">
              <a:buFont typeface="Arial" panose="020B0604020202020204" pitchFamily="34" charset="0"/>
              <a:buChar char="•"/>
            </a:pPr>
            <a:r>
              <a:rPr lang="en-US" sz="2200" dirty="0"/>
              <a:t>Fill in the blank questions</a:t>
            </a:r>
          </a:p>
          <a:p>
            <a:pPr marL="342900" indent="-342900">
              <a:buFont typeface="Arial" panose="020B0604020202020204" pitchFamily="34" charset="0"/>
              <a:buChar char="•"/>
            </a:pPr>
            <a:r>
              <a:rPr lang="en-US" sz="2200" dirty="0"/>
              <a:t>“Tournament” (Beta)</a:t>
            </a:r>
          </a:p>
          <a:p>
            <a:pPr marL="342900" indent="-342900">
              <a:buFont typeface="Arial" panose="020B0604020202020204" pitchFamily="34" charset="0"/>
              <a:buChar char="•"/>
            </a:pPr>
            <a:r>
              <a:rPr lang="en-US" sz="2200" dirty="0"/>
              <a:t>Long answer questions (new)</a:t>
            </a:r>
          </a:p>
          <a:p>
            <a:pPr marL="342900" indent="-342900">
              <a:buFont typeface="Arial" panose="020B0604020202020204" pitchFamily="34" charset="0"/>
              <a:buChar char="•"/>
            </a:pPr>
            <a:r>
              <a:rPr lang="en-US" sz="2200" dirty="0"/>
              <a:t>Taking attendance (with or without geo-location)</a:t>
            </a:r>
          </a:p>
          <a:p>
            <a:pPr marL="342900" indent="-342900">
              <a:buFont typeface="Arial" panose="020B0604020202020204" pitchFamily="34" charset="0"/>
              <a:buChar char="•"/>
            </a:pPr>
            <a:r>
              <a:rPr lang="en-US" sz="2200" dirty="0"/>
              <a:t>Whiteboard sketch</a:t>
            </a:r>
          </a:p>
          <a:p>
            <a:pPr marL="342900" indent="-342900">
              <a:buFont typeface="Arial" panose="020B0604020202020204" pitchFamily="34" charset="0"/>
              <a:buChar char="•"/>
            </a:pPr>
            <a:r>
              <a:rPr lang="en-US" sz="2200" dirty="0"/>
              <a:t>Embed a link to an online video or website</a:t>
            </a:r>
          </a:p>
          <a:p>
            <a:pPr marL="342900" indent="-342900">
              <a:buFont typeface="Arial" panose="020B0604020202020204" pitchFamily="34" charset="0"/>
              <a:buChar char="•"/>
            </a:pPr>
            <a:endParaRPr lang="en-CA" sz="2200" dirty="0"/>
          </a:p>
        </p:txBody>
      </p:sp>
    </p:spTree>
    <p:extLst>
      <p:ext uri="{BB962C8B-B14F-4D97-AF65-F5344CB8AC3E}">
        <p14:creationId xmlns:p14="http://schemas.microsoft.com/office/powerpoint/2010/main" val="1344967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4C0AA2-5D2F-4824-9BFD-8B333785BD0D}"/>
              </a:ext>
            </a:extLst>
          </p:cNvPr>
          <p:cNvSpPr>
            <a:spLocks noGrp="1"/>
          </p:cNvSpPr>
          <p:nvPr>
            <p:ph type="body" sz="quarter" idx="11"/>
          </p:nvPr>
        </p:nvSpPr>
        <p:spPr>
          <a:xfrm>
            <a:off x="439738" y="315913"/>
            <a:ext cx="7661275" cy="623887"/>
          </a:xfrm>
        </p:spPr>
        <p:txBody>
          <a:bodyPr/>
          <a:lstStyle/>
          <a:p>
            <a:pPr>
              <a:lnSpc>
                <a:spcPct val="100000"/>
              </a:lnSpc>
              <a:defRPr/>
            </a:pPr>
            <a:r>
              <a:rPr lang="en-US" sz="2400" dirty="0">
                <a:ea typeface="ＭＳ Ｐゴシック" charset="-128"/>
              </a:rPr>
              <a:t>Presenter INTRODUCTION</a:t>
            </a:r>
            <a:endParaRPr sz="2400" dirty="0">
              <a:ea typeface="ＭＳ Ｐゴシック" charset="-128"/>
            </a:endParaRPr>
          </a:p>
        </p:txBody>
      </p:sp>
      <p:sp>
        <p:nvSpPr>
          <p:cNvPr id="26626" name="Text Placeholder 7">
            <a:extLst>
              <a:ext uri="{FF2B5EF4-FFF2-40B4-BE49-F238E27FC236}">
                <a16:creationId xmlns:a16="http://schemas.microsoft.com/office/drawing/2014/main" id="{73C118B6-B140-8F49-868D-90ABC5D54EA2}"/>
              </a:ext>
            </a:extLst>
          </p:cNvPr>
          <p:cNvSpPr>
            <a:spLocks noGrp="1" noChangeArrowheads="1"/>
          </p:cNvSpPr>
          <p:nvPr>
            <p:ph type="body" sz="quarter" idx="13"/>
          </p:nvPr>
        </p:nvSpPr>
        <p:spPr bwMode="auto">
          <a:xfrm>
            <a:off x="439738" y="1131888"/>
            <a:ext cx="7661275" cy="5392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285750" lvl="1" indent="-285750">
              <a:spcBef>
                <a:spcPct val="0"/>
              </a:spcBef>
              <a:buFont typeface="Arial" panose="020B0604020202020204" pitchFamily="34" charset="0"/>
              <a:buChar char="•"/>
            </a:pPr>
            <a:r>
              <a:rPr lang="en-CA" altLang="en-US" sz="2000" b="1" dirty="0"/>
              <a:t>Presenters:</a:t>
            </a:r>
          </a:p>
          <a:p>
            <a:pPr marL="825750" lvl="2" indent="-285750">
              <a:spcBef>
                <a:spcPct val="0"/>
              </a:spcBef>
              <a:buFont typeface="Arial" panose="020B0604020202020204" pitchFamily="34" charset="0"/>
              <a:buChar char="•"/>
            </a:pPr>
            <a:r>
              <a:rPr lang="en-CA" altLang="en-US" sz="2000" b="1" dirty="0"/>
              <a:t>Joy Dixon</a:t>
            </a:r>
            <a:r>
              <a:rPr lang="en-CA" altLang="en-US" sz="2000" dirty="0"/>
              <a:t>, Associate Professor (HIST)</a:t>
            </a:r>
          </a:p>
          <a:p>
            <a:pPr marL="825750" lvl="2" indent="-285750">
              <a:spcBef>
                <a:spcPct val="0"/>
              </a:spcBef>
              <a:buFont typeface="Arial" panose="020B0604020202020204" pitchFamily="34" charset="0"/>
              <a:buChar char="•"/>
            </a:pPr>
            <a:r>
              <a:rPr lang="en-CA" altLang="en-US" sz="2000" b="1" dirty="0"/>
              <a:t>Grace Truong, </a:t>
            </a:r>
            <a:r>
              <a:rPr lang="en-CA" altLang="en-US" sz="2000" dirty="0"/>
              <a:t>Lecturer (PSYC)</a:t>
            </a:r>
          </a:p>
          <a:p>
            <a:pPr marL="825750" lvl="2" indent="-285750">
              <a:spcBef>
                <a:spcPct val="0"/>
              </a:spcBef>
              <a:buFont typeface="Arial" panose="020B0604020202020204" pitchFamily="34" charset="0"/>
              <a:buChar char="•"/>
            </a:pPr>
            <a:endParaRPr lang="en-CA" sz="2000" dirty="0"/>
          </a:p>
          <a:p>
            <a:pPr marL="285750" lvl="1" indent="-285750">
              <a:spcBef>
                <a:spcPct val="0"/>
              </a:spcBef>
              <a:buFont typeface="Arial" panose="020B0604020202020204" pitchFamily="34" charset="0"/>
              <a:buChar char="•"/>
            </a:pPr>
            <a:r>
              <a:rPr lang="en-CA" sz="2000" b="1" dirty="0"/>
              <a:t>Topic:</a:t>
            </a:r>
          </a:p>
          <a:p>
            <a:pPr marL="825750" lvl="2" indent="-285750">
              <a:spcBef>
                <a:spcPct val="0"/>
              </a:spcBef>
              <a:buFont typeface="Arial" panose="020B0604020202020204" pitchFamily="34" charset="0"/>
              <a:buChar char="•"/>
            </a:pPr>
            <a:r>
              <a:rPr lang="en-CA" sz="2000" dirty="0"/>
              <a:t>Top Hat, a classroom response system for quick assessments, spot-checking student understanding, synchronous online discussions</a:t>
            </a:r>
          </a:p>
          <a:p>
            <a:pPr marL="1185750" lvl="3" indent="-285750">
              <a:spcBef>
                <a:spcPct val="0"/>
              </a:spcBef>
              <a:buFont typeface="Arial" panose="020B0604020202020204" pitchFamily="34" charset="0"/>
              <a:buChar char="•"/>
            </a:pPr>
            <a:r>
              <a:rPr lang="en-CA" sz="2000" dirty="0"/>
              <a:t>Mostly used for synchronous interaction, but all can be adapted into asynchronous forms</a:t>
            </a:r>
          </a:p>
          <a:p>
            <a:pPr marL="825750" lvl="2" indent="-285750">
              <a:spcBef>
                <a:spcPct val="0"/>
              </a:spcBef>
              <a:buFont typeface="Arial" panose="020B0604020202020204" pitchFamily="34" charset="0"/>
              <a:buChar char="•"/>
            </a:pPr>
            <a:r>
              <a:rPr lang="en-CA" sz="2000" dirty="0"/>
              <a:t>Experiences &amp; recommendations for using Top Hat in virtual classroom from both beginning and more experienced users</a:t>
            </a:r>
          </a:p>
        </p:txBody>
      </p:sp>
    </p:spTree>
    <p:extLst>
      <p:ext uri="{BB962C8B-B14F-4D97-AF65-F5344CB8AC3E}">
        <p14:creationId xmlns:p14="http://schemas.microsoft.com/office/powerpoint/2010/main" val="3178008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4C0AA2-5D2F-4824-9BFD-8B333785BD0D}"/>
              </a:ext>
            </a:extLst>
          </p:cNvPr>
          <p:cNvSpPr>
            <a:spLocks noGrp="1"/>
          </p:cNvSpPr>
          <p:nvPr>
            <p:ph type="body" sz="quarter" idx="11"/>
          </p:nvPr>
        </p:nvSpPr>
        <p:spPr>
          <a:xfrm>
            <a:off x="439738" y="315913"/>
            <a:ext cx="7661275" cy="623887"/>
          </a:xfrm>
        </p:spPr>
        <p:txBody>
          <a:bodyPr/>
          <a:lstStyle/>
          <a:p>
            <a:pPr>
              <a:lnSpc>
                <a:spcPct val="100000"/>
              </a:lnSpc>
              <a:defRPr/>
            </a:pPr>
            <a:r>
              <a:rPr sz="2400" dirty="0">
                <a:ea typeface="ＭＳ Ｐゴシック" charset="-128"/>
              </a:rPr>
              <a:t>Q&amp;A Discussion</a:t>
            </a:r>
          </a:p>
        </p:txBody>
      </p:sp>
      <p:sp>
        <p:nvSpPr>
          <p:cNvPr id="41986" name="Text Placeholder 7">
            <a:extLst>
              <a:ext uri="{FF2B5EF4-FFF2-40B4-BE49-F238E27FC236}">
                <a16:creationId xmlns:a16="http://schemas.microsoft.com/office/drawing/2014/main" id="{DCA2CB4A-3372-F941-9C7B-662B9BC43095}"/>
              </a:ext>
            </a:extLst>
          </p:cNvPr>
          <p:cNvSpPr>
            <a:spLocks noGrp="1" noChangeArrowheads="1"/>
          </p:cNvSpPr>
          <p:nvPr>
            <p:ph type="body" sz="quarter" idx="13"/>
          </p:nvPr>
        </p:nvSpPr>
        <p:spPr bwMode="auto">
          <a:xfrm>
            <a:off x="439739" y="1131888"/>
            <a:ext cx="7557850" cy="53927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a:spcBef>
                <a:spcPct val="0"/>
              </a:spcBef>
              <a:buFont typeface="Arial" panose="020B0604020202020204" pitchFamily="34" charset="0"/>
              <a:buChar char="•"/>
              <a:defRPr/>
            </a:pPr>
            <a:r>
              <a:rPr lang="en-CA" altLang="en-US" sz="2000" b="1" dirty="0"/>
              <a:t>To participate:</a:t>
            </a:r>
          </a:p>
          <a:p>
            <a:pPr marL="882650" lvl="2" indent="-342900">
              <a:spcBef>
                <a:spcPct val="0"/>
              </a:spcBef>
              <a:defRPr/>
            </a:pPr>
            <a:r>
              <a:rPr lang="en-CA" altLang="en-US" sz="2000" dirty="0"/>
              <a:t>Use the built-in chat to share any questions, comments, and resources.</a:t>
            </a:r>
          </a:p>
          <a:p>
            <a:pPr marL="882650" lvl="2" indent="-342900">
              <a:spcBef>
                <a:spcPct val="0"/>
              </a:spcBef>
              <a:defRPr/>
            </a:pPr>
            <a:endParaRPr lang="en-CA" altLang="en-US" sz="2000" dirty="0"/>
          </a:p>
          <a:p>
            <a:pPr marL="342650" lvl="1" indent="-342900">
              <a:spcBef>
                <a:spcPct val="0"/>
              </a:spcBef>
              <a:defRPr/>
            </a:pPr>
            <a:r>
              <a:rPr lang="en-CA" altLang="en-US" sz="2000" b="1" dirty="0"/>
              <a:t>Reminder: This session is being recorded.</a:t>
            </a:r>
          </a:p>
          <a:p>
            <a:pPr marL="882650" lvl="2" indent="-342900">
              <a:spcBef>
                <a:spcPct val="0"/>
              </a:spcBef>
              <a:defRPr/>
            </a:pPr>
            <a:r>
              <a:rPr lang="en-CA" altLang="en-US" sz="2000" dirty="0"/>
              <a:t>Please anonymize any student information in your discussion.</a:t>
            </a:r>
          </a:p>
          <a:p>
            <a:pPr marL="882650" lvl="2" indent="-342900">
              <a:spcBef>
                <a:spcPct val="0"/>
              </a:spcBef>
              <a:defRPr/>
            </a:pPr>
            <a:r>
              <a:rPr lang="en-CA" altLang="en-US" sz="2000" dirty="0"/>
              <a:t>If you have any questions that cannot be anonymized, please email us at </a:t>
            </a:r>
            <a:r>
              <a:rPr lang="en-CA" altLang="en-US" sz="2000" dirty="0">
                <a:hlinkClick r:id="rId3"/>
              </a:rPr>
              <a:t>arts.helpdesk@ubc.ca</a:t>
            </a:r>
            <a:r>
              <a:rPr lang="en-CA" altLang="en-US" sz="2000" dirty="0"/>
              <a:t> and we will follow-up with you. </a:t>
            </a:r>
          </a:p>
        </p:txBody>
      </p:sp>
    </p:spTree>
    <p:extLst>
      <p:ext uri="{BB962C8B-B14F-4D97-AF65-F5344CB8AC3E}">
        <p14:creationId xmlns:p14="http://schemas.microsoft.com/office/powerpoint/2010/main" val="4228420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766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2AE39CB-C02E-A745-9405-D7DA96474981}"/>
              </a:ext>
            </a:extLst>
          </p:cNvPr>
          <p:cNvSpPr>
            <a:spLocks noGrp="1"/>
          </p:cNvSpPr>
          <p:nvPr>
            <p:ph type="body" sz="quarter" idx="11"/>
          </p:nvPr>
        </p:nvSpPr>
        <p:spPr>
          <a:xfrm>
            <a:off x="159337" y="1319170"/>
            <a:ext cx="5940425" cy="1058863"/>
          </a:xfrm>
        </p:spPr>
        <p:txBody>
          <a:bodyPr>
            <a:noAutofit/>
          </a:bodyPr>
          <a:lstStyle/>
          <a:p>
            <a:pPr>
              <a:lnSpc>
                <a:spcPct val="120000"/>
              </a:lnSpc>
            </a:pPr>
            <a:r>
              <a:rPr lang="en-CA" sz="2200" dirty="0"/>
              <a:t>Grace </a:t>
            </a:r>
            <a:r>
              <a:rPr lang="en-CA" sz="2200" dirty="0" err="1"/>
              <a:t>truong</a:t>
            </a:r>
            <a:endParaRPr lang="en-CA" sz="2200" dirty="0"/>
          </a:p>
          <a:p>
            <a:pPr>
              <a:lnSpc>
                <a:spcPct val="120000"/>
              </a:lnSpc>
            </a:pPr>
            <a:r>
              <a:rPr lang="en-CA" sz="2200" b="0" dirty="0"/>
              <a:t>Lecturer, psychology</a:t>
            </a:r>
          </a:p>
        </p:txBody>
      </p:sp>
    </p:spTree>
    <p:extLst>
      <p:ext uri="{BB962C8B-B14F-4D97-AF65-F5344CB8AC3E}">
        <p14:creationId xmlns:p14="http://schemas.microsoft.com/office/powerpoint/2010/main" val="346686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CA" sz="2400" dirty="0"/>
              <a:t>What I used before and why</a:t>
            </a:r>
            <a:endParaRPr lang="en-US" sz="2400" dirty="0"/>
          </a:p>
        </p:txBody>
      </p:sp>
      <p:sp>
        <p:nvSpPr>
          <p:cNvPr id="3" name="Text Placeholder 2">
            <a:extLst>
              <a:ext uri="{FF2B5EF4-FFF2-40B4-BE49-F238E27FC236}">
                <a16:creationId xmlns:a16="http://schemas.microsoft.com/office/drawing/2014/main" id="{DF89F2B2-F4D5-F247-874E-5CF33AD87E66}"/>
              </a:ext>
            </a:extLst>
          </p:cNvPr>
          <p:cNvSpPr>
            <a:spLocks noGrp="1"/>
          </p:cNvSpPr>
          <p:nvPr>
            <p:ph type="body" sz="quarter" idx="13"/>
          </p:nvPr>
        </p:nvSpPr>
        <p:spPr>
          <a:xfrm>
            <a:off x="438954" y="1131888"/>
            <a:ext cx="7504043" cy="5393456"/>
          </a:xfrm>
        </p:spPr>
        <p:txBody>
          <a:bodyPr>
            <a:normAutofit/>
          </a:bodyPr>
          <a:lstStyle/>
          <a:p>
            <a:pPr marL="285750" indent="-285750">
              <a:buFont typeface="Arial" panose="020B0604020202020204" pitchFamily="34" charset="0"/>
              <a:buChar char="•"/>
            </a:pPr>
            <a:r>
              <a:rPr lang="en-CA" sz="2200" dirty="0" err="1"/>
              <a:t>i</a:t>
            </a:r>
            <a:r>
              <a:rPr lang="en-CA" sz="2200" dirty="0"/>
              <a:t>&gt;clicker (with lecture hall base), </a:t>
            </a:r>
            <a:r>
              <a:rPr lang="en-CA" sz="2200" dirty="0" err="1"/>
              <a:t>iClicker</a:t>
            </a:r>
            <a:r>
              <a:rPr lang="en-CA" sz="2200" dirty="0"/>
              <a:t> cloud </a:t>
            </a:r>
          </a:p>
          <a:p>
            <a:pPr marL="285750" indent="-285750">
              <a:buFont typeface="Arial" panose="020B0604020202020204" pitchFamily="34" charset="0"/>
              <a:buChar char="•"/>
            </a:pPr>
            <a:r>
              <a:rPr lang="en-CA" sz="2200" dirty="0"/>
              <a:t>Used in all my classes (Intro Psych, Research Methods, Statistics, Cognitive Processes)</a:t>
            </a:r>
          </a:p>
          <a:p>
            <a:pPr marL="285750" indent="-285750">
              <a:buFont typeface="Arial" panose="020B0604020202020204" pitchFamily="34" charset="0"/>
              <a:buChar char="•"/>
            </a:pPr>
            <a:endParaRPr lang="en-CA" sz="2200" dirty="0"/>
          </a:p>
          <a:p>
            <a:pPr marL="285750" indent="-285750">
              <a:buFont typeface="Arial" panose="020B0604020202020204" pitchFamily="34" charset="0"/>
              <a:buChar char="•"/>
            </a:pPr>
            <a:r>
              <a:rPr lang="en-CA" sz="2200" b="1" dirty="0"/>
              <a:t>Purpose: </a:t>
            </a:r>
            <a:r>
              <a:rPr lang="en-CA" sz="2200" dirty="0"/>
              <a:t>Real-time comprehension checking, stimulate discussions, review previous material, student engagement   </a:t>
            </a:r>
          </a:p>
          <a:p>
            <a:pPr marL="285750" indent="-285750">
              <a:buFont typeface="Arial" panose="020B0604020202020204" pitchFamily="34" charset="0"/>
              <a:buChar char="•"/>
            </a:pPr>
            <a:r>
              <a:rPr lang="en-CA" sz="2200" b="1" dirty="0"/>
              <a:t>Assessment:</a:t>
            </a:r>
            <a:r>
              <a:rPr lang="en-CA" sz="2200" dirty="0"/>
              <a:t> Participation (but not accuracy) was worth 3% of overall grade</a:t>
            </a:r>
          </a:p>
          <a:p>
            <a:pPr marL="285750" indent="-285750">
              <a:buFont typeface="Arial" panose="020B0604020202020204" pitchFamily="34" charset="0"/>
              <a:buChar char="•"/>
            </a:pPr>
            <a:r>
              <a:rPr lang="en-CA" sz="2200" b="1" dirty="0"/>
              <a:t>Frequency:</a:t>
            </a:r>
            <a:r>
              <a:rPr lang="en-CA" sz="2200" dirty="0"/>
              <a:t> 3-8 questions per lecture, depending on topic </a:t>
            </a:r>
          </a:p>
          <a:p>
            <a:pPr marL="285750" indent="-285750">
              <a:buFont typeface="Arial" panose="020B0604020202020204" pitchFamily="34" charset="0"/>
              <a:buChar char="•"/>
            </a:pPr>
            <a:r>
              <a:rPr lang="en-CA" sz="2200" b="1" dirty="0"/>
              <a:t>Style:</a:t>
            </a:r>
            <a:r>
              <a:rPr lang="en-CA" sz="2200" dirty="0"/>
              <a:t> Only multiple choice questions (b/c physical remotes only do MC)</a:t>
            </a:r>
          </a:p>
          <a:p>
            <a:pPr marL="28575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2138802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CA" sz="2400" dirty="0"/>
              <a:t>Why I tried Top Hat during Summer 2020</a:t>
            </a:r>
            <a:endParaRPr lang="en-US" sz="2400" dirty="0"/>
          </a:p>
        </p:txBody>
      </p:sp>
      <p:sp>
        <p:nvSpPr>
          <p:cNvPr id="3" name="Text Placeholder 2">
            <a:extLst>
              <a:ext uri="{FF2B5EF4-FFF2-40B4-BE49-F238E27FC236}">
                <a16:creationId xmlns:a16="http://schemas.microsoft.com/office/drawing/2014/main" id="{DF89F2B2-F4D5-F247-874E-5CF33AD87E66}"/>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CA" sz="2200" dirty="0"/>
              <a:t>Free for students and faculty in Arts</a:t>
            </a:r>
          </a:p>
          <a:p>
            <a:pPr marL="342900" indent="-342900">
              <a:buFont typeface="Arial" panose="020B0604020202020204" pitchFamily="34" charset="0"/>
              <a:buChar char="•"/>
            </a:pPr>
            <a:r>
              <a:rPr lang="en-CA" sz="2200" dirty="0"/>
              <a:t>Clicker cloud (REEF) required paid student subscription</a:t>
            </a:r>
          </a:p>
          <a:p>
            <a:pPr marL="342900" indent="-342900">
              <a:buFont typeface="Arial" panose="020B0604020202020204" pitchFamily="34" charset="0"/>
              <a:buChar char="•"/>
            </a:pPr>
            <a:r>
              <a:rPr lang="en-CA" sz="2200" dirty="0"/>
              <a:t>Ability to ask all of the same questions as before</a:t>
            </a:r>
          </a:p>
          <a:p>
            <a:pPr marL="342900" indent="-342900">
              <a:buFont typeface="Arial" panose="020B0604020202020204" pitchFamily="34" charset="0"/>
              <a:buChar char="•"/>
            </a:pPr>
            <a:endParaRPr lang="en-CA" sz="2200" dirty="0"/>
          </a:p>
          <a:p>
            <a:pPr marL="342900" indent="-342900">
              <a:buFont typeface="Arial" panose="020B0604020202020204" pitchFamily="34" charset="0"/>
              <a:buChar char="•"/>
            </a:pPr>
            <a:r>
              <a:rPr lang="en-CA" sz="2200" dirty="0"/>
              <a:t>Desire to maintain participatory component without too many burdens on students</a:t>
            </a:r>
          </a:p>
          <a:p>
            <a:pPr marL="882900" lvl="2" indent="-342900">
              <a:buFont typeface="Arial" panose="020B0604020202020204" pitchFamily="34" charset="0"/>
              <a:buChar char="•"/>
            </a:pPr>
            <a:r>
              <a:rPr lang="en-CA" sz="2200" dirty="0"/>
              <a:t>Financial burden, bandwidth burden, learning-new-tech burden (just another internet tab) </a:t>
            </a:r>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332894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A5C87-8C02-EE42-B8B7-120CD93CDA90}"/>
              </a:ext>
            </a:extLst>
          </p:cNvPr>
          <p:cNvSpPr>
            <a:spLocks noGrp="1"/>
          </p:cNvSpPr>
          <p:nvPr>
            <p:ph type="body" sz="quarter" idx="11"/>
          </p:nvPr>
        </p:nvSpPr>
        <p:spPr/>
        <p:txBody>
          <a:bodyPr/>
          <a:lstStyle/>
          <a:p>
            <a:r>
              <a:rPr lang="en-CA" sz="2400" dirty="0"/>
              <a:t>Setting up Top Hat </a:t>
            </a:r>
            <a:endParaRPr lang="en-US" sz="2400" dirty="0"/>
          </a:p>
        </p:txBody>
      </p:sp>
      <p:sp>
        <p:nvSpPr>
          <p:cNvPr id="3" name="Text Placeholder 2">
            <a:extLst>
              <a:ext uri="{FF2B5EF4-FFF2-40B4-BE49-F238E27FC236}">
                <a16:creationId xmlns:a16="http://schemas.microsoft.com/office/drawing/2014/main" id="{DF89F2B2-F4D5-F247-874E-5CF33AD87E66}"/>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CA" sz="2200" dirty="0">
                <a:latin typeface="Calibri" panose="020F0502020204030204" pitchFamily="34" charset="0"/>
                <a:cs typeface="Calibri" panose="020F0502020204030204" pitchFamily="34" charset="0"/>
              </a:rPr>
              <a:t>Summer 2020 course: PSYC 218 (Analysis of Behavioral Data)</a:t>
            </a:r>
          </a:p>
          <a:p>
            <a:pPr marL="342900" indent="-342900">
              <a:buFont typeface="Arial" panose="020B0604020202020204" pitchFamily="34" charset="0"/>
              <a:buChar char="•"/>
            </a:pPr>
            <a:r>
              <a:rPr lang="en-CA" sz="2200" dirty="0">
                <a:latin typeface="Calibri" panose="020F0502020204030204" pitchFamily="34" charset="0"/>
                <a:cs typeface="Calibri" panose="020F0502020204030204" pitchFamily="34" charset="0"/>
              </a:rPr>
              <a:t>Had a Top Hat Demo with Arts ISIT</a:t>
            </a:r>
          </a:p>
          <a:p>
            <a:pPr marL="342900" indent="-342900">
              <a:buFont typeface="Arial" panose="020B0604020202020204" pitchFamily="34" charset="0"/>
              <a:buChar char="•"/>
            </a:pPr>
            <a:r>
              <a:rPr lang="en-CA" sz="2200" dirty="0">
                <a:latin typeface="Calibri" panose="020F0502020204030204" pitchFamily="34" charset="0"/>
                <a:cs typeface="Calibri" panose="020F0502020204030204" pitchFamily="34" charset="0"/>
              </a:rPr>
              <a:t>Copied/pasted questions from previous iteration of course and added a few more </a:t>
            </a:r>
          </a:p>
          <a:p>
            <a:pPr marL="342900" indent="-342900">
              <a:buFont typeface="Arial" panose="020B0604020202020204" pitchFamily="34" charset="0"/>
              <a:buChar char="•"/>
            </a:pPr>
            <a:endParaRPr lang="en-CA"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CA"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2200" b="1" dirty="0">
                <a:latin typeface="Calibri" panose="020F0502020204030204" pitchFamily="34" charset="0"/>
                <a:cs typeface="Calibri" panose="020F0502020204030204" pitchFamily="34" charset="0"/>
              </a:rPr>
              <a:t>Minor hiccup:</a:t>
            </a:r>
            <a:r>
              <a:rPr lang="en-CA" sz="2200" dirty="0">
                <a:latin typeface="Calibri" panose="020F0502020204030204" pitchFamily="34" charset="0"/>
                <a:cs typeface="Calibri" panose="020F0502020204030204" pitchFamily="34" charset="0"/>
              </a:rPr>
              <a:t> Course/join code already existed, required to specify Canadian Top Hat website (default is American) </a:t>
            </a:r>
            <a:r>
              <a:rPr lang="mr-IN" sz="2200" dirty="0">
                <a:latin typeface="Calibri" panose="020F0502020204030204" pitchFamily="34" charset="0"/>
              </a:rPr>
              <a:t>–</a:t>
            </a:r>
            <a:r>
              <a:rPr lang="en-CA" sz="2200" dirty="0">
                <a:latin typeface="Calibri" panose="020F0502020204030204" pitchFamily="34" charset="0"/>
                <a:cs typeface="Calibri" panose="020F0502020204030204" pitchFamily="34" charset="0"/>
              </a:rPr>
              <a:t> easily resolved by Top Hat IT person </a:t>
            </a:r>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248995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sz="2000" dirty="0"/>
              <a:t>Setting up Top Hat </a:t>
            </a:r>
            <a:endParaRPr lang="en-US" sz="2000" dirty="0"/>
          </a:p>
        </p:txBody>
      </p:sp>
      <p:sp>
        <p:nvSpPr>
          <p:cNvPr id="3" name="Text Placeholder 2"/>
          <p:cNvSpPr>
            <a:spLocks noGrp="1"/>
          </p:cNvSpPr>
          <p:nvPr>
            <p:ph type="body" sz="quarter" idx="13"/>
          </p:nvPr>
        </p:nvSpPr>
        <p:spPr>
          <a:xfrm>
            <a:off x="438954" y="1131888"/>
            <a:ext cx="7524428" cy="5393456"/>
          </a:xfrm>
        </p:spPr>
        <p:txBody>
          <a:bodyPr>
            <a:normAutofit/>
          </a:bodyPr>
          <a:lstStyle/>
          <a:p>
            <a:pPr marL="342900" indent="-342900">
              <a:buFont typeface="Arial" charset="0"/>
              <a:buChar char="•"/>
            </a:pPr>
            <a:r>
              <a:rPr lang="en-CA" sz="2200" dirty="0">
                <a:latin typeface="Calibri" panose="020F0502020204030204" pitchFamily="34" charset="0"/>
                <a:cs typeface="Calibri" panose="020F0502020204030204" pitchFamily="34" charset="0"/>
              </a:rPr>
              <a:t>Created make-up assignment for students who could not attend class synchronously (and therefore answers questions in real time) </a:t>
            </a:r>
            <a:endParaRPr lang="en-US" sz="2200" dirty="0">
              <a:latin typeface="Calibri" panose="020F0502020204030204" pitchFamily="34" charset="0"/>
              <a:cs typeface="Calibri" panose="020F0502020204030204" pitchFamily="34" charset="0"/>
            </a:endParaRPr>
          </a:p>
          <a:p>
            <a:pPr marL="882900" lvl="2" indent="-342900">
              <a:buFont typeface="Arial" charset="0"/>
              <a:buChar char="•"/>
            </a:pPr>
            <a:r>
              <a:rPr lang="en-CA" sz="2200" dirty="0">
                <a:latin typeface="Calibri" panose="020F0502020204030204" pitchFamily="34" charset="0"/>
                <a:cs typeface="Calibri" panose="020F0502020204030204" pitchFamily="34" charset="0"/>
              </a:rPr>
              <a:t>“Create 3 MC questions parallel to the Top Hat ones from class”</a:t>
            </a:r>
          </a:p>
          <a:p>
            <a:pPr marL="882900" lvl="2" indent="-342900">
              <a:buFont typeface="Arial" charset="0"/>
              <a:buChar char="•"/>
            </a:pPr>
            <a:r>
              <a:rPr lang="en-CA" sz="2200" dirty="0">
                <a:latin typeface="Calibri" panose="020F0502020204030204" pitchFamily="34" charset="0"/>
                <a:cs typeface="Calibri" panose="020F0502020204030204" pitchFamily="34" charset="0"/>
              </a:rPr>
              <a:t>One make-up assignment = one day of participation</a:t>
            </a:r>
          </a:p>
          <a:p>
            <a:pPr marL="882900" lvl="2" indent="-342900">
              <a:buFont typeface="Arial" charset="0"/>
              <a:buChar char="•"/>
            </a:pPr>
            <a:r>
              <a:rPr lang="en-CA" sz="2200" dirty="0">
                <a:latin typeface="Calibri" panose="020F0502020204030204" pitchFamily="34" charset="0"/>
                <a:cs typeface="Calibri" panose="020F0502020204030204" pitchFamily="34" charset="0"/>
              </a:rPr>
              <a:t>Due by the start of the next class</a:t>
            </a:r>
          </a:p>
          <a:p>
            <a:pPr marL="882900" lvl="2" indent="-342900">
              <a:buFont typeface="Arial" charset="0"/>
              <a:buChar char="•"/>
            </a:pPr>
            <a:r>
              <a:rPr lang="en-CA" sz="2200" dirty="0">
                <a:latin typeface="Calibri" panose="020F0502020204030204" pitchFamily="34" charset="0"/>
                <a:cs typeface="Calibri" panose="020F0502020204030204" pitchFamily="34" charset="0"/>
              </a:rPr>
              <a:t>Marked pass/fail </a:t>
            </a:r>
          </a:p>
          <a:p>
            <a:pPr marL="882900" lvl="2" indent="-342900">
              <a:buFont typeface="Arial" charset="0"/>
              <a:buChar char="•"/>
            </a:pPr>
            <a:r>
              <a:rPr lang="en-CA" sz="2200" dirty="0">
                <a:latin typeface="Calibri" panose="020F0502020204030204" pitchFamily="34" charset="0"/>
                <a:cs typeface="Calibri" panose="020F0502020204030204" pitchFamily="34" charset="0"/>
              </a:rPr>
              <a:t>Offered to everyone, regardless of reason </a:t>
            </a:r>
          </a:p>
          <a:p>
            <a:pPr marL="342900" indent="-342900">
              <a:buFont typeface="Arial" charset="0"/>
              <a:buChar char="•"/>
            </a:pPr>
            <a:endParaRPr lang="en-CA" sz="2200" dirty="0"/>
          </a:p>
          <a:p>
            <a:endParaRPr lang="en-CA" sz="2200" dirty="0"/>
          </a:p>
        </p:txBody>
      </p:sp>
    </p:spTree>
    <p:extLst>
      <p:ext uri="{BB962C8B-B14F-4D97-AF65-F5344CB8AC3E}">
        <p14:creationId xmlns:p14="http://schemas.microsoft.com/office/powerpoint/2010/main" val="1286903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CA" dirty="0"/>
              <a:t>Physical Set-up during lecture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3240"/>
          <a:stretch/>
        </p:blipFill>
        <p:spPr>
          <a:xfrm rot="5400000">
            <a:off x="3145588" y="1526536"/>
            <a:ext cx="4480674" cy="3873339"/>
          </a:xfrm>
          <a:prstGeom prst="rect">
            <a:avLst/>
          </a:prstGeom>
        </p:spPr>
      </p:pic>
      <p:sp>
        <p:nvSpPr>
          <p:cNvPr id="5" name="Text Placeholder 2">
            <a:extLst>
              <a:ext uri="{FF2B5EF4-FFF2-40B4-BE49-F238E27FC236}">
                <a16:creationId xmlns:a16="http://schemas.microsoft.com/office/drawing/2014/main" id="{DF89F2B2-F4D5-F247-874E-5CF33AD87E66}"/>
              </a:ext>
            </a:extLst>
          </p:cNvPr>
          <p:cNvSpPr>
            <a:spLocks noGrp="1"/>
          </p:cNvSpPr>
          <p:nvPr>
            <p:ph type="body" sz="quarter" idx="13"/>
          </p:nvPr>
        </p:nvSpPr>
        <p:spPr>
          <a:xfrm>
            <a:off x="438954" y="1131888"/>
            <a:ext cx="7661438" cy="5393456"/>
          </a:xfrm>
        </p:spPr>
        <p:txBody>
          <a:bodyPr>
            <a:normAutofit/>
          </a:bodyPr>
          <a:lstStyle/>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Screen #1: CU</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Screen #2: Top Hat</a:t>
            </a:r>
          </a:p>
          <a:p>
            <a:endParaRPr lang="en-US" sz="22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Able to monitor CU chat</a:t>
            </a:r>
          </a:p>
          <a:p>
            <a:r>
              <a:rPr lang="en-US" sz="2200" dirty="0">
                <a:latin typeface="Calibri" panose="020F0502020204030204" pitchFamily="34" charset="0"/>
                <a:cs typeface="Calibri" panose="020F0502020204030204" pitchFamily="34" charset="0"/>
              </a:rPr>
              <a:t>and Top Hat response </a:t>
            </a:r>
          </a:p>
          <a:p>
            <a:r>
              <a:rPr lang="en-US" sz="2200" dirty="0">
                <a:latin typeface="Calibri" panose="020F0502020204030204" pitchFamily="34" charset="0"/>
                <a:cs typeface="Calibri" panose="020F0502020204030204" pitchFamily="34" charset="0"/>
              </a:rPr>
              <a:t>rate (and responses) at </a:t>
            </a:r>
          </a:p>
          <a:p>
            <a:r>
              <a:rPr lang="en-US" sz="2200" dirty="0">
                <a:latin typeface="Calibri" panose="020F0502020204030204" pitchFamily="34" charset="0"/>
                <a:cs typeface="Calibri" panose="020F0502020204030204" pitchFamily="34" charset="0"/>
              </a:rPr>
              <a:t>the same time</a:t>
            </a:r>
          </a:p>
          <a:p>
            <a:pPr marL="342900" indent="-3429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You can also present your slides from within Top Hat </a:t>
            </a:r>
            <a:endParaRPr lang="en-CA"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284760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1745</TotalTime>
  <Words>1320</Words>
  <Application>Microsoft Macintosh PowerPoint</Application>
  <PresentationFormat>On-screen Show (4:3)</PresentationFormat>
  <Paragraphs>141</Paragraphs>
  <Slides>31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ＭＳ Ｐゴシック</vt:lpstr>
      <vt:lpstr>ＭＳ Ｐゴシック</vt:lpstr>
      <vt:lpstr>Arial</vt:lpstr>
      <vt:lpstr>Arial Black</vt:lpstr>
      <vt:lpstr>Calibri</vt:lpstr>
      <vt:lpstr>Mangal</vt:lpstr>
      <vt:lpstr>Whitney Book</vt:lpstr>
      <vt:lpstr>WhitneyHTF-Bold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UBC</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Virtual Interactions</dc:title>
  <dc:subject/>
  <dc:creator>Brianne Orr</dc:creator>
  <cp:keywords/>
  <dc:description/>
  <cp:lastModifiedBy>Microsoft Office User</cp:lastModifiedBy>
  <cp:revision>89</cp:revision>
  <dcterms:created xsi:type="dcterms:W3CDTF">2020-06-02T21:32:56Z</dcterms:created>
  <dcterms:modified xsi:type="dcterms:W3CDTF">2020-07-14T22:31:06Z</dcterms:modified>
  <cp:category/>
</cp:coreProperties>
</file>