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31" r:id="rId2"/>
    <p:sldId id="320" r:id="rId3"/>
    <p:sldId id="317" r:id="rId4"/>
    <p:sldId id="297" r:id="rId5"/>
    <p:sldId id="257" r:id="rId6"/>
    <p:sldId id="258" r:id="rId7"/>
    <p:sldId id="260" r:id="rId8"/>
    <p:sldId id="262" r:id="rId9"/>
    <p:sldId id="263" r:id="rId10"/>
    <p:sldId id="270" r:id="rId11"/>
    <p:sldId id="272" r:id="rId12"/>
    <p:sldId id="273" r:id="rId13"/>
    <p:sldId id="274" r:id="rId14"/>
    <p:sldId id="259" r:id="rId15"/>
    <p:sldId id="269" r:id="rId16"/>
    <p:sldId id="261" r:id="rId17"/>
    <p:sldId id="267" r:id="rId18"/>
    <p:sldId id="264" r:id="rId19"/>
    <p:sldId id="276" r:id="rId20"/>
    <p:sldId id="275" r:id="rId21"/>
    <p:sldId id="277" r:id="rId22"/>
    <p:sldId id="278" r:id="rId23"/>
    <p:sldId id="266" r:id="rId24"/>
    <p:sldId id="318" r:id="rId25"/>
    <p:sldId id="32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p:restoredTop sz="94674"/>
  </p:normalViewPr>
  <p:slideViewPr>
    <p:cSldViewPr snapToGrid="0" snapToObjects="1">
      <p:cViewPr varScale="1">
        <p:scale>
          <a:sx n="94" d="100"/>
          <a:sy n="94" d="100"/>
        </p:scale>
        <p:origin x="104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84B61-943F-A14C-9684-2AD1649DB17C}" type="datetimeFigureOut">
              <a:rPr lang="en-US" smtClean="0"/>
              <a:t>7/23/20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E5702-0290-E24E-95C8-CE63CE94C5B1}" type="slidenum">
              <a:rPr lang="en-US" smtClean="0"/>
              <a:t>‹#›</a:t>
            </a:fld>
            <a:endParaRPr lang="en-US"/>
          </a:p>
        </p:txBody>
      </p:sp>
    </p:spTree>
    <p:extLst>
      <p:ext uri="{BB962C8B-B14F-4D97-AF65-F5344CB8AC3E}">
        <p14:creationId xmlns:p14="http://schemas.microsoft.com/office/powerpoint/2010/main" val="3192550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E4CFCF2-9B18-AF40-9E6F-FDE09EA78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9069B54-9BC6-A644-8D0B-8791127A8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Slide Number Placeholder 3">
            <a:extLst>
              <a:ext uri="{FF2B5EF4-FFF2-40B4-BE49-F238E27FC236}">
                <a16:creationId xmlns:a16="http://schemas.microsoft.com/office/drawing/2014/main" id="{2F9F6D40-8883-0A4C-AD25-823323C03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FD18908-7E36-F144-A06F-0AAAF6AA7E7D}" type="slidenum">
              <a:rPr lang="en-US" altLang="en-US" smtClean="0"/>
              <a:pPr>
                <a:spcBef>
                  <a:spcPct val="0"/>
                </a:spcBef>
              </a:pPr>
              <a:t>1</a:t>
            </a:fld>
            <a:endParaRPr lang="en-US" altLang="en-US"/>
          </a:p>
        </p:txBody>
      </p:sp>
    </p:spTree>
    <p:extLst>
      <p:ext uri="{BB962C8B-B14F-4D97-AF65-F5344CB8AC3E}">
        <p14:creationId xmlns:p14="http://schemas.microsoft.com/office/powerpoint/2010/main" val="40710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03F4C2A-2136-3349-BC1D-48D5E11C4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853F3D49-2DAA-3E45-B280-B811A8A7CA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a:extLst>
              <a:ext uri="{FF2B5EF4-FFF2-40B4-BE49-F238E27FC236}">
                <a16:creationId xmlns:a16="http://schemas.microsoft.com/office/drawing/2014/main" id="{AC11EA09-BB38-C04A-92D9-9BE45A5C2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087941-179B-CF44-849E-AB6E920725DB}" type="slidenum">
              <a:rPr lang="en-US" altLang="en-US" sz="1200" smtClean="0">
                <a:latin typeface="Calibri" panose="020F0502020204030204" pitchFamily="34" charset="0"/>
              </a:rPr>
              <a:pPr/>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7847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Undercommons</a:t>
            </a:r>
            <a:r>
              <a:rPr lang="en-US" dirty="0"/>
              <a:t>: summer teaching; teaching downstairs; cafes</a:t>
            </a:r>
          </a:p>
        </p:txBody>
      </p:sp>
      <p:sp>
        <p:nvSpPr>
          <p:cNvPr id="4" name="Slide Number Placeholder 3"/>
          <p:cNvSpPr>
            <a:spLocks noGrp="1"/>
          </p:cNvSpPr>
          <p:nvPr>
            <p:ph type="sldNum" sz="quarter" idx="5"/>
          </p:nvPr>
        </p:nvSpPr>
        <p:spPr/>
        <p:txBody>
          <a:bodyPr/>
          <a:lstStyle/>
          <a:p>
            <a:fld id="{206FAD7D-B1BB-6549-AE2D-3E29F581B226}" type="slidenum">
              <a:rPr lang="en-US" smtClean="0"/>
              <a:t>9</a:t>
            </a:fld>
            <a:endParaRPr lang="en-US"/>
          </a:p>
        </p:txBody>
      </p:sp>
    </p:spTree>
    <p:extLst>
      <p:ext uri="{BB962C8B-B14F-4D97-AF65-F5344CB8AC3E}">
        <p14:creationId xmlns:p14="http://schemas.microsoft.com/office/powerpoint/2010/main" val="364839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Undercommons</a:t>
            </a:r>
            <a:r>
              <a:rPr lang="en-US" dirty="0"/>
              <a:t>: summer teaching; teaching downstairs; cafes</a:t>
            </a:r>
          </a:p>
        </p:txBody>
      </p:sp>
      <p:sp>
        <p:nvSpPr>
          <p:cNvPr id="4" name="Slide Number Placeholder 3"/>
          <p:cNvSpPr>
            <a:spLocks noGrp="1"/>
          </p:cNvSpPr>
          <p:nvPr>
            <p:ph type="sldNum" sz="quarter" idx="5"/>
          </p:nvPr>
        </p:nvSpPr>
        <p:spPr/>
        <p:txBody>
          <a:bodyPr/>
          <a:lstStyle/>
          <a:p>
            <a:fld id="{206FAD7D-B1BB-6549-AE2D-3E29F581B226}" type="slidenum">
              <a:rPr lang="en-US" smtClean="0"/>
              <a:t>10</a:t>
            </a:fld>
            <a:endParaRPr lang="en-US"/>
          </a:p>
        </p:txBody>
      </p:sp>
    </p:spTree>
    <p:extLst>
      <p:ext uri="{BB962C8B-B14F-4D97-AF65-F5344CB8AC3E}">
        <p14:creationId xmlns:p14="http://schemas.microsoft.com/office/powerpoint/2010/main" val="12715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Undercommons</a:t>
            </a:r>
            <a:r>
              <a:rPr lang="en-US" dirty="0"/>
              <a:t>: summer teaching; teaching downstairs; cafes</a:t>
            </a:r>
          </a:p>
        </p:txBody>
      </p:sp>
      <p:sp>
        <p:nvSpPr>
          <p:cNvPr id="4" name="Slide Number Placeholder 3"/>
          <p:cNvSpPr>
            <a:spLocks noGrp="1"/>
          </p:cNvSpPr>
          <p:nvPr>
            <p:ph type="sldNum" sz="quarter" idx="5"/>
          </p:nvPr>
        </p:nvSpPr>
        <p:spPr/>
        <p:txBody>
          <a:bodyPr/>
          <a:lstStyle/>
          <a:p>
            <a:fld id="{206FAD7D-B1BB-6549-AE2D-3E29F581B226}" type="slidenum">
              <a:rPr lang="en-US" smtClean="0"/>
              <a:t>11</a:t>
            </a:fld>
            <a:endParaRPr lang="en-US"/>
          </a:p>
        </p:txBody>
      </p:sp>
    </p:spTree>
    <p:extLst>
      <p:ext uri="{BB962C8B-B14F-4D97-AF65-F5344CB8AC3E}">
        <p14:creationId xmlns:p14="http://schemas.microsoft.com/office/powerpoint/2010/main" val="225768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Undercommons</a:t>
            </a:r>
            <a:r>
              <a:rPr lang="en-US" dirty="0"/>
              <a:t>: summer teaching; teaching downstairs; cafes</a:t>
            </a:r>
          </a:p>
        </p:txBody>
      </p:sp>
      <p:sp>
        <p:nvSpPr>
          <p:cNvPr id="4" name="Slide Number Placeholder 3"/>
          <p:cNvSpPr>
            <a:spLocks noGrp="1"/>
          </p:cNvSpPr>
          <p:nvPr>
            <p:ph type="sldNum" sz="quarter" idx="5"/>
          </p:nvPr>
        </p:nvSpPr>
        <p:spPr/>
        <p:txBody>
          <a:bodyPr/>
          <a:lstStyle/>
          <a:p>
            <a:fld id="{206FAD7D-B1BB-6549-AE2D-3E29F581B226}" type="slidenum">
              <a:rPr lang="en-US" smtClean="0"/>
              <a:t>12</a:t>
            </a:fld>
            <a:endParaRPr lang="en-US"/>
          </a:p>
        </p:txBody>
      </p:sp>
    </p:spTree>
    <p:extLst>
      <p:ext uri="{BB962C8B-B14F-4D97-AF65-F5344CB8AC3E}">
        <p14:creationId xmlns:p14="http://schemas.microsoft.com/office/powerpoint/2010/main" val="145524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Undercommons</a:t>
            </a:r>
            <a:r>
              <a:rPr lang="en-US" dirty="0"/>
              <a:t>: summer teaching; teaching downstairs; cafes</a:t>
            </a:r>
          </a:p>
        </p:txBody>
      </p:sp>
      <p:sp>
        <p:nvSpPr>
          <p:cNvPr id="4" name="Slide Number Placeholder 3"/>
          <p:cNvSpPr>
            <a:spLocks noGrp="1"/>
          </p:cNvSpPr>
          <p:nvPr>
            <p:ph type="sldNum" sz="quarter" idx="5"/>
          </p:nvPr>
        </p:nvSpPr>
        <p:spPr/>
        <p:txBody>
          <a:bodyPr/>
          <a:lstStyle/>
          <a:p>
            <a:fld id="{206FAD7D-B1BB-6549-AE2D-3E29F581B226}" type="slidenum">
              <a:rPr lang="en-US" smtClean="0"/>
              <a:t>13</a:t>
            </a:fld>
            <a:endParaRPr lang="en-US"/>
          </a:p>
        </p:txBody>
      </p:sp>
    </p:spTree>
    <p:extLst>
      <p:ext uri="{BB962C8B-B14F-4D97-AF65-F5344CB8AC3E}">
        <p14:creationId xmlns:p14="http://schemas.microsoft.com/office/powerpoint/2010/main" val="363623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Guides discussion in different ways</a:t>
            </a:r>
          </a:p>
        </p:txBody>
      </p:sp>
      <p:sp>
        <p:nvSpPr>
          <p:cNvPr id="4" name="Slide Number Placeholder 3"/>
          <p:cNvSpPr>
            <a:spLocks noGrp="1"/>
          </p:cNvSpPr>
          <p:nvPr>
            <p:ph type="sldNum" sz="quarter" idx="5"/>
          </p:nvPr>
        </p:nvSpPr>
        <p:spPr/>
        <p:txBody>
          <a:bodyPr/>
          <a:lstStyle/>
          <a:p>
            <a:fld id="{206FAD7D-B1BB-6549-AE2D-3E29F581B226}" type="slidenum">
              <a:rPr lang="en-US" smtClean="0"/>
              <a:t>17</a:t>
            </a:fld>
            <a:endParaRPr lang="en-US"/>
          </a:p>
        </p:txBody>
      </p:sp>
    </p:spTree>
    <p:extLst>
      <p:ext uri="{BB962C8B-B14F-4D97-AF65-F5344CB8AC3E}">
        <p14:creationId xmlns:p14="http://schemas.microsoft.com/office/powerpoint/2010/main" val="190114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472534-DDA3-CB40-B5AB-091CECB73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1E7F862-741E-0E47-913C-4FA8353342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5" name="Slide Number Placeholder 3">
            <a:extLst>
              <a:ext uri="{FF2B5EF4-FFF2-40B4-BE49-F238E27FC236}">
                <a16:creationId xmlns:a16="http://schemas.microsoft.com/office/drawing/2014/main" id="{47BF52DA-DAF2-7C4F-B5FF-948B651D2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4C0FE1-B79A-C84B-9D52-B27201BD60B0}" type="slidenum">
              <a:rPr lang="en-US" altLang="en-US" sz="1200" smtClean="0">
                <a:latin typeface="Calibri" panose="020F0502020204030204" pitchFamily="34" charset="0"/>
              </a:rPr>
              <a:pPr/>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3851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9E3B45-41BB-6D44-8F99-E8E22F2AD3BA}"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0647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4225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7996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Slide - 5">
    <p:spTree>
      <p:nvGrpSpPr>
        <p:cNvPr id="1" name=""/>
        <p:cNvGrpSpPr/>
        <p:nvPr/>
      </p:nvGrpSpPr>
      <p:grpSpPr>
        <a:xfrm>
          <a:off x="0" y="0"/>
          <a:ext cx="0" cy="0"/>
          <a:chOff x="0" y="0"/>
          <a:chExt cx="0" cy="0"/>
        </a:xfrm>
      </p:grpSpPr>
      <p:pic>
        <p:nvPicPr>
          <p:cNvPr id="4" name="Picture 1" descr="20081969092_d77b6aa5ab_o.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spcBef>
                <a:spcPct val="20000"/>
              </a:spcBef>
              <a:buFont typeface="Arial" charset="0"/>
              <a:buNone/>
              <a:defRPr/>
            </a:pPr>
            <a:fld id="{74707BB6-A0EC-6C47-9654-4075B4F7A4B9}" type="slidenum">
              <a:rPr lang="en-US" sz="900" smtClean="0">
                <a:solidFill>
                  <a:srgbClr val="FFFFFF"/>
                </a:solidFill>
                <a:cs typeface="Arial" charset="0"/>
              </a:rPr>
              <a:pPr algn="r">
                <a:spcBef>
                  <a:spcPct val="20000"/>
                </a:spcBef>
                <a:buFont typeface="Arial" charset="0"/>
                <a:buNone/>
                <a:defRPr/>
              </a:pPr>
              <a:t>‹#›</a:t>
            </a:fld>
            <a:endParaRPr lang="en-CA" sz="900">
              <a:solidFill>
                <a:srgbClr val="FFFFFF"/>
              </a:solidFill>
              <a:cs typeface="Arial" charset="0"/>
            </a:endParaRPr>
          </a:p>
        </p:txBody>
      </p:sp>
      <p:sp>
        <p:nvSpPr>
          <p:cNvPr id="7" name="Text Placeholder 11"/>
          <p:cNvSpPr>
            <a:spLocks noGrp="1"/>
          </p:cNvSpPr>
          <p:nvPr>
            <p:ph type="body" sz="quarter" idx="11"/>
          </p:nvPr>
        </p:nvSpPr>
        <p:spPr>
          <a:xfrm>
            <a:off x="438954" y="315868"/>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5393456"/>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9613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54CB3B62-627C-5B4A-8112-8FF0506C64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522F74-9C1C-7E42-9FF3-7AA4F1681FC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F8D7E00C-DB73-7B4C-BA4A-69CB2B3E6AFE}"/>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a:extLst>
              <a:ext uri="{FF2B5EF4-FFF2-40B4-BE49-F238E27FC236}">
                <a16:creationId xmlns:a16="http://schemas.microsoft.com/office/drawing/2014/main" id="{F139579B-6CCF-5745-A33E-DB6784F86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500" b="1" i="0" kern="0" cap="all" spc="30"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85949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C4ED921-CDB2-479B-B2FD-33A5E09FCC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EE8005-1207-46A3-898F-B3F198CCC74D}"/>
              </a:ext>
            </a:extLst>
          </p:cNvPr>
          <p:cNvSpPr/>
          <p:nvPr userDrawn="1"/>
        </p:nvSpPr>
        <p:spPr>
          <a:xfrm>
            <a:off x="-52388"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88ECEC1-624E-4E67-A7BD-F020897B34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350" y="1439863"/>
            <a:ext cx="38973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9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section Slide - 1">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0EA64389-B482-C74B-A994-7AC4C792B9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71C24A-CC57-3B44-833E-736C8684B846}"/>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0AE7E76-778A-9541-9C54-C2E1F469A99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a:extLst>
              <a:ext uri="{FF2B5EF4-FFF2-40B4-BE49-F238E27FC236}">
                <a16:creationId xmlns:a16="http://schemas.microsoft.com/office/drawing/2014/main" id="{84B7F30D-119B-DD4D-AACD-57B5E79984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0E9CE34-DE12-8740-910E-4C0A2F9692C9}"/>
              </a:ext>
            </a:extLst>
          </p:cNvPr>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F1CCF7C-8D11-564B-B7B0-C12DF58F4857}"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14" name="Text Placeholder 18"/>
          <p:cNvSpPr>
            <a:spLocks noGrp="1"/>
          </p:cNvSpPr>
          <p:nvPr>
            <p:ph type="body" sz="quarter" idx="11"/>
          </p:nvPr>
        </p:nvSpPr>
        <p:spPr>
          <a:xfrm>
            <a:off x="365586" y="1275606"/>
            <a:ext cx="5574565"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62796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2258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E3B45-41BB-6D44-8F99-E8E22F2AD3BA}" type="datetimeFigureOut">
              <a:rPr lang="en-US" smtClean="0"/>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3680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9E3B45-41BB-6D44-8F99-E8E22F2AD3BA}"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83177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9E3B45-41BB-6D44-8F99-E8E22F2AD3BA}" type="datetimeFigureOut">
              <a:rPr lang="en-US" smtClean="0"/>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8186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9E3B45-41BB-6D44-8F99-E8E22F2AD3BA}" type="datetimeFigureOut">
              <a:rPr lang="en-US" smtClean="0"/>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647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E3B45-41BB-6D44-8F99-E8E22F2AD3BA}" type="datetimeFigureOut">
              <a:rPr lang="en-US" smtClean="0"/>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0900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3102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86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E3B45-41BB-6D44-8F99-E8E22F2AD3BA}" type="datetimeFigureOut">
              <a:rPr lang="en-US" smtClean="0"/>
              <a:t>7/23/20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7642-005C-B84D-BB40-3B2F095F3D85}" type="slidenum">
              <a:rPr lang="en-US" smtClean="0"/>
              <a:t>‹#›</a:t>
            </a:fld>
            <a:endParaRPr lang="en-US"/>
          </a:p>
        </p:txBody>
      </p:sp>
    </p:spTree>
    <p:extLst>
      <p:ext uri="{BB962C8B-B14F-4D97-AF65-F5344CB8AC3E}">
        <p14:creationId xmlns:p14="http://schemas.microsoft.com/office/powerpoint/2010/main" val="93608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6" r:id="rId14"/>
    <p:sldLayoutId id="2147483667"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itworkshops.arts.ubc.ca/"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rts.helpdesk@ubc.ca"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554E5-7AFF-41FF-B148-134D423B9DBC}"/>
              </a:ext>
            </a:extLst>
          </p:cNvPr>
          <p:cNvSpPr>
            <a:spLocks noGrp="1"/>
          </p:cNvSpPr>
          <p:nvPr>
            <p:ph type="body" sz="quarter" idx="11"/>
          </p:nvPr>
        </p:nvSpPr>
        <p:spPr>
          <a:xfrm>
            <a:off x="365125" y="1656602"/>
            <a:ext cx="5430838" cy="891451"/>
          </a:xfrm>
        </p:spPr>
        <p:txBody>
          <a:bodyPr>
            <a:normAutofit/>
          </a:bodyPr>
          <a:lstStyle/>
          <a:p>
            <a:pPr>
              <a:lnSpc>
                <a:spcPct val="120000"/>
              </a:lnSpc>
            </a:pPr>
            <a:r>
              <a:rPr lang="en-CA" sz="2200" dirty="0"/>
              <a:t>Engaging Students Through UBC Blogs and Multimedia</a:t>
            </a:r>
          </a:p>
        </p:txBody>
      </p:sp>
      <p:sp>
        <p:nvSpPr>
          <p:cNvPr id="3" name="Text Placeholder 2">
            <a:extLst>
              <a:ext uri="{FF2B5EF4-FFF2-40B4-BE49-F238E27FC236}">
                <a16:creationId xmlns:a16="http://schemas.microsoft.com/office/drawing/2014/main" id="{C846E90B-4A5B-4F9F-90F7-5ACAD132DAA4}"/>
              </a:ext>
            </a:extLst>
          </p:cNvPr>
          <p:cNvSpPr>
            <a:spLocks noGrp="1"/>
          </p:cNvSpPr>
          <p:nvPr>
            <p:ph type="body" sz="quarter" idx="12"/>
          </p:nvPr>
        </p:nvSpPr>
        <p:spPr>
          <a:xfrm>
            <a:off x="365125" y="2548053"/>
            <a:ext cx="5430838" cy="360362"/>
          </a:xfrm>
        </p:spPr>
        <p:txBody>
          <a:bodyPr>
            <a:normAutofit/>
          </a:bodyPr>
          <a:lstStyle/>
          <a:p>
            <a:pPr>
              <a:defRPr/>
            </a:pPr>
            <a:r>
              <a:rPr lang="en-US" sz="2000" dirty="0">
                <a:ea typeface="ＭＳ Ｐゴシック" charset="-128"/>
              </a:rPr>
              <a:t>Jon Beasley-Murray</a:t>
            </a:r>
          </a:p>
        </p:txBody>
      </p:sp>
      <p:sp>
        <p:nvSpPr>
          <p:cNvPr id="4" name="Text Placeholder 3">
            <a:extLst>
              <a:ext uri="{FF2B5EF4-FFF2-40B4-BE49-F238E27FC236}">
                <a16:creationId xmlns:a16="http://schemas.microsoft.com/office/drawing/2014/main" id="{1F2F3A79-03C2-46FC-A103-D2C58E6755CE}"/>
              </a:ext>
            </a:extLst>
          </p:cNvPr>
          <p:cNvSpPr>
            <a:spLocks noGrp="1"/>
          </p:cNvSpPr>
          <p:nvPr>
            <p:ph type="body" sz="quarter" idx="13"/>
          </p:nvPr>
        </p:nvSpPr>
        <p:spPr>
          <a:xfrm>
            <a:off x="365125" y="3348240"/>
            <a:ext cx="5430838" cy="318470"/>
          </a:xfrm>
        </p:spPr>
        <p:txBody>
          <a:bodyPr/>
          <a:lstStyle/>
          <a:p>
            <a:pPr>
              <a:buFont typeface="Arial" charset="0"/>
              <a:buNone/>
              <a:defRPr/>
            </a:pPr>
            <a:r>
              <a:rPr lang="en-US" sz="1200" dirty="0">
                <a:ea typeface="ＭＳ Ｐゴシック" charset="-128"/>
              </a:rPr>
              <a:t>July 21, 2020</a:t>
            </a:r>
          </a:p>
        </p:txBody>
      </p:sp>
      <p:sp>
        <p:nvSpPr>
          <p:cNvPr id="6" name="Rectangle 5">
            <a:extLst>
              <a:ext uri="{FF2B5EF4-FFF2-40B4-BE49-F238E27FC236}">
                <a16:creationId xmlns:a16="http://schemas.microsoft.com/office/drawing/2014/main" id="{4BC9846C-8ABF-D94B-808A-5907BB55B538}"/>
              </a:ext>
            </a:extLst>
          </p:cNvPr>
          <p:cNvSpPr/>
          <p:nvPr/>
        </p:nvSpPr>
        <p:spPr>
          <a:xfrm>
            <a:off x="0" y="4466897"/>
            <a:ext cx="7115503" cy="107205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61CBA2-18DC-AE40-8D4E-75D842B23314}"/>
              </a:ext>
            </a:extLst>
          </p:cNvPr>
          <p:cNvSpPr txBox="1"/>
          <p:nvPr/>
        </p:nvSpPr>
        <p:spPr>
          <a:xfrm>
            <a:off x="0" y="4466897"/>
            <a:ext cx="7115503" cy="1077218"/>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CA" sz="1600" dirty="0">
              <a:solidFill>
                <a:schemeClr val="tx1"/>
              </a:solidFill>
            </a:endParaRPr>
          </a:p>
          <a:p>
            <a:r>
              <a:rPr lang="en-CA" sz="1600" dirty="0">
                <a:solidFill>
                  <a:schemeClr val="tx1"/>
                </a:solidFill>
              </a:rPr>
              <a:t>As you arrive and wait for the session to start, please introduce yourself in the chat and let us know what you are expecting from today’s webinar.</a:t>
            </a:r>
          </a:p>
          <a:p>
            <a:endParaRPr lang="en-US" sz="1600" dirty="0">
              <a:solidFill>
                <a:schemeClr val="tx1"/>
              </a:solidFill>
            </a:endParaRPr>
          </a:p>
        </p:txBody>
      </p:sp>
    </p:spTree>
    <p:extLst>
      <p:ext uri="{BB962C8B-B14F-4D97-AF65-F5344CB8AC3E}">
        <p14:creationId xmlns:p14="http://schemas.microsoft.com/office/powerpoint/2010/main" val="288440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E87-37BB-9541-BC53-5C2C2DD9CC9D}"/>
              </a:ext>
            </a:extLst>
          </p:cNvPr>
          <p:cNvSpPr>
            <a:spLocks noGrp="1"/>
          </p:cNvSpPr>
          <p:nvPr>
            <p:ph type="title"/>
          </p:nvPr>
        </p:nvSpPr>
        <p:spPr/>
        <p:txBody>
          <a:bodyPr/>
          <a:lstStyle/>
          <a:p>
            <a:r>
              <a:rPr lang="en-US" dirty="0"/>
              <a:t>Studying with Blogs</a:t>
            </a:r>
          </a:p>
        </p:txBody>
      </p:sp>
      <p:sp>
        <p:nvSpPr>
          <p:cNvPr id="3" name="Content Placeholder 2">
            <a:extLst>
              <a:ext uri="{FF2B5EF4-FFF2-40B4-BE49-F238E27FC236}">
                <a16:creationId xmlns:a16="http://schemas.microsoft.com/office/drawing/2014/main" id="{112BE3EA-8E48-A648-B110-579365338127}"/>
              </a:ext>
            </a:extLst>
          </p:cNvPr>
          <p:cNvSpPr>
            <a:spLocks noGrp="1"/>
          </p:cNvSpPr>
          <p:nvPr>
            <p:ph sz="half" idx="1"/>
          </p:nvPr>
        </p:nvSpPr>
        <p:spPr/>
        <p:txBody>
          <a:bodyPr>
            <a:normAutofit/>
          </a:bodyPr>
          <a:lstStyle/>
          <a:p>
            <a:pPr marL="0" indent="0">
              <a:buNone/>
            </a:pPr>
            <a:r>
              <a:rPr lang="en-US" dirty="0"/>
              <a:t>“</a:t>
            </a:r>
            <a:r>
              <a:rPr lang="en-CA" dirty="0"/>
              <a:t>When we enter a classroom and we refuse to call it to order, we are allowing study to continue, dissonant study perhaps, disorganized study, but study that precedes our call and will continue after we have left the room.” </a:t>
            </a:r>
          </a:p>
          <a:p>
            <a:endParaRPr lang="en-CA" dirty="0"/>
          </a:p>
          <a:p>
            <a:endParaRPr lang="en-CA" dirty="0"/>
          </a:p>
          <a:p>
            <a:pPr marL="0" indent="0">
              <a:buNone/>
            </a:pPr>
            <a:endParaRPr lang="en-CA" dirty="0"/>
          </a:p>
          <a:p>
            <a:pPr marL="0" indent="0">
              <a:buNone/>
            </a:pPr>
            <a:endParaRPr lang="en-US" dirty="0"/>
          </a:p>
        </p:txBody>
      </p:sp>
      <p:pic>
        <p:nvPicPr>
          <p:cNvPr id="6" name="Content Placeholder 5" descr="A picture containing photo, waterfall, person, standing&#10;&#10;Description automatically generated">
            <a:extLst>
              <a:ext uri="{FF2B5EF4-FFF2-40B4-BE49-F238E27FC236}">
                <a16:creationId xmlns:a16="http://schemas.microsoft.com/office/drawing/2014/main" id="{E56CF1B0-AE64-0546-878C-A949BCE55048}"/>
              </a:ext>
            </a:extLst>
          </p:cNvPr>
          <p:cNvPicPr>
            <a:picLocks noGrp="1" noChangeAspect="1"/>
          </p:cNvPicPr>
          <p:nvPr>
            <p:ph sz="half" idx="2"/>
          </p:nvPr>
        </p:nvPicPr>
        <p:blipFill>
          <a:blip r:embed="rId3"/>
          <a:stretch>
            <a:fillRect/>
          </a:stretch>
        </p:blipFill>
        <p:spPr>
          <a:xfrm>
            <a:off x="5177264" y="1417638"/>
            <a:ext cx="3188813" cy="4689431"/>
          </a:xfrm>
        </p:spPr>
      </p:pic>
    </p:spTree>
    <p:extLst>
      <p:ext uri="{BB962C8B-B14F-4D97-AF65-F5344CB8AC3E}">
        <p14:creationId xmlns:p14="http://schemas.microsoft.com/office/powerpoint/2010/main" val="85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E87-37BB-9541-BC53-5C2C2DD9CC9D}"/>
              </a:ext>
            </a:extLst>
          </p:cNvPr>
          <p:cNvSpPr>
            <a:spLocks noGrp="1"/>
          </p:cNvSpPr>
          <p:nvPr>
            <p:ph type="title"/>
          </p:nvPr>
        </p:nvSpPr>
        <p:spPr/>
        <p:txBody>
          <a:bodyPr/>
          <a:lstStyle/>
          <a:p>
            <a:r>
              <a:rPr lang="en-US" dirty="0"/>
              <a:t>Studying with Blogs</a:t>
            </a:r>
          </a:p>
        </p:txBody>
      </p:sp>
      <p:sp>
        <p:nvSpPr>
          <p:cNvPr id="3" name="Content Placeholder 2">
            <a:extLst>
              <a:ext uri="{FF2B5EF4-FFF2-40B4-BE49-F238E27FC236}">
                <a16:creationId xmlns:a16="http://schemas.microsoft.com/office/drawing/2014/main" id="{112BE3EA-8E48-A648-B110-579365338127}"/>
              </a:ext>
            </a:extLst>
          </p:cNvPr>
          <p:cNvSpPr>
            <a:spLocks noGrp="1"/>
          </p:cNvSpPr>
          <p:nvPr>
            <p:ph sz="half" idx="1"/>
          </p:nvPr>
        </p:nvSpPr>
        <p:spPr/>
        <p:txBody>
          <a:bodyPr>
            <a:normAutofit fontScale="92500" lnSpcReduction="20000"/>
          </a:bodyPr>
          <a:lstStyle/>
          <a:p>
            <a:pPr marL="0" indent="0">
              <a:buNone/>
            </a:pPr>
            <a:r>
              <a:rPr lang="en-CA" dirty="0"/>
              <a:t>“Study is what you do with other people. It’s talking and walking around with other people, working, dancing, suffering, some irreducible convergence of all three, held under the name of speculative practice.”</a:t>
            </a:r>
          </a:p>
          <a:p>
            <a:pPr marL="0" indent="0">
              <a:buNone/>
            </a:pPr>
            <a:endParaRPr lang="en-US" dirty="0"/>
          </a:p>
          <a:p>
            <a:pPr marL="0" indent="0">
              <a:buNone/>
            </a:pPr>
            <a:r>
              <a:rPr lang="en-US" dirty="0"/>
              <a:t>“</a:t>
            </a:r>
            <a:r>
              <a:rPr lang="en-CA" dirty="0"/>
              <a:t>Study, a mode of thinking with others separate from the thinking that the institution requires of you.”</a:t>
            </a:r>
          </a:p>
          <a:p>
            <a:endParaRPr lang="en-CA" dirty="0"/>
          </a:p>
          <a:p>
            <a:pPr marL="0" indent="0">
              <a:buNone/>
            </a:pPr>
            <a:endParaRPr lang="en-CA" dirty="0"/>
          </a:p>
          <a:p>
            <a:pPr marL="0" indent="0">
              <a:buNone/>
            </a:pPr>
            <a:endParaRPr lang="en-US" dirty="0"/>
          </a:p>
        </p:txBody>
      </p:sp>
      <p:pic>
        <p:nvPicPr>
          <p:cNvPr id="6" name="Content Placeholder 5" descr="A picture containing photo, waterfall, person, standing&#10;&#10;Description automatically generated">
            <a:extLst>
              <a:ext uri="{FF2B5EF4-FFF2-40B4-BE49-F238E27FC236}">
                <a16:creationId xmlns:a16="http://schemas.microsoft.com/office/drawing/2014/main" id="{E56CF1B0-AE64-0546-878C-A949BCE55048}"/>
              </a:ext>
            </a:extLst>
          </p:cNvPr>
          <p:cNvPicPr>
            <a:picLocks noGrp="1" noChangeAspect="1"/>
          </p:cNvPicPr>
          <p:nvPr>
            <p:ph sz="half" idx="2"/>
          </p:nvPr>
        </p:nvPicPr>
        <p:blipFill>
          <a:blip r:embed="rId3"/>
          <a:stretch>
            <a:fillRect/>
          </a:stretch>
        </p:blipFill>
        <p:spPr>
          <a:xfrm>
            <a:off x="5149970" y="1417638"/>
            <a:ext cx="3116516" cy="4583112"/>
          </a:xfrm>
        </p:spPr>
      </p:pic>
    </p:spTree>
    <p:extLst>
      <p:ext uri="{BB962C8B-B14F-4D97-AF65-F5344CB8AC3E}">
        <p14:creationId xmlns:p14="http://schemas.microsoft.com/office/powerpoint/2010/main" val="287623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E87-37BB-9541-BC53-5C2C2DD9CC9D}"/>
              </a:ext>
            </a:extLst>
          </p:cNvPr>
          <p:cNvSpPr>
            <a:spLocks noGrp="1"/>
          </p:cNvSpPr>
          <p:nvPr>
            <p:ph type="title"/>
          </p:nvPr>
        </p:nvSpPr>
        <p:spPr/>
        <p:txBody>
          <a:bodyPr/>
          <a:lstStyle/>
          <a:p>
            <a:r>
              <a:rPr lang="en-US" dirty="0"/>
              <a:t>Studying with Blogs</a:t>
            </a:r>
          </a:p>
        </p:txBody>
      </p:sp>
      <p:sp>
        <p:nvSpPr>
          <p:cNvPr id="3" name="Content Placeholder 2">
            <a:extLst>
              <a:ext uri="{FF2B5EF4-FFF2-40B4-BE49-F238E27FC236}">
                <a16:creationId xmlns:a16="http://schemas.microsoft.com/office/drawing/2014/main" id="{112BE3EA-8E48-A648-B110-579365338127}"/>
              </a:ext>
            </a:extLst>
          </p:cNvPr>
          <p:cNvSpPr>
            <a:spLocks noGrp="1"/>
          </p:cNvSpPr>
          <p:nvPr>
            <p:ph sz="half" idx="1"/>
          </p:nvPr>
        </p:nvSpPr>
        <p:spPr/>
        <p:txBody>
          <a:bodyPr>
            <a:normAutofit/>
          </a:bodyPr>
          <a:lstStyle/>
          <a:p>
            <a:pPr marL="0" indent="0">
              <a:buNone/>
            </a:pPr>
            <a:r>
              <a:rPr lang="en-CA" dirty="0"/>
              <a:t>Blogs may help us develop and inhabit an ”</a:t>
            </a:r>
            <a:r>
              <a:rPr lang="en-CA" dirty="0" err="1"/>
              <a:t>undercommons</a:t>
            </a:r>
            <a:r>
              <a:rPr lang="en-CA" dirty="0"/>
              <a:t>,” the “underground of the university”: both part and not part of the institution; or what seeps into and escapes its borders.</a:t>
            </a:r>
          </a:p>
          <a:p>
            <a:pPr marL="0" indent="0">
              <a:buNone/>
            </a:pPr>
            <a:endParaRPr lang="en-CA" dirty="0"/>
          </a:p>
          <a:p>
            <a:pPr marL="0" indent="0">
              <a:buNone/>
            </a:pPr>
            <a:endParaRPr lang="en-US" dirty="0"/>
          </a:p>
        </p:txBody>
      </p:sp>
      <p:pic>
        <p:nvPicPr>
          <p:cNvPr id="6" name="Content Placeholder 5" descr="A picture containing photo, waterfall, person, standing&#10;&#10;Description automatically generated">
            <a:extLst>
              <a:ext uri="{FF2B5EF4-FFF2-40B4-BE49-F238E27FC236}">
                <a16:creationId xmlns:a16="http://schemas.microsoft.com/office/drawing/2014/main" id="{E56CF1B0-AE64-0546-878C-A949BCE55048}"/>
              </a:ext>
            </a:extLst>
          </p:cNvPr>
          <p:cNvPicPr>
            <a:picLocks noGrp="1" noChangeAspect="1"/>
          </p:cNvPicPr>
          <p:nvPr>
            <p:ph sz="half" idx="2"/>
          </p:nvPr>
        </p:nvPicPr>
        <p:blipFill>
          <a:blip r:embed="rId3"/>
          <a:stretch>
            <a:fillRect/>
          </a:stretch>
        </p:blipFill>
        <p:spPr>
          <a:xfrm>
            <a:off x="5149970" y="1417638"/>
            <a:ext cx="3116516" cy="4583112"/>
          </a:xfrm>
        </p:spPr>
      </p:pic>
    </p:spTree>
    <p:extLst>
      <p:ext uri="{BB962C8B-B14F-4D97-AF65-F5344CB8AC3E}">
        <p14:creationId xmlns:p14="http://schemas.microsoft.com/office/powerpoint/2010/main" val="295092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E87-37BB-9541-BC53-5C2C2DD9CC9D}"/>
              </a:ext>
            </a:extLst>
          </p:cNvPr>
          <p:cNvSpPr>
            <a:spLocks noGrp="1"/>
          </p:cNvSpPr>
          <p:nvPr>
            <p:ph type="title"/>
          </p:nvPr>
        </p:nvSpPr>
        <p:spPr/>
        <p:txBody>
          <a:bodyPr/>
          <a:lstStyle/>
          <a:p>
            <a:r>
              <a:rPr lang="en-US" dirty="0"/>
              <a:t>Studying with Blogs</a:t>
            </a:r>
          </a:p>
        </p:txBody>
      </p:sp>
      <p:sp>
        <p:nvSpPr>
          <p:cNvPr id="3" name="Content Placeholder 2">
            <a:extLst>
              <a:ext uri="{FF2B5EF4-FFF2-40B4-BE49-F238E27FC236}">
                <a16:creationId xmlns:a16="http://schemas.microsoft.com/office/drawing/2014/main" id="{112BE3EA-8E48-A648-B110-579365338127}"/>
              </a:ext>
            </a:extLst>
          </p:cNvPr>
          <p:cNvSpPr>
            <a:spLocks noGrp="1"/>
          </p:cNvSpPr>
          <p:nvPr>
            <p:ph sz="half" idx="1"/>
          </p:nvPr>
        </p:nvSpPr>
        <p:spPr/>
        <p:txBody>
          <a:bodyPr>
            <a:normAutofit fontScale="77500" lnSpcReduction="20000"/>
          </a:bodyPr>
          <a:lstStyle/>
          <a:p>
            <a:pPr marL="0" indent="0">
              <a:buNone/>
            </a:pPr>
            <a:r>
              <a:rPr lang="en-CA" dirty="0"/>
              <a:t>“Refusing to be for or against the university and in fact marking the critical academic as the player who holds the ‘for and against’ logic in place, Moten and </a:t>
            </a:r>
            <a:r>
              <a:rPr lang="en-CA" dirty="0" err="1"/>
              <a:t>Harney</a:t>
            </a:r>
            <a:r>
              <a:rPr lang="en-CA" dirty="0"/>
              <a:t> lead us to the ‘</a:t>
            </a:r>
            <a:r>
              <a:rPr lang="en-CA" dirty="0" err="1"/>
              <a:t>Undercommons</a:t>
            </a:r>
            <a:r>
              <a:rPr lang="en-CA" dirty="0"/>
              <a:t> of the Enlightenment’ where subversive intellectuals engage both the university and fugitivity: ‘where the work gets done, where the work gets subverted, where the revolution is still black, still strong.” (Jack Halberstam, “The Wild Beyond: With and For the </a:t>
            </a:r>
            <a:r>
              <a:rPr lang="en-CA" dirty="0" err="1"/>
              <a:t>Undercommons</a:t>
            </a:r>
            <a:r>
              <a:rPr lang="en-CA" dirty="0"/>
              <a:t>”)</a:t>
            </a:r>
          </a:p>
          <a:p>
            <a:endParaRPr lang="en-CA" dirty="0"/>
          </a:p>
          <a:p>
            <a:pPr marL="0" indent="0">
              <a:buNone/>
            </a:pPr>
            <a:endParaRPr lang="en-CA" dirty="0"/>
          </a:p>
          <a:p>
            <a:pPr marL="0" indent="0">
              <a:buNone/>
            </a:pPr>
            <a:endParaRPr lang="en-US" dirty="0"/>
          </a:p>
        </p:txBody>
      </p:sp>
      <p:pic>
        <p:nvPicPr>
          <p:cNvPr id="6" name="Content Placeholder 5" descr="A picture containing photo, waterfall, person, standing&#10;&#10;Description automatically generated">
            <a:extLst>
              <a:ext uri="{FF2B5EF4-FFF2-40B4-BE49-F238E27FC236}">
                <a16:creationId xmlns:a16="http://schemas.microsoft.com/office/drawing/2014/main" id="{E56CF1B0-AE64-0546-878C-A949BCE55048}"/>
              </a:ext>
            </a:extLst>
          </p:cNvPr>
          <p:cNvPicPr>
            <a:picLocks noGrp="1" noChangeAspect="1"/>
          </p:cNvPicPr>
          <p:nvPr>
            <p:ph sz="half" idx="2"/>
          </p:nvPr>
        </p:nvPicPr>
        <p:blipFill>
          <a:blip r:embed="rId3"/>
          <a:stretch>
            <a:fillRect/>
          </a:stretch>
        </p:blipFill>
        <p:spPr>
          <a:xfrm>
            <a:off x="5149970" y="1417638"/>
            <a:ext cx="3116516" cy="4583112"/>
          </a:xfrm>
        </p:spPr>
      </p:pic>
    </p:spTree>
    <p:extLst>
      <p:ext uri="{BB962C8B-B14F-4D97-AF65-F5344CB8AC3E}">
        <p14:creationId xmlns:p14="http://schemas.microsoft.com/office/powerpoint/2010/main" val="280943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normAutofit fontScale="90000"/>
          </a:bodyPr>
          <a:lstStyle/>
          <a:p>
            <a:r>
              <a:rPr lang="en-US" dirty="0"/>
              <a:t>Blogs to prepare for </a:t>
            </a:r>
            <a:r>
              <a:rPr lang="en-US" dirty="0" err="1"/>
              <a:t>realtime</a:t>
            </a:r>
            <a:r>
              <a:rPr lang="en-US" dirty="0"/>
              <a:t> discussion</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85000" lnSpcReduction="10000"/>
          </a:bodyPr>
          <a:lstStyle/>
          <a:p>
            <a:r>
              <a:rPr lang="en-CA" dirty="0"/>
              <a:t>Students set up a blog on a site of their own choosing.</a:t>
            </a:r>
          </a:p>
          <a:p>
            <a:r>
              <a:rPr lang="en-CA" dirty="0"/>
              <a:t>They manage their own blog; I have no access to it.</a:t>
            </a:r>
          </a:p>
          <a:p>
            <a:r>
              <a:rPr lang="en-CA" dirty="0"/>
              <a:t>They write in response to the reading/viewing/course content.</a:t>
            </a:r>
          </a:p>
          <a:p>
            <a:r>
              <a:rPr lang="en-CA" dirty="0"/>
              <a:t>They write in anticipation of a discussion to come.</a:t>
            </a:r>
          </a:p>
          <a:p>
            <a:r>
              <a:rPr lang="en-CA" dirty="0"/>
              <a:t>They have a sense of audience beyond the instructor.</a:t>
            </a:r>
          </a:p>
          <a:p>
            <a:r>
              <a:rPr lang="en-CA" dirty="0"/>
              <a:t>They write often.</a:t>
            </a:r>
          </a:p>
          <a:p>
            <a:r>
              <a:rPr lang="en-CA" dirty="0"/>
              <a:t>They write fast.</a:t>
            </a:r>
          </a:p>
          <a:p>
            <a:r>
              <a:rPr lang="en-CA" dirty="0"/>
              <a:t>They write a lot.</a:t>
            </a:r>
          </a:p>
        </p:txBody>
      </p:sp>
    </p:spTree>
    <p:extLst>
      <p:ext uri="{BB962C8B-B14F-4D97-AF65-F5344CB8AC3E}">
        <p14:creationId xmlns:p14="http://schemas.microsoft.com/office/powerpoint/2010/main" val="604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normAutofit fontScale="90000"/>
          </a:bodyPr>
          <a:lstStyle/>
          <a:p>
            <a:r>
              <a:rPr lang="en-US" dirty="0"/>
              <a:t>Blogs to prepare for </a:t>
            </a:r>
            <a:r>
              <a:rPr lang="en-US" dirty="0" err="1"/>
              <a:t>realtime</a:t>
            </a:r>
            <a:r>
              <a:rPr lang="en-US" dirty="0"/>
              <a:t> discussion</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92500" lnSpcReduction="10000"/>
          </a:bodyPr>
          <a:lstStyle/>
          <a:p>
            <a:pPr marL="0" indent="0">
              <a:buNone/>
            </a:pPr>
            <a:r>
              <a:rPr lang="en-US" dirty="0"/>
              <a:t>“</a:t>
            </a:r>
            <a:r>
              <a:rPr lang="en-CA" dirty="0"/>
              <a:t>You will set up a blog and, each week, in response to the reading and/or videos, you will write c. 400-500 words on a blog. You will also, on a weekly basis, write comments on at least two of your classmates’ blogs posts.</a:t>
            </a:r>
          </a:p>
          <a:p>
            <a:pPr marL="0" indent="0">
              <a:buNone/>
            </a:pPr>
            <a:r>
              <a:rPr lang="en-CA" dirty="0"/>
              <a:t>“You can set up a blog on just about any platform (except for Tumblr). I recommend one of the following: UBC Blogs, WordPress, or Blogger. Feel free to customize your blog in any way you fancy: make it pink! Upload cat pictures! It’s all good.”</a:t>
            </a:r>
          </a:p>
        </p:txBody>
      </p:sp>
    </p:spTree>
    <p:extLst>
      <p:ext uri="{BB962C8B-B14F-4D97-AF65-F5344CB8AC3E}">
        <p14:creationId xmlns:p14="http://schemas.microsoft.com/office/powerpoint/2010/main" val="54730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normAutofit fontScale="90000"/>
          </a:bodyPr>
          <a:lstStyle/>
          <a:p>
            <a:r>
              <a:rPr lang="en-US" dirty="0"/>
              <a:t>Blogs to prepare for </a:t>
            </a:r>
            <a:r>
              <a:rPr lang="en-US" dirty="0" err="1"/>
              <a:t>realtime</a:t>
            </a:r>
            <a:r>
              <a:rPr lang="en-US" dirty="0"/>
              <a:t> discussion</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77500" lnSpcReduction="20000"/>
          </a:bodyPr>
          <a:lstStyle/>
          <a:p>
            <a:pPr marL="0" indent="0">
              <a:buNone/>
            </a:pPr>
            <a:r>
              <a:rPr lang="en-US" dirty="0"/>
              <a:t>“</a:t>
            </a:r>
            <a:r>
              <a:rPr lang="en-CA" dirty="0"/>
              <a:t>Your aim with these posts is to spark discussion. Tell us about what you noticed, what you found interesting, what you liked, what you disliked what you found puzzling, what you want to talk about in class. Make connections with other weeks’ readings or viewings if you wish, or with other examples or things that you have noticed. </a:t>
            </a:r>
            <a:r>
              <a:rPr lang="en-CA" i="1" dirty="0"/>
              <a:t>Each blog post should also include one question that you want us to discuss collectively.</a:t>
            </a:r>
            <a:endParaRPr lang="en-CA" dirty="0"/>
          </a:p>
          <a:p>
            <a:pPr marL="0" indent="0">
              <a:buNone/>
            </a:pPr>
            <a:r>
              <a:rPr lang="en-CA" dirty="0"/>
              <a:t>“These posts and questions are not graded for quality, or even for grammar or spelling etc. Write them quickly, as soon as you are done with the reading or viewing! The point is to get some first ideas and impressions down, while the texts are still fresh in your mind, and to begin preparing for in-class discussion.</a:t>
            </a:r>
            <a:r>
              <a:rPr lang="en-US" dirty="0"/>
              <a:t>”</a:t>
            </a:r>
            <a:endParaRPr lang="en-CA" dirty="0"/>
          </a:p>
        </p:txBody>
      </p:sp>
    </p:spTree>
    <p:extLst>
      <p:ext uri="{BB962C8B-B14F-4D97-AF65-F5344CB8AC3E}">
        <p14:creationId xmlns:p14="http://schemas.microsoft.com/office/powerpoint/2010/main" val="131635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normAutofit fontScale="90000"/>
          </a:bodyPr>
          <a:lstStyle/>
          <a:p>
            <a:r>
              <a:rPr lang="en-US" dirty="0"/>
              <a:t>Blogs to prepare for </a:t>
            </a:r>
            <a:r>
              <a:rPr lang="en-US" dirty="0" err="1"/>
              <a:t>realtime</a:t>
            </a:r>
            <a:r>
              <a:rPr lang="en-US" dirty="0"/>
              <a:t> discussion</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77500" lnSpcReduction="20000"/>
          </a:bodyPr>
          <a:lstStyle/>
          <a:p>
            <a:r>
              <a:rPr lang="en-CA" dirty="0"/>
              <a:t>The blogs are open to the world (not password-protected).</a:t>
            </a:r>
          </a:p>
          <a:p>
            <a:r>
              <a:rPr lang="en-CA" dirty="0"/>
              <a:t>Students disable comment moderation; anyone can comment.</a:t>
            </a:r>
          </a:p>
          <a:p>
            <a:r>
              <a:rPr lang="en-CA" dirty="0"/>
              <a:t>The blogs can be anonymous.</a:t>
            </a:r>
          </a:p>
          <a:p>
            <a:r>
              <a:rPr lang="en-CA" dirty="0"/>
              <a:t>But they are also a place where students establish an identity.</a:t>
            </a:r>
          </a:p>
          <a:p>
            <a:r>
              <a:rPr lang="en-CA" dirty="0"/>
              <a:t>Students comment on each others’ blogs.</a:t>
            </a:r>
          </a:p>
          <a:p>
            <a:r>
              <a:rPr lang="en-CA" dirty="0"/>
              <a:t>A dialogue or conversation emerges; slow or fast.</a:t>
            </a:r>
          </a:p>
          <a:p>
            <a:r>
              <a:rPr lang="en-CA" dirty="0"/>
              <a:t>I read as many of the blogs as I can, and comment when I can.</a:t>
            </a:r>
          </a:p>
          <a:p>
            <a:r>
              <a:rPr lang="en-CA" dirty="0"/>
              <a:t>Student writing guides discussion.</a:t>
            </a:r>
          </a:p>
        </p:txBody>
      </p:sp>
    </p:spTree>
    <p:extLst>
      <p:ext uri="{BB962C8B-B14F-4D97-AF65-F5344CB8AC3E}">
        <p14:creationId xmlns:p14="http://schemas.microsoft.com/office/powerpoint/2010/main" val="291327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6ADB-AC50-C947-9C55-EB03F819F579}"/>
              </a:ext>
            </a:extLst>
          </p:cNvPr>
          <p:cNvSpPr>
            <a:spLocks noGrp="1"/>
          </p:cNvSpPr>
          <p:nvPr>
            <p:ph type="title"/>
          </p:nvPr>
        </p:nvSpPr>
        <p:spPr/>
        <p:txBody>
          <a:bodyPr/>
          <a:lstStyle/>
          <a:p>
            <a:r>
              <a:rPr lang="en-US" dirty="0"/>
              <a:t>Blogs as anytime discussion spaces</a:t>
            </a:r>
          </a:p>
        </p:txBody>
      </p:sp>
      <p:sp>
        <p:nvSpPr>
          <p:cNvPr id="3" name="Content Placeholder 2">
            <a:extLst>
              <a:ext uri="{FF2B5EF4-FFF2-40B4-BE49-F238E27FC236}">
                <a16:creationId xmlns:a16="http://schemas.microsoft.com/office/drawing/2014/main" id="{CBAFADA1-9CD0-9348-90DE-CC55DF37E823}"/>
              </a:ext>
            </a:extLst>
          </p:cNvPr>
          <p:cNvSpPr>
            <a:spLocks noGrp="1"/>
          </p:cNvSpPr>
          <p:nvPr>
            <p:ph idx="1"/>
          </p:nvPr>
        </p:nvSpPr>
        <p:spPr/>
        <p:txBody>
          <a:bodyPr>
            <a:normAutofit fontScale="85000" lnSpcReduction="10000"/>
          </a:bodyPr>
          <a:lstStyle/>
          <a:p>
            <a:r>
              <a:rPr lang="en-CA" dirty="0"/>
              <a:t>It is hard to let go of the idea that the classroom is where learning (study) happens.</a:t>
            </a:r>
          </a:p>
          <a:p>
            <a:r>
              <a:rPr lang="en-CA" dirty="0"/>
              <a:t>I usually emphasize that the fact that so much is online doesn’t meant attendance is optional; on the contrary.</a:t>
            </a:r>
          </a:p>
          <a:p>
            <a:r>
              <a:rPr lang="en-CA" dirty="0"/>
              <a:t>After all, isn’t this the logic of the much-hyped “flipped classroom”? It makes </a:t>
            </a:r>
            <a:r>
              <a:rPr lang="en-CA" dirty="0" err="1"/>
              <a:t>classtime</a:t>
            </a:r>
            <a:r>
              <a:rPr lang="en-CA" dirty="0"/>
              <a:t> more productive and valuable.</a:t>
            </a:r>
          </a:p>
          <a:p>
            <a:r>
              <a:rPr lang="en-CA" dirty="0"/>
              <a:t>I tend to think of class meetings as an event, the point at which everything comes together.</a:t>
            </a:r>
          </a:p>
          <a:p>
            <a:r>
              <a:rPr lang="en-CA" dirty="0"/>
              <a:t>But perhaps we need to rethink this (ultimately, instructor-centered) paradigm?</a:t>
            </a:r>
          </a:p>
        </p:txBody>
      </p:sp>
    </p:spTree>
    <p:extLst>
      <p:ext uri="{BB962C8B-B14F-4D97-AF65-F5344CB8AC3E}">
        <p14:creationId xmlns:p14="http://schemas.microsoft.com/office/powerpoint/2010/main" val="10186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6ADB-AC50-C947-9C55-EB03F819F579}"/>
              </a:ext>
            </a:extLst>
          </p:cNvPr>
          <p:cNvSpPr>
            <a:spLocks noGrp="1"/>
          </p:cNvSpPr>
          <p:nvPr>
            <p:ph type="title"/>
          </p:nvPr>
        </p:nvSpPr>
        <p:spPr/>
        <p:txBody>
          <a:bodyPr/>
          <a:lstStyle/>
          <a:p>
            <a:r>
              <a:rPr lang="en-US" dirty="0"/>
              <a:t>Blogs as anytime discussion spaces</a:t>
            </a:r>
          </a:p>
        </p:txBody>
      </p:sp>
      <p:sp>
        <p:nvSpPr>
          <p:cNvPr id="3" name="Content Placeholder 2">
            <a:extLst>
              <a:ext uri="{FF2B5EF4-FFF2-40B4-BE49-F238E27FC236}">
                <a16:creationId xmlns:a16="http://schemas.microsoft.com/office/drawing/2014/main" id="{CBAFADA1-9CD0-9348-90DE-CC55DF37E823}"/>
              </a:ext>
            </a:extLst>
          </p:cNvPr>
          <p:cNvSpPr>
            <a:spLocks noGrp="1"/>
          </p:cNvSpPr>
          <p:nvPr>
            <p:ph idx="1"/>
          </p:nvPr>
        </p:nvSpPr>
        <p:spPr/>
        <p:txBody>
          <a:bodyPr>
            <a:normAutofit fontScale="77500" lnSpcReduction="20000"/>
          </a:bodyPr>
          <a:lstStyle/>
          <a:p>
            <a:pPr marL="0" indent="0">
              <a:buNone/>
            </a:pPr>
            <a:r>
              <a:rPr lang="en-CA" dirty="0"/>
              <a:t>In any case, there is (increasingly?) discussion at the edges and around any course, on social media and elsewhere.</a:t>
            </a:r>
          </a:p>
          <a:p>
            <a:pPr marL="0" indent="0">
              <a:buNone/>
            </a:pPr>
            <a:r>
              <a:rPr lang="en-CA" dirty="0"/>
              <a:t>“Occasionally when I could not attend VK, I felt I missed something that day. And sometimes my friends and I would discuss VK at length on the phone or on WhatsApp. With or without permission VK has entered my life.”</a:t>
            </a:r>
          </a:p>
          <a:p>
            <a:pPr marL="0" indent="0">
              <a:buNone/>
            </a:pPr>
            <a:r>
              <a:rPr lang="en-CA" dirty="0"/>
              <a:t>Perhaps blogs are a way to make visible that discussion at the margins and make it proliferate, so that life enters the course.</a:t>
            </a:r>
          </a:p>
          <a:p>
            <a:pPr marL="0" indent="0">
              <a:buNone/>
            </a:pPr>
            <a:r>
              <a:rPr lang="en-CA" dirty="0"/>
              <a:t>Or perhaps, in this new normal, those margins come to be take center stage.</a:t>
            </a:r>
          </a:p>
        </p:txBody>
      </p:sp>
    </p:spTree>
    <p:extLst>
      <p:ext uri="{BB962C8B-B14F-4D97-AF65-F5344CB8AC3E}">
        <p14:creationId xmlns:p14="http://schemas.microsoft.com/office/powerpoint/2010/main" val="19269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welcome</a:t>
            </a:r>
            <a:endParaRPr sz="2400" dirty="0">
              <a:ea typeface="ＭＳ Ｐゴシック" charset="-128"/>
            </a:endParaRPr>
          </a:p>
        </p:txBody>
      </p:sp>
      <p:sp>
        <p:nvSpPr>
          <p:cNvPr id="23554" name="Text Placeholder 7">
            <a:extLst>
              <a:ext uri="{FF2B5EF4-FFF2-40B4-BE49-F238E27FC236}">
                <a16:creationId xmlns:a16="http://schemas.microsoft.com/office/drawing/2014/main" id="{19B20CA2-F59A-3D46-B33D-FD0FF0858358}"/>
              </a:ext>
            </a:extLst>
          </p:cNvPr>
          <p:cNvSpPr>
            <a:spLocks noGrp="1" noChangeArrowheads="1"/>
          </p:cNvSpPr>
          <p:nvPr>
            <p:ph type="body" sz="quarter" idx="13"/>
          </p:nvPr>
        </p:nvSpPr>
        <p:spPr bwMode="auto">
          <a:xfrm>
            <a:off x="439738" y="1131888"/>
            <a:ext cx="7394077"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285750" lvl="1" indent="-285750">
              <a:spcBef>
                <a:spcPct val="0"/>
              </a:spcBef>
              <a:buFont typeface="Arial" panose="020B0604020202020204" pitchFamily="34" charset="0"/>
              <a:buChar char="•"/>
            </a:pPr>
            <a:r>
              <a:rPr lang="en-CA" altLang="en-US" sz="2000" dirty="0"/>
              <a:t>Arts ISIT is hosting webinars all summer to support your online teaching needs, from designing online courses to creating engaging assessments using UBC-supported technologies. For more information, please see </a:t>
            </a:r>
            <a:r>
              <a:rPr lang="en-CA" altLang="en-US" sz="2000" dirty="0">
                <a:hlinkClick r:id="rId2"/>
              </a:rPr>
              <a:t>https://isitworkshops.arts.ubc.ca</a:t>
            </a:r>
            <a:r>
              <a:rPr lang="en-CA" altLang="en-US" sz="2000" dirty="0"/>
              <a:t>.</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Please share any </a:t>
            </a:r>
            <a:r>
              <a:rPr lang="en-CA" altLang="en-US" sz="2000" b="1" dirty="0"/>
              <a:t>questions </a:t>
            </a:r>
            <a:r>
              <a:rPr lang="en-CA" altLang="en-US" sz="2000" dirty="0"/>
              <a:t>using the chat. A Q&amp;A discussion will take place at the end of the session. </a:t>
            </a:r>
          </a:p>
          <a:p>
            <a:pPr lvl="1" indent="0">
              <a:spcBef>
                <a:spcPct val="0"/>
              </a:spcBef>
              <a:buNone/>
            </a:pPr>
            <a:endParaRPr lang="en-CA" altLang="en-US" sz="2000" dirty="0"/>
          </a:p>
          <a:p>
            <a:pPr marL="285750" lvl="1" indent="-285750">
              <a:spcBef>
                <a:spcPct val="0"/>
              </a:spcBef>
              <a:buFont typeface="Arial" panose="020B0604020202020204" pitchFamily="34" charset="0"/>
              <a:buChar char="•"/>
            </a:pPr>
            <a:r>
              <a:rPr lang="en-CA" altLang="en-US" sz="2000" dirty="0"/>
              <a:t>This webinar will be </a:t>
            </a:r>
            <a:r>
              <a:rPr lang="en-CA" altLang="en-US" sz="2000" b="1" dirty="0"/>
              <a:t>recorded </a:t>
            </a:r>
            <a:r>
              <a:rPr lang="en-CA" altLang="en-US" sz="2000" dirty="0"/>
              <a:t>and uploaded to the ISIT website. Please be mindful of any </a:t>
            </a:r>
            <a:r>
              <a:rPr lang="en-CA" altLang="en-US" sz="2000" b="1" dirty="0"/>
              <a:t>private information</a:t>
            </a:r>
            <a:r>
              <a:rPr lang="en-CA" altLang="en-US" sz="2000" dirty="0"/>
              <a:t> and anonymize personal details about specific students.</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Your </a:t>
            </a:r>
            <a:r>
              <a:rPr lang="en-CA" altLang="en-US" sz="2000" b="1" dirty="0"/>
              <a:t>cameras </a:t>
            </a:r>
            <a:r>
              <a:rPr lang="en-CA" altLang="en-US" sz="2000" dirty="0"/>
              <a:t>and </a:t>
            </a:r>
            <a:r>
              <a:rPr lang="en-CA" altLang="en-US" sz="2000" b="1" dirty="0"/>
              <a:t>microphones </a:t>
            </a:r>
            <a:r>
              <a:rPr lang="en-CA" altLang="en-US" sz="2000" dirty="0"/>
              <a:t>have been disabled to help save on bandwidth.</a:t>
            </a:r>
          </a:p>
        </p:txBody>
      </p:sp>
    </p:spTree>
    <p:extLst>
      <p:ext uri="{BB962C8B-B14F-4D97-AF65-F5344CB8AC3E}">
        <p14:creationId xmlns:p14="http://schemas.microsoft.com/office/powerpoint/2010/main" val="31527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6ADB-AC50-C947-9C55-EB03F819F579}"/>
              </a:ext>
            </a:extLst>
          </p:cNvPr>
          <p:cNvSpPr>
            <a:spLocks noGrp="1"/>
          </p:cNvSpPr>
          <p:nvPr>
            <p:ph type="title"/>
          </p:nvPr>
        </p:nvSpPr>
        <p:spPr/>
        <p:txBody>
          <a:bodyPr/>
          <a:lstStyle/>
          <a:p>
            <a:r>
              <a:rPr lang="en-US" dirty="0"/>
              <a:t>Blogs as anytime discussion spaces</a:t>
            </a:r>
          </a:p>
        </p:txBody>
      </p:sp>
      <p:sp>
        <p:nvSpPr>
          <p:cNvPr id="3" name="Content Placeholder 2">
            <a:extLst>
              <a:ext uri="{FF2B5EF4-FFF2-40B4-BE49-F238E27FC236}">
                <a16:creationId xmlns:a16="http://schemas.microsoft.com/office/drawing/2014/main" id="{CBAFADA1-9CD0-9348-90DE-CC55DF37E823}"/>
              </a:ext>
            </a:extLst>
          </p:cNvPr>
          <p:cNvSpPr>
            <a:spLocks noGrp="1"/>
          </p:cNvSpPr>
          <p:nvPr>
            <p:ph idx="1"/>
          </p:nvPr>
        </p:nvSpPr>
        <p:spPr/>
        <p:txBody>
          <a:bodyPr>
            <a:normAutofit fontScale="77500" lnSpcReduction="20000"/>
          </a:bodyPr>
          <a:lstStyle/>
          <a:p>
            <a:pPr marL="0" indent="0">
              <a:buNone/>
            </a:pPr>
            <a:r>
              <a:rPr lang="en-US" dirty="0"/>
              <a:t>“</a:t>
            </a:r>
            <a:r>
              <a:rPr lang="en-CA" dirty="0"/>
              <a:t>It makes me sad that this blog is the last one that I will write for this class. It has been good to share my thoughts with all of you guys, and tell you my perspectives about the different books we have read and discussed during this term. I will miss having the liberty of writing about anything I decide, and not feeling the pressure to think that anyone will judge me for what I posted in my blogs.”</a:t>
            </a:r>
          </a:p>
          <a:p>
            <a:pPr marL="0" indent="0">
              <a:buNone/>
            </a:pPr>
            <a:r>
              <a:rPr lang="en-CA" dirty="0"/>
              <a:t>“Some of the blogs written, I didn’t always agree with, but I learned from every single one of them.” </a:t>
            </a:r>
            <a:endParaRPr lang="en-US" dirty="0"/>
          </a:p>
          <a:p>
            <a:pPr marL="0" indent="0">
              <a:buNone/>
            </a:pPr>
            <a:r>
              <a:rPr lang="en-US" dirty="0"/>
              <a:t>“</a:t>
            </a:r>
            <a:r>
              <a:rPr lang="en-CA" dirty="0"/>
              <a:t>So long and farewell everyone! It was a pleasure to write these blog posts and interact with all your thought-provoking insights. I’ll miss you SPAN 322 Blog, but I’m sure you won’t be forgotten!”</a:t>
            </a:r>
          </a:p>
        </p:txBody>
      </p:sp>
    </p:spTree>
    <p:extLst>
      <p:ext uri="{BB962C8B-B14F-4D97-AF65-F5344CB8AC3E}">
        <p14:creationId xmlns:p14="http://schemas.microsoft.com/office/powerpoint/2010/main" val="23854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83A8-E1B9-2446-AC97-52CBD0441751}"/>
              </a:ext>
            </a:extLst>
          </p:cNvPr>
          <p:cNvSpPr>
            <a:spLocks noGrp="1"/>
          </p:cNvSpPr>
          <p:nvPr>
            <p:ph type="title"/>
          </p:nvPr>
        </p:nvSpPr>
        <p:spPr/>
        <p:txBody>
          <a:bodyPr/>
          <a:lstStyle/>
          <a:p>
            <a:r>
              <a:rPr lang="en-US" dirty="0"/>
              <a:t>Blogs in the Open</a:t>
            </a:r>
          </a:p>
        </p:txBody>
      </p:sp>
      <p:sp>
        <p:nvSpPr>
          <p:cNvPr id="3" name="Content Placeholder 2">
            <a:extLst>
              <a:ext uri="{FF2B5EF4-FFF2-40B4-BE49-F238E27FC236}">
                <a16:creationId xmlns:a16="http://schemas.microsoft.com/office/drawing/2014/main" id="{2B424123-BDB0-624C-92DC-4B78D2E1AED8}"/>
              </a:ext>
            </a:extLst>
          </p:cNvPr>
          <p:cNvSpPr>
            <a:spLocks noGrp="1"/>
          </p:cNvSpPr>
          <p:nvPr>
            <p:ph idx="1"/>
          </p:nvPr>
        </p:nvSpPr>
        <p:spPr/>
        <p:txBody>
          <a:bodyPr>
            <a:normAutofit fontScale="92500" lnSpcReduction="10000"/>
          </a:bodyPr>
          <a:lstStyle/>
          <a:p>
            <a:r>
              <a:rPr lang="en-US" dirty="0"/>
              <a:t>All this is predicated on a principle and ethic of openness, on many levels.</a:t>
            </a:r>
          </a:p>
          <a:p>
            <a:r>
              <a:rPr lang="en-US" dirty="0"/>
              <a:t>Opening up the classroom to voices from outside.</a:t>
            </a:r>
          </a:p>
          <a:p>
            <a:r>
              <a:rPr lang="en-US" dirty="0"/>
              <a:t>Opening ways to enable voices to emerge out of the classroom, to the world at large.</a:t>
            </a:r>
          </a:p>
          <a:p>
            <a:r>
              <a:rPr lang="en-US" dirty="0"/>
              <a:t>Opening up the lesson plan to innovation and surprise.</a:t>
            </a:r>
          </a:p>
          <a:p>
            <a:r>
              <a:rPr lang="en-US" dirty="0"/>
              <a:t>Opening up to what happens outside but also after the course is done.</a:t>
            </a:r>
          </a:p>
        </p:txBody>
      </p:sp>
    </p:spTree>
    <p:extLst>
      <p:ext uri="{BB962C8B-B14F-4D97-AF65-F5344CB8AC3E}">
        <p14:creationId xmlns:p14="http://schemas.microsoft.com/office/powerpoint/2010/main" val="27188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83A8-E1B9-2446-AC97-52CBD0441751}"/>
              </a:ext>
            </a:extLst>
          </p:cNvPr>
          <p:cNvSpPr>
            <a:spLocks noGrp="1"/>
          </p:cNvSpPr>
          <p:nvPr>
            <p:ph type="title"/>
          </p:nvPr>
        </p:nvSpPr>
        <p:spPr/>
        <p:txBody>
          <a:bodyPr/>
          <a:lstStyle/>
          <a:p>
            <a:r>
              <a:rPr lang="en-US" dirty="0"/>
              <a:t>Blogs in the Open</a:t>
            </a:r>
          </a:p>
        </p:txBody>
      </p:sp>
      <p:sp>
        <p:nvSpPr>
          <p:cNvPr id="3" name="Content Placeholder 2">
            <a:extLst>
              <a:ext uri="{FF2B5EF4-FFF2-40B4-BE49-F238E27FC236}">
                <a16:creationId xmlns:a16="http://schemas.microsoft.com/office/drawing/2014/main" id="{2B424123-BDB0-624C-92DC-4B78D2E1AED8}"/>
              </a:ext>
            </a:extLst>
          </p:cNvPr>
          <p:cNvSpPr>
            <a:spLocks noGrp="1"/>
          </p:cNvSpPr>
          <p:nvPr>
            <p:ph idx="1"/>
          </p:nvPr>
        </p:nvSpPr>
        <p:spPr/>
        <p:txBody>
          <a:bodyPr>
            <a:normAutofit fontScale="85000" lnSpcReduction="20000"/>
          </a:bodyPr>
          <a:lstStyle/>
          <a:p>
            <a:r>
              <a:rPr lang="en-US" dirty="0"/>
              <a:t>What happens to the “safe space” provided either by the classroom or by Canvas etc.?</a:t>
            </a:r>
          </a:p>
          <a:p>
            <a:r>
              <a:rPr lang="en-US" dirty="0"/>
              <a:t>I worry about this, but…</a:t>
            </a:r>
          </a:p>
          <a:p>
            <a:r>
              <a:rPr lang="en-US" dirty="0"/>
              <a:t>The classroom is perhaps not as safe as we think. Or it is safer for some than for others.</a:t>
            </a:r>
          </a:p>
          <a:p>
            <a:r>
              <a:rPr lang="en-US" dirty="0"/>
              <a:t>“</a:t>
            </a:r>
            <a:r>
              <a:rPr lang="en-CA" dirty="0"/>
              <a:t>If I may be perfectly honest, I trust google a whole lot more than I trust Canvas and the ‘Big Wigs’ of UBC.”</a:t>
            </a:r>
            <a:endParaRPr lang="en-US" dirty="0"/>
          </a:p>
          <a:p>
            <a:r>
              <a:rPr lang="en-US" dirty="0"/>
              <a:t>I have never had a problem with blogs in over fifteen years. </a:t>
            </a:r>
          </a:p>
          <a:p>
            <a:r>
              <a:rPr lang="en-US" dirty="0"/>
              <a:t>Sometimes even those cited or mentioned have found themselves and commented.</a:t>
            </a:r>
          </a:p>
        </p:txBody>
      </p:sp>
    </p:spTree>
    <p:extLst>
      <p:ext uri="{BB962C8B-B14F-4D97-AF65-F5344CB8AC3E}">
        <p14:creationId xmlns:p14="http://schemas.microsoft.com/office/powerpoint/2010/main" val="17555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B7F8-EE3A-CC4B-A619-81CCD6459EEE}"/>
              </a:ext>
            </a:extLst>
          </p:cNvPr>
          <p:cNvSpPr>
            <a:spLocks noGrp="1"/>
          </p:cNvSpPr>
          <p:nvPr>
            <p:ph type="title"/>
          </p:nvPr>
        </p:nvSpPr>
        <p:spPr/>
        <p:txBody>
          <a:bodyPr/>
          <a:lstStyle/>
          <a:p>
            <a:r>
              <a:rPr lang="en-US" dirty="0"/>
              <a:t>Technical Details</a:t>
            </a:r>
          </a:p>
        </p:txBody>
      </p:sp>
      <p:sp>
        <p:nvSpPr>
          <p:cNvPr id="3" name="Content Placeholder 2">
            <a:extLst>
              <a:ext uri="{FF2B5EF4-FFF2-40B4-BE49-F238E27FC236}">
                <a16:creationId xmlns:a16="http://schemas.microsoft.com/office/drawing/2014/main" id="{A6CF1B30-4B67-BA48-8A98-03637FA1894C}"/>
              </a:ext>
            </a:extLst>
          </p:cNvPr>
          <p:cNvSpPr>
            <a:spLocks noGrp="1"/>
          </p:cNvSpPr>
          <p:nvPr>
            <p:ph idx="1"/>
          </p:nvPr>
        </p:nvSpPr>
        <p:spPr/>
        <p:txBody>
          <a:bodyPr/>
          <a:lstStyle/>
          <a:p>
            <a:r>
              <a:rPr lang="en-US" dirty="0"/>
              <a:t>UBC blogs are now among the best.</a:t>
            </a:r>
          </a:p>
          <a:p>
            <a:r>
              <a:rPr lang="en-US" dirty="0"/>
              <a:t>Syndication is key.</a:t>
            </a:r>
          </a:p>
          <a:p>
            <a:r>
              <a:rPr lang="en-US" dirty="0"/>
              <a:t>Use </a:t>
            </a:r>
            <a:r>
              <a:rPr lang="en-US" dirty="0" err="1"/>
              <a:t>FeedWordPress</a:t>
            </a:r>
            <a:r>
              <a:rPr lang="en-US" dirty="0"/>
              <a:t>, which you need to ask CTLT to enable.</a:t>
            </a:r>
          </a:p>
          <a:p>
            <a:r>
              <a:rPr lang="en-US" dirty="0"/>
              <a:t>Try out categories, tags, etc.</a:t>
            </a:r>
          </a:p>
          <a:p>
            <a:r>
              <a:rPr lang="en-US" dirty="0"/>
              <a:t>The blog will need some occasional maintenance and attention.</a:t>
            </a:r>
          </a:p>
          <a:p>
            <a:endParaRPr lang="en-US" dirty="0"/>
          </a:p>
        </p:txBody>
      </p:sp>
    </p:spTree>
    <p:extLst>
      <p:ext uri="{BB962C8B-B14F-4D97-AF65-F5344CB8AC3E}">
        <p14:creationId xmlns:p14="http://schemas.microsoft.com/office/powerpoint/2010/main" val="2556502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sz="2400" dirty="0">
                <a:ea typeface="ＭＳ Ｐゴシック" charset="-128"/>
              </a:rPr>
              <a:t>Q&amp;A Discussion</a:t>
            </a:r>
          </a:p>
        </p:txBody>
      </p:sp>
      <p:sp>
        <p:nvSpPr>
          <p:cNvPr id="41986" name="Text Placeholder 7">
            <a:extLst>
              <a:ext uri="{FF2B5EF4-FFF2-40B4-BE49-F238E27FC236}">
                <a16:creationId xmlns:a16="http://schemas.microsoft.com/office/drawing/2014/main" id="{DCA2CB4A-3372-F941-9C7B-662B9BC43095}"/>
              </a:ext>
            </a:extLst>
          </p:cNvPr>
          <p:cNvSpPr>
            <a:spLocks noGrp="1" noChangeArrowheads="1"/>
          </p:cNvSpPr>
          <p:nvPr>
            <p:ph type="body" sz="quarter" idx="13"/>
          </p:nvPr>
        </p:nvSpPr>
        <p:spPr bwMode="auto">
          <a:xfrm>
            <a:off x="439738" y="1131888"/>
            <a:ext cx="7407725" cy="53927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spcBef>
                <a:spcPct val="0"/>
              </a:spcBef>
              <a:buFont typeface="Arial" panose="020B0604020202020204" pitchFamily="34" charset="0"/>
              <a:buChar char="•"/>
              <a:defRPr/>
            </a:pPr>
            <a:r>
              <a:rPr lang="en-CA" altLang="en-US" sz="2000" b="1" dirty="0"/>
              <a:t>To participate:</a:t>
            </a:r>
          </a:p>
          <a:p>
            <a:pPr marL="882650" lvl="2" indent="-342900">
              <a:spcBef>
                <a:spcPct val="0"/>
              </a:spcBef>
              <a:defRPr/>
            </a:pPr>
            <a:r>
              <a:rPr lang="en-CA" altLang="en-US" sz="2000" dirty="0"/>
              <a:t>Use the built-in chat to share any questions, comments, and resources.</a:t>
            </a:r>
          </a:p>
          <a:p>
            <a:pPr marL="882650" lvl="2" indent="-342900">
              <a:spcBef>
                <a:spcPct val="0"/>
              </a:spcBef>
              <a:defRPr/>
            </a:pPr>
            <a:r>
              <a:rPr lang="en-CA" altLang="en-US" sz="2000" dirty="0"/>
              <a:t>Raise your hand if you would like </a:t>
            </a:r>
            <a:r>
              <a:rPr lang="en-CA" altLang="en-US" sz="2000"/>
              <a:t>to speak.</a:t>
            </a:r>
            <a:endParaRPr lang="en-CA" altLang="en-US" sz="2000" dirty="0"/>
          </a:p>
          <a:p>
            <a:pPr marL="882650" lvl="2" indent="-342900">
              <a:spcBef>
                <a:spcPct val="0"/>
              </a:spcBef>
              <a:defRPr/>
            </a:pPr>
            <a:endParaRPr lang="en-CA" altLang="en-US" sz="2000" dirty="0"/>
          </a:p>
          <a:p>
            <a:pPr marL="342650" lvl="1" indent="-342900">
              <a:spcBef>
                <a:spcPct val="0"/>
              </a:spcBef>
              <a:defRPr/>
            </a:pPr>
            <a:r>
              <a:rPr lang="en-CA" altLang="en-US" sz="2000" b="1" dirty="0"/>
              <a:t>Reminder: This session is being recorded.</a:t>
            </a:r>
          </a:p>
          <a:p>
            <a:pPr marL="882650" lvl="2" indent="-342900">
              <a:spcBef>
                <a:spcPct val="0"/>
              </a:spcBef>
              <a:defRPr/>
            </a:pPr>
            <a:r>
              <a:rPr lang="en-CA" altLang="en-US" sz="2000" dirty="0"/>
              <a:t>Please anonymize any student information in your discussion.</a:t>
            </a:r>
          </a:p>
          <a:p>
            <a:pPr marL="882650" lvl="2" indent="-342900">
              <a:spcBef>
                <a:spcPct val="0"/>
              </a:spcBef>
              <a:defRPr/>
            </a:pPr>
            <a:r>
              <a:rPr lang="en-CA" altLang="en-US" sz="2000" dirty="0"/>
              <a:t>If you have any questions that cannot be anonymized, please email us at </a:t>
            </a:r>
            <a:r>
              <a:rPr lang="en-CA" altLang="en-US" sz="2000" dirty="0">
                <a:hlinkClick r:id="rId3"/>
              </a:rPr>
              <a:t>arts.helpdesk@ubc.ca</a:t>
            </a:r>
            <a:r>
              <a:rPr lang="en-CA" altLang="en-US" sz="2000" dirty="0"/>
              <a:t> and we will follow-up with you. </a:t>
            </a:r>
          </a:p>
        </p:txBody>
      </p:sp>
    </p:spTree>
    <p:extLst>
      <p:ext uri="{BB962C8B-B14F-4D97-AF65-F5344CB8AC3E}">
        <p14:creationId xmlns:p14="http://schemas.microsoft.com/office/powerpoint/2010/main" val="214955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3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Presenter INTRODUCTION</a:t>
            </a:r>
            <a:endParaRPr sz="2400" dirty="0">
              <a:ea typeface="ＭＳ Ｐゴシック" charset="-128"/>
            </a:endParaRPr>
          </a:p>
        </p:txBody>
      </p:sp>
      <p:sp>
        <p:nvSpPr>
          <p:cNvPr id="26626" name="Text Placeholder 7">
            <a:extLst>
              <a:ext uri="{FF2B5EF4-FFF2-40B4-BE49-F238E27FC236}">
                <a16:creationId xmlns:a16="http://schemas.microsoft.com/office/drawing/2014/main" id="{73C118B6-B140-8F49-868D-90ABC5D54EA2}"/>
              </a:ext>
            </a:extLst>
          </p:cNvPr>
          <p:cNvSpPr>
            <a:spLocks noGrp="1" noChangeArrowheads="1"/>
          </p:cNvSpPr>
          <p:nvPr>
            <p:ph type="body" sz="quarter" idx="13"/>
          </p:nvPr>
        </p:nvSpPr>
        <p:spPr bwMode="auto">
          <a:xfrm>
            <a:off x="439738" y="1131888"/>
            <a:ext cx="7366781"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lvl="1" indent="-285750">
              <a:spcBef>
                <a:spcPct val="0"/>
              </a:spcBef>
              <a:buFont typeface="Arial" panose="020B0604020202020204" pitchFamily="34" charset="0"/>
              <a:buChar char="•"/>
            </a:pPr>
            <a:r>
              <a:rPr lang="en-CA" altLang="en-US" sz="2000" b="1" dirty="0"/>
              <a:t>Jon Beasley-Murray</a:t>
            </a:r>
            <a:r>
              <a:rPr lang="en-CA" altLang="en-US" sz="2000" dirty="0"/>
              <a:t>, Associate Professor, Associate Head, and Undergraduate Advisor for Majors &amp; Minors in Hispanic Studies (FHIS)</a:t>
            </a:r>
          </a:p>
          <a:p>
            <a:pPr marL="825750" lvl="2" indent="-285750">
              <a:spcBef>
                <a:spcPct val="0"/>
              </a:spcBef>
              <a:buFont typeface="Arial" panose="020B0604020202020204" pitchFamily="34" charset="0"/>
              <a:buChar char="•"/>
            </a:pPr>
            <a:r>
              <a:rPr lang="en-CA" altLang="en-US" sz="2000" dirty="0"/>
              <a:t>Using blogs and videos in the classroom context to deliver course content</a:t>
            </a:r>
          </a:p>
          <a:p>
            <a:pPr marL="825750" lvl="2" indent="-285750">
              <a:spcBef>
                <a:spcPct val="0"/>
              </a:spcBef>
              <a:buFont typeface="Arial" panose="020B0604020202020204" pitchFamily="34" charset="0"/>
              <a:buChar char="•"/>
            </a:pPr>
            <a:r>
              <a:rPr lang="en-CA" altLang="en-US" sz="2000" dirty="0"/>
              <a:t>Integrating UBC Blogs &amp; video interaction in online learning environment to involve students in knowledge creation process</a:t>
            </a:r>
          </a:p>
        </p:txBody>
      </p:sp>
    </p:spTree>
    <p:extLst>
      <p:ext uri="{BB962C8B-B14F-4D97-AF65-F5344CB8AC3E}">
        <p14:creationId xmlns:p14="http://schemas.microsoft.com/office/powerpoint/2010/main" val="317800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360113"/>
            <a:ext cx="5791087" cy="1058863"/>
          </a:xfrm>
        </p:spPr>
        <p:txBody>
          <a:bodyPr>
            <a:noAutofit/>
          </a:bodyPr>
          <a:lstStyle/>
          <a:p>
            <a:pPr>
              <a:lnSpc>
                <a:spcPct val="120000"/>
              </a:lnSpc>
            </a:pPr>
            <a:r>
              <a:rPr lang="en-CA" sz="1800" dirty="0"/>
              <a:t>Engaging Students Through UBC Blogs and Multimedia</a:t>
            </a:r>
          </a:p>
        </p:txBody>
      </p:sp>
    </p:spTree>
    <p:extLst>
      <p:ext uri="{BB962C8B-B14F-4D97-AF65-F5344CB8AC3E}">
        <p14:creationId xmlns:p14="http://schemas.microsoft.com/office/powerpoint/2010/main" val="34668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AAF30-BEAF-354E-A0E2-BEF2B9E7E5B6}"/>
              </a:ext>
            </a:extLst>
          </p:cNvPr>
          <p:cNvSpPr>
            <a:spLocks noGrp="1"/>
          </p:cNvSpPr>
          <p:nvPr>
            <p:ph idx="1"/>
          </p:nvPr>
        </p:nvSpPr>
        <p:spPr/>
        <p:txBody>
          <a:bodyPr/>
          <a:lstStyle/>
          <a:p>
            <a:r>
              <a:rPr lang="en-US" dirty="0"/>
              <a:t>Teaching with Blogs</a:t>
            </a:r>
          </a:p>
          <a:p>
            <a:r>
              <a:rPr lang="en-US" dirty="0"/>
              <a:t>Studying with Blogs</a:t>
            </a:r>
          </a:p>
          <a:p>
            <a:r>
              <a:rPr lang="en-US" dirty="0"/>
              <a:t>Blogs to prepare for </a:t>
            </a:r>
            <a:r>
              <a:rPr lang="en-US" dirty="0" err="1"/>
              <a:t>realtime</a:t>
            </a:r>
            <a:r>
              <a:rPr lang="en-US" dirty="0"/>
              <a:t> discussion</a:t>
            </a:r>
          </a:p>
          <a:p>
            <a:r>
              <a:rPr lang="en-US" dirty="0"/>
              <a:t>Blogs as anytime discussion spaces</a:t>
            </a:r>
          </a:p>
          <a:p>
            <a:r>
              <a:rPr lang="en-US" dirty="0"/>
              <a:t>Blogs in the Open</a:t>
            </a:r>
          </a:p>
          <a:p>
            <a:r>
              <a:rPr lang="en-US" dirty="0"/>
              <a:t>Technical Details</a:t>
            </a:r>
          </a:p>
        </p:txBody>
      </p:sp>
      <p:sp>
        <p:nvSpPr>
          <p:cNvPr id="2" name="Title 1">
            <a:extLst>
              <a:ext uri="{FF2B5EF4-FFF2-40B4-BE49-F238E27FC236}">
                <a16:creationId xmlns:a16="http://schemas.microsoft.com/office/drawing/2014/main" id="{A8AF345B-FB21-AD47-908A-45319A76B0E1}"/>
              </a:ext>
            </a:extLst>
          </p:cNvPr>
          <p:cNvSpPr>
            <a:spLocks noGrp="1"/>
          </p:cNvSpPr>
          <p:nvPr>
            <p:ph type="title"/>
          </p:nvPr>
        </p:nvSpPr>
        <p:spPr/>
        <p:txBody>
          <a:bodyPr/>
          <a:lstStyle/>
          <a:p>
            <a:r>
              <a:rPr lang="en-US" dirty="0"/>
              <a:t>Teaching with Blogs</a:t>
            </a:r>
          </a:p>
        </p:txBody>
      </p:sp>
    </p:spTree>
    <p:extLst>
      <p:ext uri="{BB962C8B-B14F-4D97-AF65-F5344CB8AC3E}">
        <p14:creationId xmlns:p14="http://schemas.microsoft.com/office/powerpoint/2010/main" val="40240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lstStyle/>
          <a:p>
            <a:r>
              <a:rPr lang="en-US" dirty="0"/>
              <a:t>Teaching with Blogs</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85000" lnSpcReduction="20000"/>
          </a:bodyPr>
          <a:lstStyle/>
          <a:p>
            <a:pPr marL="0" indent="0">
              <a:buNone/>
            </a:pPr>
            <a:r>
              <a:rPr lang="en-CA" dirty="0"/>
              <a:t>In my courses, I (almost) always ask students to write weekly posts on blogs that they open and manage themselves.</a:t>
            </a:r>
          </a:p>
          <a:p>
            <a:pPr marL="0" indent="0">
              <a:buNone/>
            </a:pPr>
            <a:endParaRPr lang="en-CA" dirty="0"/>
          </a:p>
          <a:p>
            <a:pPr marL="0" indent="0">
              <a:buNone/>
            </a:pPr>
            <a:r>
              <a:rPr lang="en-CA" dirty="0"/>
              <a:t>In this workshop, I will describe this element of my courses, why I make the choices I do, and why I think you should, too. </a:t>
            </a:r>
            <a:r>
              <a:rPr lang="en-CA" dirty="0">
                <a:sym typeface="Wingdings" pitchFamily="2" charset="2"/>
              </a:rPr>
              <a:t></a:t>
            </a:r>
          </a:p>
          <a:p>
            <a:pPr marL="0" indent="0">
              <a:buNone/>
            </a:pPr>
            <a:endParaRPr lang="en-CA" dirty="0">
              <a:sym typeface="Wingdings" pitchFamily="2" charset="2"/>
            </a:endParaRPr>
          </a:p>
          <a:p>
            <a:pPr marL="0" indent="0">
              <a:buNone/>
            </a:pPr>
            <a:r>
              <a:rPr lang="en-CA" dirty="0">
                <a:sym typeface="Wingdings" pitchFamily="2" charset="2"/>
              </a:rPr>
              <a:t>None of this is particularly innovative or revolutionary. </a:t>
            </a:r>
          </a:p>
          <a:p>
            <a:pPr marL="0" indent="0">
              <a:buNone/>
            </a:pPr>
            <a:br>
              <a:rPr lang="en-CA" dirty="0">
                <a:sym typeface="Wingdings" pitchFamily="2" charset="2"/>
              </a:rPr>
            </a:br>
            <a:r>
              <a:rPr lang="en-CA" dirty="0">
                <a:sym typeface="Wingdings" pitchFamily="2" charset="2"/>
              </a:rPr>
              <a:t>But perhaps it could be.</a:t>
            </a:r>
            <a:endParaRPr lang="en-CA" dirty="0"/>
          </a:p>
        </p:txBody>
      </p:sp>
    </p:spTree>
    <p:extLst>
      <p:ext uri="{BB962C8B-B14F-4D97-AF65-F5344CB8AC3E}">
        <p14:creationId xmlns:p14="http://schemas.microsoft.com/office/powerpoint/2010/main" val="26486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lstStyle/>
          <a:p>
            <a:r>
              <a:rPr lang="en-US" dirty="0"/>
              <a:t>Teaching with Blogs</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85000" lnSpcReduction="20000"/>
          </a:bodyPr>
          <a:lstStyle/>
          <a:p>
            <a:pPr marL="0" indent="0">
              <a:buNone/>
            </a:pPr>
            <a:r>
              <a:rPr lang="en-CA" dirty="0"/>
              <a:t>In my courses, I (almost) always ask students to write weekly posts on blogs that they open and manage themselves.</a:t>
            </a:r>
          </a:p>
          <a:p>
            <a:r>
              <a:rPr lang="en-CA" dirty="0"/>
              <a:t>These are usually responses to the week’s reading/viewing.</a:t>
            </a:r>
          </a:p>
          <a:p>
            <a:r>
              <a:rPr lang="en-CA" dirty="0"/>
              <a:t>They are written before </a:t>
            </a:r>
            <a:r>
              <a:rPr lang="en-CA" dirty="0" err="1"/>
              <a:t>classtime</a:t>
            </a:r>
            <a:r>
              <a:rPr lang="en-CA" dirty="0"/>
              <a:t>.</a:t>
            </a:r>
          </a:p>
          <a:p>
            <a:r>
              <a:rPr lang="en-CA" dirty="0"/>
              <a:t>They are syndicated and appear on a course website.</a:t>
            </a:r>
          </a:p>
          <a:p>
            <a:r>
              <a:rPr lang="en-CA" dirty="0"/>
              <a:t>I grade them pass/fail.</a:t>
            </a:r>
          </a:p>
          <a:p>
            <a:r>
              <a:rPr lang="en-CA" dirty="0"/>
              <a:t>Students also have to comment on each others’ posts.</a:t>
            </a:r>
          </a:p>
          <a:p>
            <a:r>
              <a:rPr lang="en-CA" dirty="0"/>
              <a:t>Often I write my own blogposts; often I comment on students’.</a:t>
            </a:r>
          </a:p>
        </p:txBody>
      </p:sp>
    </p:spTree>
    <p:extLst>
      <p:ext uri="{BB962C8B-B14F-4D97-AF65-F5344CB8AC3E}">
        <p14:creationId xmlns:p14="http://schemas.microsoft.com/office/powerpoint/2010/main" val="41917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7F4A-4110-9C49-9370-44429468A9A3}"/>
              </a:ext>
            </a:extLst>
          </p:cNvPr>
          <p:cNvSpPr>
            <a:spLocks noGrp="1"/>
          </p:cNvSpPr>
          <p:nvPr>
            <p:ph type="title"/>
          </p:nvPr>
        </p:nvSpPr>
        <p:spPr/>
        <p:txBody>
          <a:bodyPr/>
          <a:lstStyle/>
          <a:p>
            <a:r>
              <a:rPr lang="en-US" dirty="0"/>
              <a:t>Teaching with Blogs</a:t>
            </a:r>
          </a:p>
        </p:txBody>
      </p:sp>
      <p:sp>
        <p:nvSpPr>
          <p:cNvPr id="3" name="Content Placeholder 2">
            <a:extLst>
              <a:ext uri="{FF2B5EF4-FFF2-40B4-BE49-F238E27FC236}">
                <a16:creationId xmlns:a16="http://schemas.microsoft.com/office/drawing/2014/main" id="{9A81F304-5372-AA47-BA43-49CDDDF49FA4}"/>
              </a:ext>
            </a:extLst>
          </p:cNvPr>
          <p:cNvSpPr>
            <a:spLocks noGrp="1"/>
          </p:cNvSpPr>
          <p:nvPr>
            <p:ph idx="1"/>
          </p:nvPr>
        </p:nvSpPr>
        <p:spPr/>
        <p:txBody>
          <a:bodyPr>
            <a:normAutofit fontScale="85000" lnSpcReduction="20000"/>
          </a:bodyPr>
          <a:lstStyle/>
          <a:p>
            <a:pPr marL="0" indent="0">
              <a:buNone/>
            </a:pPr>
            <a:r>
              <a:rPr lang="en-CA" dirty="0"/>
              <a:t>In my courses, I (almost) always ask students to write weekly posts on blogs that they open and manage themselves.</a:t>
            </a:r>
          </a:p>
          <a:p>
            <a:r>
              <a:rPr lang="en-CA" dirty="0"/>
              <a:t>Students (also) produce knowledge.</a:t>
            </a:r>
          </a:p>
          <a:p>
            <a:r>
              <a:rPr lang="en-CA" dirty="0"/>
              <a:t>They have things to say (and think) that go beyond the classroom.</a:t>
            </a:r>
          </a:p>
          <a:p>
            <a:r>
              <a:rPr lang="en-CA" dirty="0"/>
              <a:t>Students should have autonomy and ownership of their own contributions to (and beyond) the class.</a:t>
            </a:r>
          </a:p>
          <a:p>
            <a:r>
              <a:rPr lang="en-CA" dirty="0"/>
              <a:t>The flow of interaction and learning in the course should be as much horizontal (peer to peer) as vertical.</a:t>
            </a:r>
          </a:p>
          <a:p>
            <a:r>
              <a:rPr lang="en-CA" dirty="0"/>
              <a:t>We are involved in a collective enterprise of study.</a:t>
            </a:r>
          </a:p>
        </p:txBody>
      </p:sp>
    </p:spTree>
    <p:extLst>
      <p:ext uri="{BB962C8B-B14F-4D97-AF65-F5344CB8AC3E}">
        <p14:creationId xmlns:p14="http://schemas.microsoft.com/office/powerpoint/2010/main" val="250738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E87-37BB-9541-BC53-5C2C2DD9CC9D}"/>
              </a:ext>
            </a:extLst>
          </p:cNvPr>
          <p:cNvSpPr>
            <a:spLocks noGrp="1"/>
          </p:cNvSpPr>
          <p:nvPr>
            <p:ph type="title"/>
          </p:nvPr>
        </p:nvSpPr>
        <p:spPr/>
        <p:txBody>
          <a:bodyPr/>
          <a:lstStyle/>
          <a:p>
            <a:r>
              <a:rPr lang="en-US" dirty="0"/>
              <a:t>Studying with Blogs</a:t>
            </a:r>
          </a:p>
        </p:txBody>
      </p:sp>
      <p:sp>
        <p:nvSpPr>
          <p:cNvPr id="3" name="Content Placeholder 2">
            <a:extLst>
              <a:ext uri="{FF2B5EF4-FFF2-40B4-BE49-F238E27FC236}">
                <a16:creationId xmlns:a16="http://schemas.microsoft.com/office/drawing/2014/main" id="{112BE3EA-8E48-A648-B110-579365338127}"/>
              </a:ext>
            </a:extLst>
          </p:cNvPr>
          <p:cNvSpPr>
            <a:spLocks noGrp="1"/>
          </p:cNvSpPr>
          <p:nvPr>
            <p:ph idx="1"/>
          </p:nvPr>
        </p:nvSpPr>
        <p:spPr/>
        <p:txBody>
          <a:bodyPr>
            <a:normAutofit fontScale="77500" lnSpcReduction="20000"/>
          </a:bodyPr>
          <a:lstStyle/>
          <a:p>
            <a:pPr marL="0" indent="0">
              <a:buNone/>
            </a:pPr>
            <a:r>
              <a:rPr lang="en-CA" dirty="0"/>
              <a:t>Stefano </a:t>
            </a:r>
            <a:r>
              <a:rPr lang="en-CA" dirty="0" err="1"/>
              <a:t>Harney</a:t>
            </a:r>
            <a:r>
              <a:rPr lang="en-CA" dirty="0"/>
              <a:t> and Fred Moten, </a:t>
            </a:r>
            <a:r>
              <a:rPr lang="en-CA" i="1" dirty="0"/>
              <a:t>The </a:t>
            </a:r>
            <a:r>
              <a:rPr lang="en-CA" i="1" dirty="0" err="1"/>
              <a:t>Undercommons</a:t>
            </a:r>
            <a:r>
              <a:rPr lang="en-CA" i="1" dirty="0"/>
              <a:t>: Fugitive Planning and Black Study:</a:t>
            </a:r>
            <a:endParaRPr lang="en-US" dirty="0"/>
          </a:p>
          <a:p>
            <a:r>
              <a:rPr lang="en-US" dirty="0"/>
              <a:t>“</a:t>
            </a:r>
            <a:r>
              <a:rPr lang="en-CA" dirty="0"/>
              <a:t>When we enter a classroom and we refuse to call it to order, we are allowing study to continue, dissonant study perhaps, disorganized study, but study that precedes our call and will continue after we have left the room.” </a:t>
            </a:r>
          </a:p>
          <a:p>
            <a:r>
              <a:rPr lang="en-CA" dirty="0"/>
              <a:t>“Study is what you do with other people. It’s talking and walking around with other people, working, dancing, suffering, some irreducible convergence of all three, held under the name of speculative practice.”</a:t>
            </a:r>
            <a:endParaRPr lang="en-US" dirty="0"/>
          </a:p>
          <a:p>
            <a:r>
              <a:rPr lang="en-US" dirty="0"/>
              <a:t>“</a:t>
            </a:r>
            <a:r>
              <a:rPr lang="en-CA" dirty="0"/>
              <a:t>Study, a mode of thinking with others separate from the thinking that the institution requires of you.”</a:t>
            </a:r>
          </a:p>
          <a:p>
            <a:endParaRPr lang="en-CA" dirty="0"/>
          </a:p>
          <a:p>
            <a:pPr marL="0" indent="0">
              <a:buNone/>
            </a:pPr>
            <a:endParaRPr lang="en-CA" dirty="0"/>
          </a:p>
          <a:p>
            <a:pPr marL="0" indent="0">
              <a:buNone/>
            </a:pPr>
            <a:endParaRPr lang="en-US" dirty="0"/>
          </a:p>
        </p:txBody>
      </p:sp>
    </p:spTree>
    <p:extLst>
      <p:ext uri="{BB962C8B-B14F-4D97-AF65-F5344CB8AC3E}">
        <p14:creationId xmlns:p14="http://schemas.microsoft.com/office/powerpoint/2010/main" val="15168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1609</TotalTime>
  <Words>2027</Words>
  <Application>Microsoft Macintosh PowerPoint</Application>
  <PresentationFormat>On-screen Show (4:3)</PresentationFormat>
  <Paragraphs>148</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ＭＳ Ｐゴシック</vt:lpstr>
      <vt:lpstr>ＭＳ Ｐゴシック</vt:lpstr>
      <vt:lpstr>Arial</vt:lpstr>
      <vt:lpstr>Arial Black</vt:lpstr>
      <vt:lpstr>Calibri</vt:lpstr>
      <vt:lpstr>Whitney Book</vt:lpstr>
      <vt:lpstr>WhitneyHTF-Bold</vt:lpstr>
      <vt:lpstr>Wingdings</vt:lpstr>
      <vt:lpstr>Office Theme</vt:lpstr>
      <vt:lpstr>PowerPoint Presentation</vt:lpstr>
      <vt:lpstr>PowerPoint Presentation</vt:lpstr>
      <vt:lpstr>PowerPoint Presentation</vt:lpstr>
      <vt:lpstr>PowerPoint Presentation</vt:lpstr>
      <vt:lpstr>Teaching with Blogs</vt:lpstr>
      <vt:lpstr>Teaching with Blogs</vt:lpstr>
      <vt:lpstr>Teaching with Blogs</vt:lpstr>
      <vt:lpstr>Teaching with Blogs</vt:lpstr>
      <vt:lpstr>Studying with Blogs</vt:lpstr>
      <vt:lpstr>Studying with Blogs</vt:lpstr>
      <vt:lpstr>Studying with Blogs</vt:lpstr>
      <vt:lpstr>Studying with Blogs</vt:lpstr>
      <vt:lpstr>Studying with Blogs</vt:lpstr>
      <vt:lpstr>Blogs to prepare for realtime discussion</vt:lpstr>
      <vt:lpstr>Blogs to prepare for realtime discussion</vt:lpstr>
      <vt:lpstr>Blogs to prepare for realtime discussion</vt:lpstr>
      <vt:lpstr>Blogs to prepare for realtime discussion</vt:lpstr>
      <vt:lpstr>Blogs as anytime discussion spaces</vt:lpstr>
      <vt:lpstr>Blogs as anytime discussion spaces</vt:lpstr>
      <vt:lpstr>Blogs as anytime discussion spaces</vt:lpstr>
      <vt:lpstr>Blogs in the Open</vt:lpstr>
      <vt:lpstr>Blogs in the Open</vt:lpstr>
      <vt:lpstr>Technical Details</vt:lpstr>
      <vt:lpstr>PowerPoint Presentation</vt:lpstr>
      <vt:lpstr>PowerPoint Presentation</vt:lpstr>
    </vt:vector>
  </TitlesOfParts>
  <Manager/>
  <Company>UBC</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Virtual Interactions</dc:title>
  <dc:subject/>
  <dc:creator>Brianne Orr</dc:creator>
  <cp:keywords/>
  <dc:description/>
  <cp:lastModifiedBy>Microsoft Office User</cp:lastModifiedBy>
  <cp:revision>64</cp:revision>
  <dcterms:created xsi:type="dcterms:W3CDTF">2020-06-02T21:32:56Z</dcterms:created>
  <dcterms:modified xsi:type="dcterms:W3CDTF">2020-07-23T18:57:16Z</dcterms:modified>
  <cp:category/>
</cp:coreProperties>
</file>