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91" r:id="rId2"/>
    <p:sldId id="320" r:id="rId3"/>
    <p:sldId id="317" r:id="rId4"/>
    <p:sldId id="297" r:id="rId5"/>
    <p:sldId id="330" r:id="rId6"/>
    <p:sldId id="331" r:id="rId7"/>
    <p:sldId id="332" r:id="rId8"/>
    <p:sldId id="333" r:id="rId9"/>
    <p:sldId id="335" r:id="rId10"/>
    <p:sldId id="334" r:id="rId11"/>
    <p:sldId id="336" r:id="rId12"/>
    <p:sldId id="318" r:id="rId13"/>
    <p:sldId id="32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/>
    <p:restoredTop sz="94674"/>
  </p:normalViewPr>
  <p:slideViewPr>
    <p:cSldViewPr snapToGrid="0" snapToObjects="1">
      <p:cViewPr varScale="1">
        <p:scale>
          <a:sx n="100" d="100"/>
          <a:sy n="100" d="100"/>
        </p:scale>
        <p:origin x="84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84B61-943F-A14C-9684-2AD1649DB17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E5702-0290-E24E-95C8-CE63CE94C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5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DE4CFCF2-9B18-AF40-9E6F-FDE09EA780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E9069B54-9BC6-A644-8D0B-8791127A8A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2F9F6D40-8883-0A4C-AD25-823323C03C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FD18908-7E36-F144-A06F-0AAAF6AA7E7D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202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FC472534-DDA3-CB40-B5AB-091CECB7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21E7F862-741E-0E47-913C-4FA835334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47BF52DA-DAF2-7C4F-B5FF-948B651D2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4C0FE1-B79A-C84B-9D52-B27201BD60B0}" type="slidenum">
              <a:rPr lang="en-US" altLang="en-US" sz="1200" smtClean="0">
                <a:latin typeface="Calibri" panose="020F0502020204030204" pitchFamily="34" charset="0"/>
              </a:rPr>
              <a:pPr/>
              <a:t>12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519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303F4C2A-2136-3349-BC1D-48D5E11C44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853F3D49-2DAA-3E45-B280-B811A8A7C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AC11EA09-BB38-C04A-92D9-9BE45A5C2B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5087941-179B-CF44-849E-AB6E920725DB}" type="slidenum">
              <a:rPr lang="en-US" altLang="en-US" sz="1200" smtClean="0">
                <a:latin typeface="Calibri" panose="020F0502020204030204" pitchFamily="34" charset="0"/>
              </a:rPr>
              <a:pPr/>
              <a:t>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471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FC472534-DDA3-CB40-B5AB-091CECB7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21E7F862-741E-0E47-913C-4FA835334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47BF52DA-DAF2-7C4F-B5FF-948B651D2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4C0FE1-B79A-C84B-9D52-B27201BD60B0}" type="slidenum">
              <a:rPr lang="en-US" altLang="en-US" sz="1200" smtClean="0">
                <a:latin typeface="Calibri" panose="020F0502020204030204" pitchFamily="34" charset="0"/>
              </a:rPr>
              <a:pPr/>
              <a:t>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645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FC472534-DDA3-CB40-B5AB-091CECB7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21E7F862-741E-0E47-913C-4FA835334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47BF52DA-DAF2-7C4F-B5FF-948B651D2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4C0FE1-B79A-C84B-9D52-B27201BD60B0}" type="slidenum">
              <a:rPr lang="en-US" altLang="en-US" sz="1200" smtClean="0">
                <a:latin typeface="Calibri" panose="020F0502020204030204" pitchFamily="34" charset="0"/>
              </a:rPr>
              <a:pPr/>
              <a:t>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6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FC472534-DDA3-CB40-B5AB-091CECB7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21E7F862-741E-0E47-913C-4FA835334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47BF52DA-DAF2-7C4F-B5FF-948B651D2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4C0FE1-B79A-C84B-9D52-B27201BD60B0}" type="slidenum">
              <a:rPr lang="en-US" altLang="en-US" sz="1200" smtClean="0">
                <a:latin typeface="Calibri" panose="020F0502020204030204" pitchFamily="34" charset="0"/>
              </a:rPr>
              <a:pPr/>
              <a:t>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722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FC472534-DDA3-CB40-B5AB-091CECB7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21E7F862-741E-0E47-913C-4FA835334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47BF52DA-DAF2-7C4F-B5FF-948B651D2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4C0FE1-B79A-C84B-9D52-B27201BD60B0}" type="slidenum">
              <a:rPr lang="en-US" altLang="en-US" sz="1200" smtClean="0">
                <a:latin typeface="Calibri" panose="020F0502020204030204" pitchFamily="34" charset="0"/>
              </a:rPr>
              <a:pPr/>
              <a:t>8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508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FC472534-DDA3-CB40-B5AB-091CECB7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21E7F862-741E-0E47-913C-4FA835334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47BF52DA-DAF2-7C4F-B5FF-948B651D2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4C0FE1-B79A-C84B-9D52-B27201BD60B0}" type="slidenum">
              <a:rPr lang="en-US" altLang="en-US" sz="1200" smtClean="0">
                <a:latin typeface="Calibri" panose="020F0502020204030204" pitchFamily="34" charset="0"/>
              </a:rPr>
              <a:pPr/>
              <a:t>9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234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FC472534-DDA3-CB40-B5AB-091CECB7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21E7F862-741E-0E47-913C-4FA835334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47BF52DA-DAF2-7C4F-B5FF-948B651D2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4C0FE1-B79A-C84B-9D52-B27201BD60B0}" type="slidenum">
              <a:rPr lang="en-US" altLang="en-US" sz="1200" smtClean="0">
                <a:latin typeface="Calibri" panose="020F0502020204030204" pitchFamily="34" charset="0"/>
              </a:rPr>
              <a:pPr/>
              <a:t>10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79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FC472534-DDA3-CB40-B5AB-091CECB7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21E7F862-741E-0E47-913C-4FA835334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47BF52DA-DAF2-7C4F-B5FF-948B651D2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4C0FE1-B79A-C84B-9D52-B27201BD60B0}" type="slidenum">
              <a:rPr lang="en-US" altLang="en-US" sz="1200" smtClean="0">
                <a:latin typeface="Calibri" panose="020F0502020204030204" pitchFamily="34" charset="0"/>
              </a:rPr>
              <a:pPr/>
              <a:t>11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566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7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5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 Slide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20081969092_d77b6aa5ab_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3" descr="s4b282c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4"/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>
              <a:spcBef>
                <a:spcPct val="20000"/>
              </a:spcBef>
              <a:buFont typeface="Arial" charset="0"/>
              <a:buNone/>
              <a:defRPr/>
            </a:pPr>
            <a:fld id="{74707BB6-A0EC-6C47-9654-4075B4F7A4B9}" type="slidenum">
              <a:rPr lang="en-US" sz="900" smtClean="0">
                <a:solidFill>
                  <a:srgbClr val="FFFFFF"/>
                </a:solidFill>
                <a:cs typeface="Arial" charset="0"/>
              </a:rPr>
              <a:pPr algn="r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en-CA" sz="9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9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/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/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35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main-mall.fixed.jpg">
            <a:extLst>
              <a:ext uri="{FF2B5EF4-FFF2-40B4-BE49-F238E27FC236}">
                <a16:creationId xmlns:a16="http://schemas.microsoft.com/office/drawing/2014/main" id="{54CB3B62-627C-5B4A-8112-8FF0506C64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522F74-9C1C-7E42-9FF3-7AA4F1681FC6}"/>
              </a:ext>
            </a:extLst>
          </p:cNvPr>
          <p:cNvSpPr/>
          <p:nvPr userDrawn="1"/>
        </p:nvSpPr>
        <p:spPr>
          <a:xfrm>
            <a:off x="-107950" y="1131888"/>
            <a:ext cx="6122988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D7E00C-DB73-7B4C-BA4A-69CB2B3E6AFE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8" name="Picture 9" descr="s4b282c2015.png">
            <a:extLst>
              <a:ext uri="{FF2B5EF4-FFF2-40B4-BE49-F238E27FC236}">
                <a16:creationId xmlns:a16="http://schemas.microsoft.com/office/drawing/2014/main" id="{F139579B-6CCF-5745-A33E-DB6784F866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332646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5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 kern="0" cap="all" spc="150" normalizeH="0" baseline="0">
                <a:solidFill>
                  <a:srgbClr val="0C2344"/>
                </a:solidFill>
                <a:latin typeface="Arial Black"/>
                <a:cs typeface="Arial Black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9497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89915475_1cd74fac37_o.jpg">
            <a:extLst>
              <a:ext uri="{FF2B5EF4-FFF2-40B4-BE49-F238E27FC236}">
                <a16:creationId xmlns:a16="http://schemas.microsoft.com/office/drawing/2014/main" id="{0C4ED921-CDB2-479B-B2FD-33A5E09FCC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EE8005-1207-46A3-898F-B3F198CCC74D}"/>
              </a:ext>
            </a:extLst>
          </p:cNvPr>
          <p:cNvSpPr/>
          <p:nvPr userDrawn="1"/>
        </p:nvSpPr>
        <p:spPr>
          <a:xfrm>
            <a:off x="-52388" y="1131888"/>
            <a:ext cx="4716463" cy="10795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3" descr="UBC_2016_Signature_Wide_282.png">
            <a:extLst>
              <a:ext uri="{FF2B5EF4-FFF2-40B4-BE49-F238E27FC236}">
                <a16:creationId xmlns:a16="http://schemas.microsoft.com/office/drawing/2014/main" id="{288ECEC1-624E-4E67-A7BD-F020897B34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439863"/>
            <a:ext cx="389731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590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section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0EA64389-B482-C74B-A994-7AC4C792B9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1C24A-CC57-3B44-833E-736C8684B846}"/>
              </a:ext>
            </a:extLst>
          </p:cNvPr>
          <p:cNvSpPr/>
          <p:nvPr userDrawn="1"/>
        </p:nvSpPr>
        <p:spPr>
          <a:xfrm>
            <a:off x="0" y="1131888"/>
            <a:ext cx="6015038" cy="113188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AE7E76-778A-9541-9C54-C2E1F469A995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84B7F30D-119B-DD4D-AACD-57B5E79984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70E9CE34-DE12-8740-910E-4C0A2F9692C9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DF1CCF7C-8D11-564B-B7B0-C12DF58F4857}" type="slidenum">
              <a:rPr lang="en-US" altLang="en-US" sz="900" smtClean="0">
                <a:solidFill>
                  <a:srgbClr val="FFFFFF"/>
                </a:solidFill>
                <a:latin typeface="Whitney Book" pitchFamily="50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50" charset="0"/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6" y="1275606"/>
            <a:ext cx="5574565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8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96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87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05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7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7/13/20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5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7/13/20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7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7/13/20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0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2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E3B45-41BB-6D44-8F99-E8E22F2AD3BA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17642-005C-B84D-BB40-3B2F095F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8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6" r:id="rId14"/>
    <p:sldLayoutId id="2147483667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li.do/event/fxpfesz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arts.helpdesk@ubc.ca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li.do/event/fxpfeszv" TargetMode="External"/><Relationship Id="rId2" Type="http://schemas.openxmlformats.org/officeDocument/2006/relationships/hyperlink" Target="https://isitworkshops.arts.ubc.ca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F554E5-7AFF-41FF-B148-134D423B9D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5" y="1395853"/>
            <a:ext cx="5430838" cy="18240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CA" sz="2200" dirty="0"/>
              <a:t>Blending Large Online Lectures: Sync &amp; </a:t>
            </a:r>
            <a:r>
              <a:rPr lang="en-CA" sz="2200" dirty="0" err="1"/>
              <a:t>Async</a:t>
            </a:r>
            <a:r>
              <a:rPr lang="en-CA" sz="2200" dirty="0"/>
              <a:t> Student Participation Learning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6E90B-4A5B-4F9F-90F7-5ACAD132DA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125" y="3039709"/>
            <a:ext cx="5430838" cy="360362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sz="2000" dirty="0">
                <a:ea typeface="ＭＳ Ｐゴシック" charset="-128"/>
              </a:rPr>
              <a:t>Allen Sens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F3A79-03C2-46FC-A103-D2C58E675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125" y="3400071"/>
            <a:ext cx="5430838" cy="498651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1200" dirty="0">
                <a:ea typeface="ＭＳ Ｐゴシック" charset="-128"/>
              </a:rPr>
              <a:t>July 13, 2020</a:t>
            </a:r>
          </a:p>
        </p:txBody>
      </p:sp>
    </p:spTree>
    <p:extLst>
      <p:ext uri="{BB962C8B-B14F-4D97-AF65-F5344CB8AC3E}">
        <p14:creationId xmlns:p14="http://schemas.microsoft.com/office/powerpoint/2010/main" val="269976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ea typeface="ＭＳ Ｐゴシック" charset="-128"/>
              </a:rPr>
              <a:t>RECIPE #5: </a:t>
            </a:r>
            <a:r>
              <a:rPr lang="en-US" sz="2400" b="0" dirty="0">
                <a:ea typeface="ＭＳ Ｐゴシック" charset="-128"/>
              </a:rPr>
              <a:t>KITCHEN (the committee)</a:t>
            </a:r>
            <a:endParaRPr sz="2400" dirty="0">
              <a:ea typeface="ＭＳ Ｐゴシック" charset="-128"/>
            </a:endParaRPr>
          </a:p>
        </p:txBody>
      </p:sp>
      <p:sp>
        <p:nvSpPr>
          <p:cNvPr id="41986" name="Text Placeholder 7">
            <a:extLst>
              <a:ext uri="{FF2B5EF4-FFF2-40B4-BE49-F238E27FC236}">
                <a16:creationId xmlns:a16="http://schemas.microsoft.com/office/drawing/2014/main" id="{DCA2CB4A-3372-F941-9C7B-662B9BC4309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Course-long groups (8-12); synchronous or asynchronous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Student prep: all course learning materials; research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Outcomes: individual contributions; major group project; presentation of report or peer review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Students select their roles/responsibilities in the group based on the assignment template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Each student composes an individual project first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Group integrates/synthesizes the individual projects into the final group project submission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Presentation of findings to class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Dedicated class time devoted 100% to group project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Example: High Level Panel on UN Peacekeeping mission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Assessment: individual reports; group project; presentation; peer assessment (anti-group work mitigation)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96276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ea typeface="ＭＳ Ｐゴシック" charset="-128"/>
              </a:rPr>
              <a:t>OFF Menu</a:t>
            </a:r>
            <a:endParaRPr sz="2400" dirty="0">
              <a:ea typeface="ＭＳ Ｐゴシック" charset="-128"/>
            </a:endParaRPr>
          </a:p>
        </p:txBody>
      </p:sp>
      <p:sp>
        <p:nvSpPr>
          <p:cNvPr id="41986" name="Text Placeholder 7">
            <a:extLst>
              <a:ext uri="{FF2B5EF4-FFF2-40B4-BE49-F238E27FC236}">
                <a16:creationId xmlns:a16="http://schemas.microsoft.com/office/drawing/2014/main" id="{DCA2CB4A-3372-F941-9C7B-662B9BC4309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dirty="0"/>
              <a:t>“Donahue”/Talk Show/Radio Podcast: (audience participation)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dirty="0"/>
              <a:t>The Exhibition: (posters, art, song/lyrics, videos)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dirty="0"/>
              <a:t>Witness Rooms: present images/videos related to course material and have students identify and discuss</a:t>
            </a:r>
          </a:p>
        </p:txBody>
      </p:sp>
    </p:spTree>
    <p:extLst>
      <p:ext uri="{BB962C8B-B14F-4D97-AF65-F5344CB8AC3E}">
        <p14:creationId xmlns:p14="http://schemas.microsoft.com/office/powerpoint/2010/main" val="3244153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sz="2400" dirty="0">
                <a:ea typeface="ＭＳ Ｐゴシック" charset="-128"/>
              </a:rPr>
              <a:t>Q&amp;A Discussion</a:t>
            </a:r>
          </a:p>
        </p:txBody>
      </p:sp>
      <p:sp>
        <p:nvSpPr>
          <p:cNvPr id="41986" name="Text Placeholder 7">
            <a:extLst>
              <a:ext uri="{FF2B5EF4-FFF2-40B4-BE49-F238E27FC236}">
                <a16:creationId xmlns:a16="http://schemas.microsoft.com/office/drawing/2014/main" id="{DCA2CB4A-3372-F941-9C7B-662B9BC4309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b="1" dirty="0"/>
              <a:t>To participate:</a:t>
            </a:r>
          </a:p>
          <a:p>
            <a:pPr marL="882650" lvl="2" indent="-342900">
              <a:spcBef>
                <a:spcPct val="0"/>
              </a:spcBef>
              <a:defRPr/>
            </a:pPr>
            <a:r>
              <a:rPr lang="en-CA" altLang="en-US" sz="2000" dirty="0"/>
              <a:t>Please share any </a:t>
            </a:r>
            <a:r>
              <a:rPr lang="en-CA" altLang="en-US" sz="2000" b="1" dirty="0"/>
              <a:t>questions </a:t>
            </a:r>
            <a:r>
              <a:rPr lang="en-CA" altLang="en-US" sz="2000" dirty="0"/>
              <a:t>or vote one ones you want answered on </a:t>
            </a:r>
            <a:r>
              <a:rPr lang="en-CA" altLang="en-US" sz="2000" dirty="0">
                <a:hlinkClick r:id="rId3"/>
              </a:rPr>
              <a:t>https://app.sli.do/event/fxpfeszv</a:t>
            </a:r>
            <a:r>
              <a:rPr lang="en-CA" altLang="en-US" sz="2000" dirty="0"/>
              <a:t>.</a:t>
            </a:r>
          </a:p>
          <a:p>
            <a:pPr marL="882650" lvl="2" indent="-342900">
              <a:spcBef>
                <a:spcPct val="0"/>
              </a:spcBef>
              <a:defRPr/>
            </a:pPr>
            <a:endParaRPr lang="en-CA" altLang="en-US" sz="2000" dirty="0"/>
          </a:p>
          <a:p>
            <a:pPr marL="342650" lvl="1" indent="-342900">
              <a:spcBef>
                <a:spcPct val="0"/>
              </a:spcBef>
              <a:defRPr/>
            </a:pPr>
            <a:r>
              <a:rPr lang="en-CA" altLang="en-US" sz="2000" b="1" dirty="0"/>
              <a:t>Reminder: This session is being recorded.</a:t>
            </a:r>
          </a:p>
          <a:p>
            <a:pPr marL="882650" lvl="2" indent="-342900">
              <a:spcBef>
                <a:spcPct val="0"/>
              </a:spcBef>
              <a:defRPr/>
            </a:pPr>
            <a:r>
              <a:rPr lang="en-CA" altLang="en-US" sz="2000" dirty="0"/>
              <a:t>Please anonymize any student information in your discussion.</a:t>
            </a:r>
          </a:p>
          <a:p>
            <a:pPr marL="882650" lvl="2" indent="-342900">
              <a:spcBef>
                <a:spcPct val="0"/>
              </a:spcBef>
              <a:defRPr/>
            </a:pPr>
            <a:r>
              <a:rPr lang="en-CA" altLang="en-US" sz="2000" dirty="0"/>
              <a:t>If you have any questions that cannot be anonymized, please email us at </a:t>
            </a:r>
            <a:r>
              <a:rPr lang="en-CA" altLang="en-US" sz="2000" dirty="0">
                <a:hlinkClick r:id="rId4"/>
              </a:rPr>
              <a:t>arts.helpdesk@ubc.ca</a:t>
            </a:r>
            <a:r>
              <a:rPr lang="en-CA" altLang="en-US" sz="2000" dirty="0"/>
              <a:t> and we will follow-up with you. </a:t>
            </a:r>
          </a:p>
        </p:txBody>
      </p:sp>
    </p:spTree>
    <p:extLst>
      <p:ext uri="{BB962C8B-B14F-4D97-AF65-F5344CB8AC3E}">
        <p14:creationId xmlns:p14="http://schemas.microsoft.com/office/powerpoint/2010/main" val="2149557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63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ea typeface="ＭＳ Ｐゴシック" charset="-128"/>
              </a:rPr>
              <a:t>welcome</a:t>
            </a:r>
            <a:endParaRPr sz="2400" dirty="0">
              <a:ea typeface="ＭＳ Ｐゴシック" charset="-128"/>
            </a:endParaRPr>
          </a:p>
        </p:txBody>
      </p:sp>
      <p:sp>
        <p:nvSpPr>
          <p:cNvPr id="23554" name="Text Placeholder 7">
            <a:extLst>
              <a:ext uri="{FF2B5EF4-FFF2-40B4-BE49-F238E27FC236}">
                <a16:creationId xmlns:a16="http://schemas.microsoft.com/office/drawing/2014/main" id="{19B20CA2-F59A-3D46-B33D-FD0FF0858358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/>
              <a:t>Arts ISIT is hosting webinars all summer to support your online teaching needs, from designing online courses to creating engaging assessments using UBC-supported technologies. For more information, please see </a:t>
            </a:r>
            <a:r>
              <a:rPr lang="en-CA" altLang="en-US" sz="2000" dirty="0">
                <a:hlinkClick r:id="rId2"/>
              </a:rPr>
              <a:t>https://isitworkshops.arts.ubc.ca</a:t>
            </a:r>
            <a:r>
              <a:rPr lang="en-CA" altLang="en-US" sz="2000" dirty="0"/>
              <a:t>.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 dirty="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/>
              <a:t>Please share any </a:t>
            </a:r>
            <a:r>
              <a:rPr lang="en-CA" altLang="en-US" sz="2000" b="1" dirty="0"/>
              <a:t>questions </a:t>
            </a:r>
            <a:r>
              <a:rPr lang="en-CA" altLang="en-US" sz="2000" dirty="0"/>
              <a:t>or vote one ones you want answered on </a:t>
            </a:r>
            <a:r>
              <a:rPr lang="en-CA" altLang="en-US" sz="2000" dirty="0">
                <a:hlinkClick r:id="rId3"/>
              </a:rPr>
              <a:t>https://app.sli.do/event/fxpfeszv</a:t>
            </a:r>
            <a:r>
              <a:rPr lang="en-CA" altLang="en-US" sz="2000" dirty="0"/>
              <a:t>. A Q&amp;A discussion will take place at the end of the session. </a:t>
            </a:r>
          </a:p>
          <a:p>
            <a:pPr lvl="1" indent="0">
              <a:spcBef>
                <a:spcPct val="0"/>
              </a:spcBef>
              <a:buNone/>
            </a:pPr>
            <a:endParaRPr lang="en-CA" altLang="en-US" sz="2000" dirty="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/>
              <a:t>This webinar will be </a:t>
            </a:r>
            <a:r>
              <a:rPr lang="en-CA" altLang="en-US" sz="2000" b="1" dirty="0"/>
              <a:t>recorded </a:t>
            </a:r>
            <a:r>
              <a:rPr lang="en-CA" altLang="en-US" sz="2000" dirty="0"/>
              <a:t>and uploaded to the ISIT website. Please be mindful of any </a:t>
            </a:r>
            <a:r>
              <a:rPr lang="en-CA" altLang="en-US" sz="2000" b="1" dirty="0"/>
              <a:t>private information</a:t>
            </a:r>
            <a:r>
              <a:rPr lang="en-CA" altLang="en-US" sz="2000" dirty="0"/>
              <a:t> and anonymize personal details about specific students.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 dirty="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/>
              <a:t>Your </a:t>
            </a:r>
            <a:r>
              <a:rPr lang="en-CA" altLang="en-US" sz="2000" b="1" dirty="0"/>
              <a:t>cameras </a:t>
            </a:r>
            <a:r>
              <a:rPr lang="en-CA" altLang="en-US" sz="2000" dirty="0"/>
              <a:t>and </a:t>
            </a:r>
            <a:r>
              <a:rPr lang="en-CA" altLang="en-US" sz="2000" b="1" dirty="0"/>
              <a:t>microphones </a:t>
            </a:r>
            <a:r>
              <a:rPr lang="en-CA" altLang="en-US" sz="2000" dirty="0"/>
              <a:t>have been disabled to help save on bandwidth.</a:t>
            </a:r>
          </a:p>
        </p:txBody>
      </p:sp>
    </p:spTree>
    <p:extLst>
      <p:ext uri="{BB962C8B-B14F-4D97-AF65-F5344CB8AC3E}">
        <p14:creationId xmlns:p14="http://schemas.microsoft.com/office/powerpoint/2010/main" val="315277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ea typeface="ＭＳ Ｐゴシック" charset="-128"/>
              </a:rPr>
              <a:t>Presenter INTRODUCTION</a:t>
            </a:r>
            <a:endParaRPr sz="2400" dirty="0">
              <a:ea typeface="ＭＳ Ｐゴシック" charset="-128"/>
            </a:endParaRPr>
          </a:p>
        </p:txBody>
      </p:sp>
      <p:sp>
        <p:nvSpPr>
          <p:cNvPr id="26626" name="Text Placeholder 7">
            <a:extLst>
              <a:ext uri="{FF2B5EF4-FFF2-40B4-BE49-F238E27FC236}">
                <a16:creationId xmlns:a16="http://schemas.microsoft.com/office/drawing/2014/main" id="{73C118B6-B140-8F49-868D-90ABC5D54EA2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b="1" dirty="0"/>
              <a:t>Allen Sens</a:t>
            </a:r>
            <a:r>
              <a:rPr lang="en-CA" altLang="en-US" sz="2000" dirty="0"/>
              <a:t>, Professor of Teaching (POLI)</a:t>
            </a:r>
          </a:p>
          <a:p>
            <a:pPr marL="825750" lvl="2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/>
              <a:t>Blending large online lectures </a:t>
            </a:r>
          </a:p>
          <a:p>
            <a:pPr marL="825750" lvl="2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/>
              <a:t>Using synchronous and asynchronous learning activities to foster active student participation</a:t>
            </a:r>
          </a:p>
          <a:p>
            <a:pPr marL="825750" lvl="2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/>
              <a:t>Sample activities: Range of short, easy-to-implement synchronous options to more in-depth asynchronous ones</a:t>
            </a:r>
          </a:p>
          <a:p>
            <a:pPr marL="1185750" lvl="3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/>
              <a:t>Group assignments and "flipped" classroom activities for large online classrooms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17800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AE39CB-C02E-A745-9405-D7DA964749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9337" y="1196340"/>
            <a:ext cx="5940425" cy="10588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n-CA" sz="1800" dirty="0"/>
              <a:t>Blending Large Online Lectures: Sync &amp; </a:t>
            </a:r>
            <a:r>
              <a:rPr lang="en-CA" sz="1800" dirty="0" err="1"/>
              <a:t>Async</a:t>
            </a:r>
            <a:r>
              <a:rPr lang="en-CA" sz="1800" dirty="0"/>
              <a:t> Student Participation Learning Activities</a:t>
            </a:r>
          </a:p>
        </p:txBody>
      </p:sp>
    </p:spTree>
    <p:extLst>
      <p:ext uri="{BB962C8B-B14F-4D97-AF65-F5344CB8AC3E}">
        <p14:creationId xmlns:p14="http://schemas.microsoft.com/office/powerpoint/2010/main" val="3466866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ea typeface="ＭＳ Ｐゴシック" charset="-128"/>
              </a:rPr>
              <a:t>Why student participation? My Motives…</a:t>
            </a:r>
            <a:endParaRPr sz="2400" dirty="0">
              <a:ea typeface="ＭＳ Ｐゴシック" charset="-128"/>
            </a:endParaRPr>
          </a:p>
        </p:txBody>
      </p:sp>
      <p:sp>
        <p:nvSpPr>
          <p:cNvPr id="41986" name="Text Placeholder 7">
            <a:extLst>
              <a:ext uri="{FF2B5EF4-FFF2-40B4-BE49-F238E27FC236}">
                <a16:creationId xmlns:a16="http://schemas.microsoft.com/office/drawing/2014/main" id="{DCA2CB4A-3372-F941-9C7B-662B9BC4309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dirty="0"/>
              <a:t>Learning by doing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Evaluation, application, problem-solving, teamwork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dirty="0"/>
              <a:t>Change in mode of instruction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Lecture; solitary; activity; group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dirty="0"/>
              <a:t>Diversity of assignments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Students: broaden their experience and practice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Instructors: broaden learning outcomes; often more interesting grading experience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40379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ea typeface="ＭＳ Ｐゴシック" charset="-128"/>
              </a:rPr>
              <a:t>RECIPE #1: </a:t>
            </a:r>
            <a:r>
              <a:rPr lang="en-US" sz="2400" b="0" dirty="0">
                <a:ea typeface="ＭＳ Ｐゴシック" charset="-128"/>
              </a:rPr>
              <a:t>SHAKE AND BAKE (Breakout)</a:t>
            </a:r>
            <a:endParaRPr sz="2400" dirty="0">
              <a:ea typeface="ＭＳ Ｐゴシック" charset="-128"/>
            </a:endParaRPr>
          </a:p>
        </p:txBody>
      </p:sp>
      <p:sp>
        <p:nvSpPr>
          <p:cNvPr id="41986" name="Text Placeholder 7">
            <a:extLst>
              <a:ext uri="{FF2B5EF4-FFF2-40B4-BE49-F238E27FC236}">
                <a16:creationId xmlns:a16="http://schemas.microsoft.com/office/drawing/2014/main" id="{DCA2CB4A-3372-F941-9C7B-662B9BC4309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OTO groups (4-6); synchronous 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Student prep: lecture attendance only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Outcome: group project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Class time divided into three blocks: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Block 1 (25%): Lecture + activity set up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Block 2: (50%): Group activity + project submission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Block 3: (25%): Lecture + observations + conclusion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Examples: speechwriters in the PMO working to a media deadline; DND officials providing advice on possible Canadian participation in a UN peacekeeping mission)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Assessment: small grade; set clear expectations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46157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ea typeface="ＭＳ Ｐゴシック" charset="-128"/>
              </a:rPr>
              <a:t>RECIPE #2: </a:t>
            </a:r>
            <a:r>
              <a:rPr lang="en-US" sz="2400" b="0" dirty="0">
                <a:ea typeface="ＭＳ Ｐゴシック" charset="-128"/>
              </a:rPr>
              <a:t>FLIPPED OVER EASY (Flip a class)</a:t>
            </a:r>
            <a:endParaRPr sz="2400" dirty="0">
              <a:ea typeface="ＭＳ Ｐゴシック" charset="-128"/>
            </a:endParaRPr>
          </a:p>
        </p:txBody>
      </p:sp>
      <p:sp>
        <p:nvSpPr>
          <p:cNvPr id="41986" name="Text Placeholder 7">
            <a:extLst>
              <a:ext uri="{FF2B5EF4-FFF2-40B4-BE49-F238E27FC236}">
                <a16:creationId xmlns:a16="http://schemas.microsoft.com/office/drawing/2014/main" id="{DCA2CB4A-3372-F941-9C7B-662B9BC4309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Pre-set groups (5-8); synchronous or asynchronous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Student prep: pre-learning materials and pre-assessment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Outcomes: pre-learning quiz/summaries; group project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Class time divided into two blocks: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Block 1 (80%): group activity + project submission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Block 2: (20%): observations + conclusions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Examples: activists opposing the resumption of US nuclear testing; actors in a foreign policy decision role-play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Assessment: small grade for both pre-learning assignments and group project; set clear expectations/rubric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36980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ea typeface="ＭＳ Ｐゴシック" charset="-128"/>
              </a:rPr>
              <a:t>RECIPE #3: </a:t>
            </a:r>
            <a:r>
              <a:rPr lang="en-US" sz="2400" b="0" dirty="0">
                <a:ea typeface="ＭＳ Ｐゴシック" charset="-128"/>
              </a:rPr>
              <a:t>SCRAMBLED EGGS (JIGSAW)</a:t>
            </a:r>
            <a:endParaRPr sz="2400" dirty="0">
              <a:ea typeface="ＭＳ Ｐゴシック" charset="-128"/>
            </a:endParaRPr>
          </a:p>
        </p:txBody>
      </p:sp>
      <p:sp>
        <p:nvSpPr>
          <p:cNvPr id="41986" name="Text Placeholder 7">
            <a:extLst>
              <a:ext uri="{FF2B5EF4-FFF2-40B4-BE49-F238E27FC236}">
                <a16:creationId xmlns:a16="http://schemas.microsoft.com/office/drawing/2014/main" id="{DCA2CB4A-3372-F941-9C7B-662B9BC4309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Pre-set groups (6-8); two S classes or two AS parts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Student prep: pre-learning materials; research; pre-assessment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Outcomes: pre-learning quiz/summaries; two group projects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Session 1: students meet in a group with a shared identity/purpose/perspective + project submission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Session 2: one student from each group meets in a new group to discuss an issue/problem + project submission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Class time 100% on group activity + project submission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Example: should the atomic bomb be dropped on Japan?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Assessment: small grade for pre-learning assignment and the two group projects</a:t>
            </a:r>
            <a:endParaRPr lang="en-CA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08666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ea typeface="ＭＳ Ｐゴシック" charset="-128"/>
              </a:rPr>
              <a:t>RECIPE #4: </a:t>
            </a:r>
            <a:r>
              <a:rPr lang="en-US" sz="2400" b="0" dirty="0">
                <a:ea typeface="ＭＳ Ｐゴシック" charset="-128"/>
              </a:rPr>
              <a:t>Bake Off (Simulation/role play)</a:t>
            </a:r>
            <a:endParaRPr sz="2400" dirty="0">
              <a:ea typeface="ＭＳ Ｐゴシック" charset="-128"/>
            </a:endParaRPr>
          </a:p>
        </p:txBody>
      </p:sp>
      <p:sp>
        <p:nvSpPr>
          <p:cNvPr id="41986" name="Text Placeholder 7">
            <a:extLst>
              <a:ext uri="{FF2B5EF4-FFF2-40B4-BE49-F238E27FC236}">
                <a16:creationId xmlns:a16="http://schemas.microsoft.com/office/drawing/2014/main" id="{DCA2CB4A-3372-F941-9C7B-662B9BC4309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Fixed groups (5-12); synchronous or asynchronous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Student prep: pre-learning materials, research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Scalable: one class (flipped over easy) or multiple days/weeks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Outcomes: two group projects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Students meet in groups to develop their negotiation objectives and create a strategy document</a:t>
            </a:r>
          </a:p>
          <a:p>
            <a:pPr marL="8829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Engage in negotiation with other groups (“rounds”) to reach a negotiated agreement (concluding reflection)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Class time 100% on group activity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Example: climate change or arms control treaty negotiation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/>
              <a:t>Assessment: significant grade for strategy document + reflection document (+ peer evaluation?)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73041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920</Words>
  <Application>Microsoft Macintosh PowerPoint</Application>
  <PresentationFormat>On-screen Show (4:3)</PresentationFormat>
  <Paragraphs>96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ＭＳ Ｐゴシック</vt:lpstr>
      <vt:lpstr>Arial</vt:lpstr>
      <vt:lpstr>Arial Black</vt:lpstr>
      <vt:lpstr>Calibri</vt:lpstr>
      <vt:lpstr>Whitney Book</vt:lpstr>
      <vt:lpstr>WhitneyHTF-Bold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UBC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Facilitating Virtual Interactions</dc:title>
  <dc:subject/>
  <dc:creator>Brianne Orr</dc:creator>
  <cp:keywords/>
  <dc:description/>
  <cp:lastModifiedBy>Microsoft Office User</cp:lastModifiedBy>
  <cp:revision>83</cp:revision>
  <dcterms:created xsi:type="dcterms:W3CDTF">2020-06-02T21:32:56Z</dcterms:created>
  <dcterms:modified xsi:type="dcterms:W3CDTF">2020-07-13T17:04:06Z</dcterms:modified>
  <cp:category/>
</cp:coreProperties>
</file>