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1" r:id="rId2"/>
    <p:sldId id="319" r:id="rId3"/>
    <p:sldId id="320" r:id="rId4"/>
    <p:sldId id="317" r:id="rId5"/>
    <p:sldId id="297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43" r:id="rId14"/>
    <p:sldId id="344" r:id="rId15"/>
    <p:sldId id="345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28" r:id="rId30"/>
    <p:sldId id="257" r:id="rId31"/>
    <p:sldId id="318" r:id="rId32"/>
    <p:sldId id="32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9"/>
    <p:restoredTop sz="94674"/>
  </p:normalViewPr>
  <p:slideViewPr>
    <p:cSldViewPr snapToGrid="0" snapToObjects="1">
      <p:cViewPr varScale="1">
        <p:scale>
          <a:sx n="94" d="100"/>
          <a:sy n="94" d="100"/>
        </p:scale>
        <p:origin x="9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4B61-943F-A14C-9684-2AD1649DB17C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E5702-0290-E24E-95C8-CE63CE94C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5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DE4CFCF2-9B18-AF40-9E6F-FDE09EA78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E9069B54-9BC6-A644-8D0B-8791127A8A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F9F6D40-8883-0A4C-AD25-823323C03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FD18908-7E36-F144-A06F-0AAAF6AA7E7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303F4C2A-2136-3349-BC1D-48D5E11C4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853F3D49-2DAA-3E45-B280-B811A8A7C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AC11EA09-BB38-C04A-92D9-9BE45A5C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087941-179B-CF44-849E-AB6E920725DB}" type="slidenum">
              <a:rPr lang="en-US" altLang="en-US" sz="1200" smtClean="0">
                <a:latin typeface="Calibri" panose="020F0502020204030204" pitchFamily="34" charset="0"/>
              </a:rPr>
              <a:pPr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7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0">
              <a:spcBef>
                <a:spcPct val="0"/>
              </a:spcBef>
              <a:buFont typeface="Arial" charset="0"/>
              <a:buNone/>
            </a:pPr>
            <a:endParaRPr lang="en-CA" sz="2000" dirty="0">
              <a:latin typeface="Arial" charset="0"/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E5702-0290-E24E-95C8-CE63CE94C5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2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C472534-DDA3-CB40-B5AB-091CECB7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21E7F862-741E-0E47-913C-4FA83533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47BF52DA-DAF2-7C4F-B5FF-948B651D2E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4C0FE1-B79A-C84B-9D52-B27201BD60B0}" type="slidenum">
              <a:rPr lang="en-US" altLang="en-US" sz="1200" smtClean="0">
                <a:latin typeface="Calibri" panose="020F0502020204030204" pitchFamily="34" charset="0"/>
              </a:rPr>
              <a:pPr/>
              <a:t>31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1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5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0081969092_d77b6aa5ab_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fld id="{74707BB6-A0EC-6C47-9654-4075B4F7A4B9}" type="slidenum">
              <a:rPr lang="en-US" sz="900" smtClean="0">
                <a:solidFill>
                  <a:srgbClr val="FFFFFF"/>
                </a:solidFill>
                <a:cs typeface="Arial" charset="0"/>
              </a:rPr>
              <a:pPr algn="r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en-CA" sz="9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4" y="315868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4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35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main-mall.fixed.jpg">
            <a:extLst>
              <a:ext uri="{FF2B5EF4-FFF2-40B4-BE49-F238E27FC236}">
                <a16:creationId xmlns:a16="http://schemas.microsoft.com/office/drawing/2014/main" id="{54CB3B62-627C-5B4A-8112-8FF0506C6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522F74-9C1C-7E42-9FF3-7AA4F1681FC6}"/>
              </a:ext>
            </a:extLst>
          </p:cNvPr>
          <p:cNvSpPr/>
          <p:nvPr userDrawn="1"/>
        </p:nvSpPr>
        <p:spPr>
          <a:xfrm>
            <a:off x="-107950" y="1131888"/>
            <a:ext cx="6122988" cy="2735262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7E00C-DB73-7B4C-BA4A-69CB2B3E6AFE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9" descr="s4b282c2015.png">
            <a:extLst>
              <a:ext uri="{FF2B5EF4-FFF2-40B4-BE49-F238E27FC236}">
                <a16:creationId xmlns:a16="http://schemas.microsoft.com/office/drawing/2014/main" id="{F139579B-6CCF-5745-A33E-DB6784F866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332646"/>
            <a:ext cx="5430376" cy="182308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5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65760" y="3003798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00" b="0" i="0" kern="0" spc="3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65760" y="3507854"/>
            <a:ext cx="5430203" cy="32139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 kern="0" cap="all" spc="150" normalizeH="0" baseline="0">
                <a:solidFill>
                  <a:srgbClr val="0C2344"/>
                </a:solidFill>
                <a:latin typeface="Arial Black"/>
                <a:cs typeface="Arial Black"/>
              </a:defRPr>
            </a:lvl1pPr>
            <a:lvl2pPr>
              <a:defRPr sz="900" b="0" i="0">
                <a:latin typeface="Whitney Book"/>
                <a:cs typeface="Whitney Book"/>
              </a:defRPr>
            </a:lvl2pPr>
            <a:lvl3pPr>
              <a:defRPr sz="900" b="0" i="0">
                <a:latin typeface="Whitney Book"/>
                <a:cs typeface="Whitney Book"/>
              </a:defRPr>
            </a:lvl3pPr>
            <a:lvl4pPr>
              <a:defRPr sz="900" b="0" i="0">
                <a:latin typeface="Whitney Book"/>
                <a:cs typeface="Whitney Book"/>
              </a:defRPr>
            </a:lvl4pPr>
            <a:lvl5pPr>
              <a:defRPr sz="9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497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0EA64389-B482-C74B-A994-7AC4C792B9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71C24A-CC57-3B44-833E-736C8684B846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AE7E76-778A-9541-9C54-C2E1F469A995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4B7F30D-119B-DD4D-AACD-57B5E7998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70E9CE34-DE12-8740-910E-4C0A2F9692C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DF1CCF7C-8D11-564B-B7B0-C12DF58F4857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6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89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section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20063615986_7c97fbf65b_o.jpg">
            <a:extLst>
              <a:ext uri="{FF2B5EF4-FFF2-40B4-BE49-F238E27FC236}">
                <a16:creationId xmlns:a16="http://schemas.microsoft.com/office/drawing/2014/main" id="{09311A96-3885-4AA1-B2AD-D3DBAB3E8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B78AD51-2678-4F46-BB46-EC929E50C4FE}"/>
              </a:ext>
            </a:extLst>
          </p:cNvPr>
          <p:cNvSpPr/>
          <p:nvPr userDrawn="1"/>
        </p:nvSpPr>
        <p:spPr>
          <a:xfrm>
            <a:off x="0" y="1131888"/>
            <a:ext cx="6015038" cy="1131887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EFD7406-29FF-49E8-88DF-65CE8E55398D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4" descr="s4b282c2015.png">
            <a:extLst>
              <a:ext uri="{FF2B5EF4-FFF2-40B4-BE49-F238E27FC236}">
                <a16:creationId xmlns:a16="http://schemas.microsoft.com/office/drawing/2014/main" id="{E9E818B1-9AE9-4EF2-B119-BF76350BB0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5A834B30-3327-48DF-9FB2-32D398651A27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B5D41EBF-F18C-4840-9306-BA4A4AEA478B}" type="slidenum">
              <a:rPr lang="en-US" altLang="en-US" sz="900" smtClean="0">
                <a:solidFill>
                  <a:srgbClr val="FFFFFF"/>
                </a:solidFill>
                <a:latin typeface="Whitney Book" pitchFamily="50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latin typeface="Whitney Book" pitchFamily="50" charset="0"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65587" y="1275606"/>
            <a:ext cx="5574565" cy="106017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800" b="1" i="0" kern="0" cap="all" spc="3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820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OA Evening-047.jpg">
            <a:extLst>
              <a:ext uri="{FF2B5EF4-FFF2-40B4-BE49-F238E27FC236}">
                <a16:creationId xmlns:a16="http://schemas.microsoft.com/office/drawing/2014/main" id="{BD69D0C5-B52C-4B05-AF21-6568F723ED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ED19992-A55E-4D86-A085-9DF07400AD0F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834C39A7-8409-42EA-A1FD-2C20A7E98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18D0E86-7B2A-4FAB-A363-D2D69CDFA709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b="0" i="0" kern="0" spc="20" baseline="0">
                <a:solidFill>
                  <a:srgbClr val="0C2344"/>
                </a:solidFill>
                <a:latin typeface="Whitney Semibold"/>
                <a:ea typeface="ＭＳ Ｐゴシック" charset="-128"/>
                <a:cs typeface="Whitney Semibol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b="0" i="0" kern="1200">
                <a:solidFill>
                  <a:schemeClr val="tx1"/>
                </a:solidFill>
                <a:latin typeface="Whitney Book"/>
                <a:ea typeface="ＭＳ Ｐゴシック" charset="-128"/>
                <a:cs typeface="Whitney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CA" dirty="0">
              <a:solidFill>
                <a:srgbClr val="FFFFFF"/>
              </a:solidFill>
              <a:latin typeface="Whitney Book"/>
              <a:cs typeface="Whitney Book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EF9FE92-4637-44DF-8049-BA24502DBDA2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12EB2541-DDA3-4F2D-A0B8-33C2AD47A7D8}" type="slidenum">
              <a:rPr lang="en-US" altLang="en-US" sz="900" smtClean="0"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cs typeface="Arial" panose="020B0604020202020204" pitchFamily="34" charset="0"/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5" y="31587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5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Sl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9468908073_a6d2e240c9_k.jpg">
            <a:extLst>
              <a:ext uri="{FF2B5EF4-FFF2-40B4-BE49-F238E27FC236}">
                <a16:creationId xmlns:a16="http://schemas.microsoft.com/office/drawing/2014/main" id="{DC81F366-D141-4BDD-A4F8-F9BF53220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0"/>
            <a:ext cx="900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F079263-D76C-48FD-A703-FCEEAE37FB2A}"/>
              </a:ext>
            </a:extLst>
          </p:cNvPr>
          <p:cNvSpPr/>
          <p:nvPr userDrawn="1"/>
        </p:nvSpPr>
        <p:spPr>
          <a:xfrm>
            <a:off x="8243888" y="1131888"/>
            <a:ext cx="900112" cy="1131887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 descr="s4b282c2015.png">
            <a:extLst>
              <a:ext uri="{FF2B5EF4-FFF2-40B4-BE49-F238E27FC236}">
                <a16:creationId xmlns:a16="http://schemas.microsoft.com/office/drawing/2014/main" id="{50390163-494F-467C-9041-4B6D37D139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38" y="1439863"/>
            <a:ext cx="3635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A2D4FE99-7D08-4555-8EE7-74EFDE521EA3}"/>
              </a:ext>
            </a:extLst>
          </p:cNvPr>
          <p:cNvSpPr txBox="1">
            <a:spLocks/>
          </p:cNvSpPr>
          <p:nvPr userDrawn="1"/>
        </p:nvSpPr>
        <p:spPr>
          <a:xfrm flipH="1">
            <a:off x="8588375" y="6429375"/>
            <a:ext cx="304800" cy="1920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5FBA6D8E-7BC5-4DC0-8569-3C70DA61862F}" type="slidenum">
              <a:rPr lang="en-US" altLang="en-US" sz="900" smtClean="0">
                <a:solidFill>
                  <a:srgbClr val="FFFFFF"/>
                </a:solidFill>
                <a:cs typeface="Arial" panose="020B0604020202020204" pitchFamily="34" charset="0"/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en-CA" altLang="en-US" sz="9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38955" y="315870"/>
            <a:ext cx="7661438" cy="62333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900" b="1" i="0" u="none" strike="noStrike" kern="1200" cap="all" spc="30" normalizeH="0" baseline="0" noProof="0">
                <a:ln>
                  <a:noFill/>
                </a:ln>
                <a:solidFill>
                  <a:srgbClr val="0C2344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8955" y="1131888"/>
            <a:ext cx="7661438" cy="53934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30000"/>
              </a:lnSpc>
              <a:spcBef>
                <a:spcPts val="0"/>
              </a:spcBef>
              <a:buFontTx/>
              <a:buNone/>
              <a:defRPr sz="1500"/>
            </a:lvl1pPr>
            <a:lvl2pPr marL="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2pPr>
            <a:lvl3pPr marL="540000" indent="-180000">
              <a:lnSpc>
                <a:spcPct val="130000"/>
              </a:lnSpc>
              <a:spcBef>
                <a:spcPts val="0"/>
              </a:spcBef>
              <a:defRPr sz="1500"/>
            </a:lvl3pPr>
            <a:lvl4pPr marL="90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4pPr>
            <a:lvl5pPr marL="1260000" indent="-1800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 sz="15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2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89915475_1cd74fac37_o.jpg">
            <a:extLst>
              <a:ext uri="{FF2B5EF4-FFF2-40B4-BE49-F238E27FC236}">
                <a16:creationId xmlns:a16="http://schemas.microsoft.com/office/drawing/2014/main" id="{0C4ED921-CDB2-479B-B2FD-33A5E09FC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EE8005-1207-46A3-898F-B3F198CCC74D}"/>
              </a:ext>
            </a:extLst>
          </p:cNvPr>
          <p:cNvSpPr/>
          <p:nvPr userDrawn="1"/>
        </p:nvSpPr>
        <p:spPr>
          <a:xfrm>
            <a:off x="-52388" y="1131888"/>
            <a:ext cx="4716463" cy="10795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3" descr="UBC_2016_Signature_Wide_282.png">
            <a:extLst>
              <a:ext uri="{FF2B5EF4-FFF2-40B4-BE49-F238E27FC236}">
                <a16:creationId xmlns:a16="http://schemas.microsoft.com/office/drawing/2014/main" id="{288ECEC1-624E-4E67-A7BD-F020897B34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439863"/>
            <a:ext cx="38973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59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8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7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5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E3B45-41BB-6D44-8F99-E8E22F2AD3BA}" type="datetimeFigureOut">
              <a:rPr lang="en-US" smtClean="0"/>
              <a:t>6/4/20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7642-005C-B84D-BB40-3B2F095F3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tl.wiley.com/course-expectations-why-you-need-them-and-how-to-communicate-them/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languageteachingtools.sites.olt.ubc.ca/clas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ieuoh9nr" TargetMode="External"/><Relationship Id="rId2" Type="http://schemas.openxmlformats.org/officeDocument/2006/relationships/hyperlink" Target="https://isitworkshops.arts.ubc.ca/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li.do/event/ieuoh9n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arts.helpdesk@ubc.c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de.athabascau.ca/coi_site/documents/Garrison_Anderson_Archer_Critical_Inquiry_model.pd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F554E5-7AFF-41FF-B148-134D423B9D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464446"/>
            <a:ext cx="5430838" cy="1824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/>
              <a:t>What we’ve learned from moving to online language instruction</a:t>
            </a:r>
            <a:endParaRPr lang="en-US" sz="3000" spc="100" dirty="0">
              <a:ea typeface="ＭＳ Ｐゴシック" charset="-12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E90B-4A5B-4F9F-90F7-5ACAD132D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5" y="2928121"/>
            <a:ext cx="5430838" cy="36036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dirty="0">
                <a:ea typeface="ＭＳ Ｐゴシック" charset="-128"/>
              </a:rPr>
              <a:t>A Panel Presentation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F3A79-03C2-46FC-A103-D2C58E675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125" y="3421017"/>
            <a:ext cx="5430838" cy="31847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1200" dirty="0">
                <a:ea typeface="ＭＳ Ｐゴシック" charset="-128"/>
              </a:rPr>
              <a:t>Thursday, June 4th, 2020</a:t>
            </a:r>
          </a:p>
        </p:txBody>
      </p:sp>
    </p:spTree>
    <p:extLst>
      <p:ext uri="{BB962C8B-B14F-4D97-AF65-F5344CB8AC3E}">
        <p14:creationId xmlns:p14="http://schemas.microsoft.com/office/powerpoint/2010/main" val="269976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417C38-80D8-6341-B2E0-F34FF943ED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3600" dirty="0">
                <a:solidFill>
                  <a:srgbClr val="C00000"/>
                </a:solidFill>
                <a:ea typeface="ＭＳ Ｐゴシック" charset="-128"/>
              </a:rPr>
              <a:t>Social</a:t>
            </a:r>
            <a:r>
              <a:rPr sz="3600" dirty="0">
                <a:ea typeface="ＭＳ Ｐゴシック" charset="-128"/>
              </a:rPr>
              <a:t> Presence</a:t>
            </a:r>
          </a:p>
        </p:txBody>
      </p:sp>
      <p:sp>
        <p:nvSpPr>
          <p:cNvPr id="25602" name="Text Placeholder 7">
            <a:extLst>
              <a:ext uri="{FF2B5EF4-FFF2-40B4-BE49-F238E27FC236}">
                <a16:creationId xmlns:a16="http://schemas.microsoft.com/office/drawing/2014/main" id="{B44DA6A9-FA96-2747-8736-D27D850D4B4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516812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sz="2800">
              <a:cs typeface="Arial" panose="020B0604020202020204" pitchFamily="34" charset="0"/>
            </a:endParaRPr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r>
              <a:rPr lang="en-CA" altLang="en-US" sz="2400">
                <a:cs typeface="Arial" panose="020B0604020202020204" pitchFamily="34" charset="0"/>
              </a:rPr>
              <a:t>What </a:t>
            </a:r>
            <a:r>
              <a:rPr lang="en-CA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personal information </a:t>
            </a:r>
            <a:r>
              <a:rPr lang="en-CA" altLang="en-US" sz="2400">
                <a:cs typeface="Arial" panose="020B0604020202020204" pitchFamily="34" charset="0"/>
              </a:rPr>
              <a:t>can I share with my students and </a:t>
            </a:r>
            <a:r>
              <a:rPr lang="en-CA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encourage them </a:t>
            </a:r>
            <a:r>
              <a:rPr lang="en-CA" altLang="en-US" sz="2400">
                <a:cs typeface="Arial" panose="020B0604020202020204" pitchFamily="34" charset="0"/>
              </a:rPr>
              <a:t>to share as they introduce themselves?</a:t>
            </a:r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r>
              <a:rPr lang="en-CA" altLang="en-US" sz="2400">
                <a:cs typeface="Arial" panose="020B0604020202020204" pitchFamily="34" charset="0"/>
              </a:rPr>
              <a:t>What kind of </a:t>
            </a:r>
            <a:r>
              <a:rPr lang="en-CA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assessment</a:t>
            </a:r>
            <a:r>
              <a:rPr lang="en-CA" altLang="en-US" sz="2400" b="1">
                <a:cs typeface="Arial" panose="020B0604020202020204" pitchFamily="34" charset="0"/>
              </a:rPr>
              <a:t> </a:t>
            </a:r>
            <a:r>
              <a:rPr lang="en-CA" altLang="en-US" sz="2400">
                <a:cs typeface="Arial" panose="020B0604020202020204" pitchFamily="34" charset="0"/>
              </a:rPr>
              <a:t>strategies</a:t>
            </a:r>
            <a:r>
              <a:rPr lang="en-CA" altLang="en-US" sz="2400" b="1">
                <a:cs typeface="Arial" panose="020B0604020202020204" pitchFamily="34" charset="0"/>
              </a:rPr>
              <a:t> </a:t>
            </a:r>
            <a:r>
              <a:rPr lang="en-CA" altLang="en-US" sz="2400">
                <a:cs typeface="Arial" panose="020B0604020202020204" pitchFamily="34" charset="0"/>
              </a:rPr>
              <a:t>can I include in my courses [</a:t>
            </a:r>
            <a:r>
              <a:rPr lang="en-CA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synch/asynch, individual/group</a:t>
            </a:r>
            <a:r>
              <a:rPr lang="en-CA" altLang="en-US" sz="2400">
                <a:cs typeface="Arial" panose="020B0604020202020204" pitchFamily="34" charset="0"/>
              </a:rPr>
              <a:t>]?</a:t>
            </a:r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r>
              <a:rPr lang="en-CA" altLang="en-US" sz="2400">
                <a:cs typeface="Arial" panose="020B0604020202020204" pitchFamily="34" charset="0"/>
              </a:rPr>
              <a:t>What are the elements of an </a:t>
            </a:r>
            <a:r>
              <a:rPr lang="en-CA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effective</a:t>
            </a:r>
            <a:r>
              <a:rPr lang="en-CA" altLang="en-US" sz="2400">
                <a:cs typeface="Arial" panose="020B0604020202020204" pitchFamily="34" charset="0"/>
              </a:rPr>
              <a:t> and engaging </a:t>
            </a:r>
            <a:r>
              <a:rPr lang="en-CA" altLang="en-US" sz="2400" b="1">
                <a:solidFill>
                  <a:srgbClr val="C00000"/>
                </a:solidFill>
                <a:cs typeface="Arial" panose="020B0604020202020204" pitchFamily="34" charset="0"/>
              </a:rPr>
              <a:t>discussion forums</a:t>
            </a:r>
            <a:r>
              <a:rPr lang="en-CA" altLang="en-US" sz="2400">
                <a:cs typeface="Arial" panose="020B0604020202020204" pitchFamily="34" charset="0"/>
              </a:rPr>
              <a:t>?</a:t>
            </a:r>
            <a:endParaRPr lang="en-CA" altLang="en-US" sz="2000"/>
          </a:p>
        </p:txBody>
      </p:sp>
    </p:spTree>
    <p:extLst>
      <p:ext uri="{BB962C8B-B14F-4D97-AF65-F5344CB8AC3E}">
        <p14:creationId xmlns:p14="http://schemas.microsoft.com/office/powerpoint/2010/main" val="18810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B64857-67BF-CB47-A980-6785B0CA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3600" dirty="0">
                <a:ea typeface="ＭＳ Ｐゴシック" charset="-128"/>
              </a:rPr>
              <a:t>Teaching Presence</a:t>
            </a: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77E28CFE-942C-2D4C-BD76-FB538D211E9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516812" cy="539273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CA" sz="2800" dirty="0">
                <a:cs typeface="Arial" panose="020B0604020202020204" pitchFamily="34" charset="0"/>
              </a:rPr>
              <a:t>“</a:t>
            </a:r>
            <a:r>
              <a:rPr lang="en-CA" sz="2800" b="1" dirty="0">
                <a:cs typeface="Arial" panose="020B0604020202020204" pitchFamily="34" charset="0"/>
              </a:rPr>
              <a:t>Design</a:t>
            </a:r>
            <a:r>
              <a:rPr lang="en-CA" sz="2800" dirty="0">
                <a:cs typeface="Arial" panose="020B0604020202020204" pitchFamily="34" charset="0"/>
              </a:rPr>
              <a:t>, </a:t>
            </a:r>
            <a:r>
              <a:rPr lang="en-CA" sz="2800" b="1" dirty="0">
                <a:cs typeface="Arial" panose="020B0604020202020204" pitchFamily="34" charset="0"/>
              </a:rPr>
              <a:t>facilitation</a:t>
            </a:r>
            <a:r>
              <a:rPr lang="en-CA" sz="2800" dirty="0">
                <a:cs typeface="Arial" panose="020B0604020202020204" pitchFamily="34" charset="0"/>
              </a:rPr>
              <a:t>, and </a:t>
            </a:r>
            <a:r>
              <a:rPr lang="en-CA" sz="2800" b="1" dirty="0">
                <a:cs typeface="Arial" panose="020B0604020202020204" pitchFamily="34" charset="0"/>
              </a:rPr>
              <a:t>direction</a:t>
            </a:r>
            <a:r>
              <a:rPr lang="en-CA" sz="2800" dirty="0">
                <a:cs typeface="Arial" panose="020B0604020202020204" pitchFamily="34" charset="0"/>
              </a:rPr>
              <a:t> of cognitive and social processes to realize </a:t>
            </a:r>
            <a:r>
              <a:rPr lang="en-CA" sz="2800" b="1" dirty="0">
                <a:cs typeface="Arial" panose="020B0604020202020204" pitchFamily="34" charset="0"/>
              </a:rPr>
              <a:t>educationally worthwhile </a:t>
            </a:r>
            <a:r>
              <a:rPr lang="en-CA" sz="2800" dirty="0">
                <a:cs typeface="Arial" panose="020B0604020202020204" pitchFamily="34" charset="0"/>
              </a:rPr>
              <a:t>learning outcomes.”</a:t>
            </a:r>
          </a:p>
          <a:p>
            <a:pPr marL="882900" lvl="2" indent="-342900">
              <a:defRPr/>
            </a:pPr>
            <a:endParaRPr lang="en-CA" sz="2400" dirty="0">
              <a:cs typeface="Arial" panose="020B0604020202020204" pitchFamily="34" charset="0"/>
            </a:endParaRPr>
          </a:p>
          <a:p>
            <a:pPr marL="825750" lvl="2" indent="-285750">
              <a:defRPr/>
            </a:pPr>
            <a:r>
              <a:rPr lang="en-CA" sz="2200" dirty="0">
                <a:cs typeface="Arial" panose="020B0604020202020204" pitchFamily="34" charset="0"/>
              </a:rPr>
              <a:t>Set and communicate clear expectations for students. (ie. Course structure, Class meetings, Communication, Grading, Student workload, Feedback, etc.) </a:t>
            </a:r>
          </a:p>
          <a:p>
            <a:pPr marL="825750" lvl="2" indent="-285750">
              <a:defRPr/>
            </a:pPr>
            <a:r>
              <a:rPr lang="en-CA" sz="2200" dirty="0">
                <a:cs typeface="Arial" panose="020B0604020202020204" pitchFamily="34" charset="0"/>
              </a:rPr>
              <a:t>Be visibly (and often) present in the course and anticipate questions on activities and assignments.</a:t>
            </a:r>
          </a:p>
          <a:p>
            <a:pPr marL="825750" lvl="2" indent="-285750">
              <a:defRPr/>
            </a:pPr>
            <a:r>
              <a:rPr lang="en-CA" sz="2200" dirty="0">
                <a:cs typeface="Arial" panose="020B0604020202020204" pitchFamily="34" charset="0"/>
              </a:rPr>
              <a:t>Coach, guide learners and facilitate collaboration</a:t>
            </a:r>
          </a:p>
          <a:p>
            <a:pPr>
              <a:defRPr/>
            </a:pPr>
            <a:r>
              <a:rPr lang="en-CA" sz="1600" dirty="0">
                <a:latin typeface="Avenir Roman" panose="02000503020000020003" pitchFamily="2" charset="0"/>
              </a:rPr>
              <a:t> </a:t>
            </a:r>
          </a:p>
          <a:p>
            <a:pPr>
              <a:defRPr/>
            </a:pPr>
            <a:endParaRPr lang="en-CA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80686-4D3F-094A-9170-D9CF35EAA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3600" dirty="0">
                <a:ea typeface="ＭＳ Ｐゴシック" charset="-128"/>
              </a:rPr>
              <a:t>Teaching Presence</a:t>
            </a: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B3CC91C0-BD96-6F47-A2DE-24B0ECFCE8C6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516812" cy="539273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997200" lvl="2" indent="-457200">
              <a:lnSpc>
                <a:spcPct val="150000"/>
              </a:lnSpc>
              <a:defRPr/>
            </a:pPr>
            <a:endParaRPr lang="en-CA" sz="2800" dirty="0">
              <a:latin typeface="Avenir Roman" panose="02000503020000020003" pitchFamily="2" charset="0"/>
            </a:endParaRPr>
          </a:p>
          <a:p>
            <a:pPr marL="882900" lvl="2" indent="-342900">
              <a:defRPr/>
            </a:pPr>
            <a:r>
              <a:rPr lang="en-CA" sz="2400" dirty="0">
                <a:cs typeface="Arial" panose="020B0604020202020204" pitchFamily="34" charset="0"/>
              </a:rPr>
              <a:t>What is my plan to </a:t>
            </a:r>
            <a:r>
              <a:rPr lang="en-CA" sz="2400" b="1" dirty="0">
                <a:solidFill>
                  <a:srgbClr val="C00000"/>
                </a:solidFill>
                <a:cs typeface="Arial" panose="020B0604020202020204" pitchFamily="34" charset="0"/>
              </a:rPr>
              <a:t>communicate with students </a:t>
            </a:r>
            <a:r>
              <a:rPr lang="en-CA" sz="2400" dirty="0">
                <a:cs typeface="Arial" panose="020B0604020202020204" pitchFamily="34" charset="0"/>
              </a:rPr>
              <a:t>(i.e. welcome message, module overviews, task/deadline reminders, assignment) and help them stay on task?</a:t>
            </a:r>
          </a:p>
          <a:p>
            <a:pPr marL="882900" lvl="2" indent="-342900">
              <a:defRPr/>
            </a:pPr>
            <a:r>
              <a:rPr lang="en-CA" sz="2400" dirty="0">
                <a:cs typeface="Arial" panose="020B0604020202020204" pitchFamily="34" charset="0"/>
              </a:rPr>
              <a:t>What </a:t>
            </a:r>
            <a:r>
              <a:rPr lang="en-CA" sz="2400" b="1" dirty="0">
                <a:solidFill>
                  <a:srgbClr val="C00000"/>
                </a:solidFill>
                <a:cs typeface="Arial" panose="020B0604020202020204" pitchFamily="34" charset="0"/>
              </a:rPr>
              <a:t>type</a:t>
            </a:r>
            <a:r>
              <a:rPr lang="en-CA" sz="2400" b="1" dirty="0">
                <a:cs typeface="Arial" panose="020B0604020202020204" pitchFamily="34" charset="0"/>
              </a:rPr>
              <a:t> </a:t>
            </a:r>
            <a:r>
              <a:rPr lang="en-CA" sz="2400" dirty="0">
                <a:cs typeface="Arial" panose="020B0604020202020204" pitchFamily="34" charset="0"/>
              </a:rPr>
              <a:t>and</a:t>
            </a:r>
            <a:r>
              <a:rPr lang="en-CA" sz="2400" b="1" dirty="0"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rgbClr val="C00000"/>
                </a:solidFill>
                <a:cs typeface="Arial" panose="020B0604020202020204" pitchFamily="34" charset="0"/>
              </a:rPr>
              <a:t>frequency</a:t>
            </a:r>
            <a:r>
              <a:rPr lang="en-CA" sz="2400" b="1" dirty="0">
                <a:cs typeface="Arial" panose="020B0604020202020204" pitchFamily="34" charset="0"/>
              </a:rPr>
              <a:t> </a:t>
            </a:r>
            <a:r>
              <a:rPr lang="en-CA" sz="2400" dirty="0">
                <a:cs typeface="Arial" panose="020B0604020202020204" pitchFamily="34" charset="0"/>
              </a:rPr>
              <a:t>of</a:t>
            </a:r>
            <a:r>
              <a:rPr lang="en-CA" sz="2400" b="1" dirty="0">
                <a:cs typeface="Arial" panose="020B0604020202020204" pitchFamily="34" charset="0"/>
              </a:rPr>
              <a:t> </a:t>
            </a:r>
            <a:r>
              <a:rPr lang="en-CA" sz="2400" b="1" dirty="0">
                <a:solidFill>
                  <a:srgbClr val="C00000"/>
                </a:solidFill>
                <a:cs typeface="Arial" panose="020B0604020202020204" pitchFamily="34" charset="0"/>
              </a:rPr>
              <a:t>feedback</a:t>
            </a:r>
            <a:r>
              <a:rPr lang="en-CA" sz="2400" b="1" dirty="0">
                <a:cs typeface="Arial" panose="020B0604020202020204" pitchFamily="34" charset="0"/>
              </a:rPr>
              <a:t> </a:t>
            </a:r>
            <a:r>
              <a:rPr lang="en-CA" sz="2400" dirty="0">
                <a:cs typeface="Arial" panose="020B0604020202020204" pitchFamily="34" charset="0"/>
              </a:rPr>
              <a:t>will I need to provide (ie. formative, summative, timely)?</a:t>
            </a:r>
          </a:p>
          <a:p>
            <a:pPr marL="882900" lvl="2" indent="-342900">
              <a:defRPr/>
            </a:pPr>
            <a:r>
              <a:rPr lang="en-CA" sz="2400" dirty="0">
                <a:cs typeface="Arial" panose="020B0604020202020204" pitchFamily="34" charset="0"/>
              </a:rPr>
              <a:t>What </a:t>
            </a:r>
            <a:r>
              <a:rPr lang="en-CA" sz="2400" b="1" dirty="0">
                <a:solidFill>
                  <a:srgbClr val="C00000"/>
                </a:solidFill>
                <a:cs typeface="Arial" panose="020B0604020202020204" pitchFamily="34" charset="0"/>
              </a:rPr>
              <a:t>type(s) of resources </a:t>
            </a:r>
            <a:r>
              <a:rPr lang="en-CA" sz="2400" dirty="0">
                <a:cs typeface="Arial" panose="020B0604020202020204" pitchFamily="34" charset="0"/>
              </a:rPr>
              <a:t>best support diverse learners (i.e. Principles of  Universal Design for Learning)?</a:t>
            </a:r>
          </a:p>
          <a:p>
            <a:pPr lvl="2" indent="0">
              <a:buNone/>
              <a:defRPr/>
            </a:pPr>
            <a:endParaRPr lang="en-CA" sz="2400" dirty="0">
              <a:cs typeface="Arial" panose="020B0604020202020204" pitchFamily="34" charset="0"/>
            </a:endParaRPr>
          </a:p>
          <a:p>
            <a:pPr lvl="1" indent="0">
              <a:spcBef>
                <a:spcPct val="0"/>
              </a:spcBef>
              <a:buNone/>
              <a:defRPr/>
            </a:pPr>
            <a:r>
              <a:rPr lang="en-CA" altLang="en-US" sz="1600" dirty="0">
                <a:hlinkClick r:id="rId2"/>
              </a:rPr>
              <a:t>http://ctl.wiley.com/course-expectations-why-you-need-them-and-how-to-communicate-them/</a:t>
            </a:r>
            <a:endParaRPr lang="en-CA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958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E25648-F0AB-0B40-8F99-BA977C0F5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110" y="1275251"/>
            <a:ext cx="5575300" cy="10588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design considerations</a:t>
            </a:r>
          </a:p>
          <a:p>
            <a:pPr>
              <a:lnSpc>
                <a:spcPct val="100000"/>
              </a:lnSpc>
              <a:buFont typeface="Arial" charset="0"/>
              <a:buNone/>
              <a:defRPr/>
            </a:pPr>
            <a:r>
              <a:rPr lang="en-US" b="0" dirty="0">
                <a:ea typeface="ＭＳ Ｐゴシック" charset="-128"/>
              </a:rPr>
              <a:t>Qian Wang</a:t>
            </a:r>
          </a:p>
        </p:txBody>
      </p:sp>
    </p:spTree>
    <p:extLst>
      <p:ext uri="{BB962C8B-B14F-4D97-AF65-F5344CB8AC3E}">
        <p14:creationId xmlns:p14="http://schemas.microsoft.com/office/powerpoint/2010/main" val="574732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0C8C6-33BA-4745-AEB4-C3FF439CE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sz="2400" dirty="0">
                <a:ea typeface="ＭＳ Ｐゴシック" charset="-128"/>
              </a:rPr>
              <a:t>Design Consideration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1506" name="Text Placeholder 7">
            <a:extLst>
              <a:ext uri="{FF2B5EF4-FFF2-40B4-BE49-F238E27FC236}">
                <a16:creationId xmlns:a16="http://schemas.microsoft.com/office/drawing/2014/main" id="{A617FC36-6EFC-7548-B0B7-38AC4F6D2F9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Level of language Class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Type of Language Class (spoken/listening, written/reading, topic-oriented</a:t>
            </a:r>
            <a:r>
              <a:rPr lang="en-US" altLang="en-US" sz="2000"/>
              <a:t>, or comprehensive</a:t>
            </a:r>
            <a:r>
              <a:rPr lang="en-CA" altLang="en-US" sz="2000"/>
              <a:t>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Class Type (Intensive, 2/3 times a week, etc.)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Content (Grammar, Vocabulary, Passage, Practice, Assessment)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Student composition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New and/or continuing students (freshman vs. graduating)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Language background (heritage vs. non-heritage)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Interaction Type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student-student, 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student-teacher, 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000"/>
              <a:t>student-TA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/>
              <a:t>Portion of Asynchronous and Synchronous components</a:t>
            </a:r>
          </a:p>
        </p:txBody>
      </p:sp>
    </p:spTree>
    <p:extLst>
      <p:ext uri="{BB962C8B-B14F-4D97-AF65-F5344CB8AC3E}">
        <p14:creationId xmlns:p14="http://schemas.microsoft.com/office/powerpoint/2010/main" val="397955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385C86-BD37-4BDF-9D7B-DB1A46118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32" y="1241181"/>
            <a:ext cx="5575300" cy="10588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000" dirty="0"/>
              <a:t>selecting the tools for your 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/>
              <a:t>online course</a:t>
            </a:r>
          </a:p>
          <a:p>
            <a:pPr>
              <a:lnSpc>
                <a:spcPct val="100000"/>
              </a:lnSpc>
              <a:defRPr/>
            </a:pPr>
            <a:r>
              <a:rPr lang="en-US" sz="2000" b="0" spc="100" dirty="0">
                <a:ea typeface="ＭＳ Ｐゴシック" charset="-128"/>
              </a:rPr>
              <a:t>Florian </a:t>
            </a:r>
            <a:r>
              <a:rPr lang="en-US" sz="2000" b="0" spc="100" dirty="0" err="1">
                <a:ea typeface="ＭＳ Ｐゴシック" charset="-128"/>
              </a:rPr>
              <a:t>gassner</a:t>
            </a:r>
            <a:endParaRPr lang="en-US" sz="2000" b="0" spc="1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11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385C86-BD37-4BDF-9D7B-DB1A46118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276350"/>
            <a:ext cx="5575300" cy="10588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>
                <a:ea typeface="ＭＳ Ｐゴシック" charset="-128"/>
              </a:rPr>
              <a:t>Digital Tools and Analogue Experiences</a:t>
            </a:r>
          </a:p>
        </p:txBody>
      </p:sp>
    </p:spTree>
    <p:extLst>
      <p:ext uri="{BB962C8B-B14F-4D97-AF65-F5344CB8AC3E}">
        <p14:creationId xmlns:p14="http://schemas.microsoft.com/office/powerpoint/2010/main" val="22495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A728C10-597E-482F-BCF3-3510E45DB6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276350"/>
            <a:ext cx="5575300" cy="1058863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Creating</a:t>
            </a:r>
            <a:r>
              <a:rPr lang="de-DE" dirty="0"/>
              <a:t> your </a:t>
            </a:r>
            <a:r>
              <a:rPr lang="de-DE" dirty="0" err="1"/>
              <a:t>classroom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86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6F76AB-8A31-4429-A2E1-2C4AD2CD5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/>
              <a:t>Hi – </a:t>
            </a:r>
            <a:r>
              <a:rPr lang="en-CA" dirty="0" err="1"/>
              <a:t>I’Ll</a:t>
            </a:r>
            <a:r>
              <a:rPr lang="en-CA" dirty="0"/>
              <a:t> be your instructor in LANG 100!</a:t>
            </a:r>
          </a:p>
        </p:txBody>
      </p:sp>
      <p:pic>
        <p:nvPicPr>
          <p:cNvPr id="6" name="Grafik 5" descr="Ein Bild, das Person, Schlips, Mann, Brille enthält.&#10;&#10;Automatisch generierte Beschreibung">
            <a:extLst>
              <a:ext uri="{FF2B5EF4-FFF2-40B4-BE49-F238E27FC236}">
                <a16:creationId xmlns:a16="http://schemas.microsoft.com/office/drawing/2014/main" id="{451A8487-3526-409F-99C4-C0BC7F5D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9" y="909983"/>
            <a:ext cx="4800001" cy="270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27FF978-C09B-4603-890A-5A8121A5AD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59832" y="3867172"/>
            <a:ext cx="48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02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6F76AB-8A31-4429-A2E1-2C4AD2CD5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/>
              <a:t>Setting yourself up for failure</a:t>
            </a:r>
          </a:p>
        </p:txBody>
      </p:sp>
      <p:pic>
        <p:nvPicPr>
          <p:cNvPr id="4" name="Grafik 3" descr="Ein Bild, das Tisch, Elektronik, sitzend, Laptop enthält.&#10;&#10;Automatisch generierte Beschreibung">
            <a:extLst>
              <a:ext uri="{FF2B5EF4-FFF2-40B4-BE49-F238E27FC236}">
                <a16:creationId xmlns:a16="http://schemas.microsoft.com/office/drawing/2014/main" id="{9F060B23-F71F-4559-9BA8-8F22A5E99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8" y="932970"/>
            <a:ext cx="7478823" cy="56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welcome</a:t>
            </a: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A50AF0DC-1F29-7E41-BEC6-D5D43FDC1E49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Introduction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Panelist presentations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Q&amp;A discussion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724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6F76AB-8A31-4429-A2E1-2C4AD2CD5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en-CA" dirty="0"/>
              <a:t>Your Desktop in failure mode</a:t>
            </a:r>
          </a:p>
        </p:txBody>
      </p:sp>
      <p:pic>
        <p:nvPicPr>
          <p:cNvPr id="5" name="Grafik 4" descr="Ein Bild, das Screenshot, Monitor, Computer, sitzend enthält.&#10;&#10;Automatisch generierte Beschreibung">
            <a:extLst>
              <a:ext uri="{FF2B5EF4-FFF2-40B4-BE49-F238E27FC236}">
                <a16:creationId xmlns:a16="http://schemas.microsoft.com/office/drawing/2014/main" id="{FC9D71A8-9BCF-4219-ADE7-04174EB70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8" y="1216673"/>
            <a:ext cx="7419046" cy="39405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2305416-80A4-4CAB-AF45-7C0D2CF952C9}"/>
              </a:ext>
            </a:extLst>
          </p:cNvPr>
          <p:cNvSpPr txBox="1"/>
          <p:nvPr/>
        </p:nvSpPr>
        <p:spPr>
          <a:xfrm>
            <a:off x="439738" y="5512810"/>
            <a:ext cx="16839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/>
              <a:t>Collaborate</a:t>
            </a:r>
            <a:r>
              <a:rPr lang="de-DE" sz="1800" dirty="0"/>
              <a:t> Ultra </a:t>
            </a:r>
            <a:r>
              <a:rPr lang="de-DE" sz="1800" dirty="0" err="1"/>
              <a:t>Window</a:t>
            </a:r>
            <a:endParaRPr lang="de-DE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4B1E5D-25E2-4A57-B67A-616B72D82706}"/>
              </a:ext>
            </a:extLst>
          </p:cNvPr>
          <p:cNvSpPr txBox="1"/>
          <p:nvPr/>
        </p:nvSpPr>
        <p:spPr>
          <a:xfrm>
            <a:off x="2227083" y="5512811"/>
            <a:ext cx="147243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/>
              <a:t>Presentation</a:t>
            </a:r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D645D1-2F75-40A6-8625-26A135A4BCCB}"/>
              </a:ext>
            </a:extLst>
          </p:cNvPr>
          <p:cNvSpPr txBox="1"/>
          <p:nvPr/>
        </p:nvSpPr>
        <p:spPr>
          <a:xfrm>
            <a:off x="3851920" y="5530006"/>
            <a:ext cx="128775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/>
              <a:t>Participant</a:t>
            </a:r>
            <a:br>
              <a:rPr lang="de-DE" sz="1800" dirty="0"/>
            </a:br>
            <a:r>
              <a:rPr lang="de-DE" sz="1800" dirty="0"/>
              <a:t>List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B911FB-4072-4DA2-B35F-C4C1ECBCCD9C}"/>
              </a:ext>
            </a:extLst>
          </p:cNvPr>
          <p:cNvSpPr txBox="1"/>
          <p:nvPr/>
        </p:nvSpPr>
        <p:spPr>
          <a:xfrm>
            <a:off x="5292080" y="5530006"/>
            <a:ext cx="74694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Chat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D73B55-5E33-4517-817B-9BC759EEA9C7}"/>
              </a:ext>
            </a:extLst>
          </p:cNvPr>
          <p:cNvSpPr txBox="1"/>
          <p:nvPr/>
        </p:nvSpPr>
        <p:spPr>
          <a:xfrm>
            <a:off x="6174794" y="5530006"/>
            <a:ext cx="1683990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/>
              <a:t>Video for Class </a:t>
            </a:r>
            <a:r>
              <a:rPr lang="de-DE" sz="1800" dirty="0" err="1"/>
              <a:t>Exercise</a:t>
            </a:r>
            <a:endParaRPr lang="de-DE" sz="180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59676789-2BF4-4030-86AA-014BA57E6C8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1259632" y="2163492"/>
            <a:ext cx="22101" cy="3349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A399D33-202B-4527-BAB4-29334F51E769}"/>
              </a:ext>
            </a:extLst>
          </p:cNvPr>
          <p:cNvCxnSpPr>
            <a:cxnSpLocks/>
          </p:cNvCxnSpPr>
          <p:nvPr/>
        </p:nvCxnSpPr>
        <p:spPr>
          <a:xfrm flipH="1" flipV="1">
            <a:off x="6967680" y="3963692"/>
            <a:ext cx="31840" cy="1566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28B9BA9-D185-4E7D-ACFB-2700D547A2C2}"/>
              </a:ext>
            </a:extLst>
          </p:cNvPr>
          <p:cNvCxnSpPr>
            <a:cxnSpLocks/>
          </p:cNvCxnSpPr>
          <p:nvPr/>
        </p:nvCxnSpPr>
        <p:spPr>
          <a:xfrm flipV="1">
            <a:off x="5687655" y="2163492"/>
            <a:ext cx="244910" cy="3366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97C148C-E049-4821-AE29-358F9AFC7A51}"/>
              </a:ext>
            </a:extLst>
          </p:cNvPr>
          <p:cNvCxnSpPr>
            <a:cxnSpLocks/>
          </p:cNvCxnSpPr>
          <p:nvPr/>
        </p:nvCxnSpPr>
        <p:spPr>
          <a:xfrm flipH="1" flipV="1">
            <a:off x="4506849" y="4323732"/>
            <a:ext cx="1" cy="1206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BBE92E5-40F5-48D4-A9AE-67C1119C5438}"/>
              </a:ext>
            </a:extLst>
          </p:cNvPr>
          <p:cNvCxnSpPr>
            <a:cxnSpLocks/>
          </p:cNvCxnSpPr>
          <p:nvPr/>
        </p:nvCxnSpPr>
        <p:spPr>
          <a:xfrm flipH="1" flipV="1">
            <a:off x="2963300" y="4899796"/>
            <a:ext cx="4756" cy="6130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92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8A39234-F72E-478C-9006-8C359CA09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Taking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of your </a:t>
            </a:r>
            <a:r>
              <a:rPr lang="de-DE" dirty="0" err="1"/>
              <a:t>desktop</a:t>
            </a:r>
            <a:endParaRPr lang="de-DE" dirty="0"/>
          </a:p>
        </p:txBody>
      </p:sp>
      <p:pic>
        <p:nvPicPr>
          <p:cNvPr id="4" name="Grafik 3" descr="Ein Bild, das Fenster, drinnen, Tisch, sitzend enthält.&#10;&#10;Automatisch generierte Beschreibung">
            <a:extLst>
              <a:ext uri="{FF2B5EF4-FFF2-40B4-BE49-F238E27FC236}">
                <a16:creationId xmlns:a16="http://schemas.microsoft.com/office/drawing/2014/main" id="{CE650281-9412-44F9-B9B9-5FC5D351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7" y="905889"/>
            <a:ext cx="7514931" cy="56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6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F09CA5-EF20-4A7E-8D5A-AF8E0AB5B1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de-DE" dirty="0"/>
              <a:t>your </a:t>
            </a:r>
            <a:r>
              <a:rPr lang="de-DE" dirty="0" err="1"/>
              <a:t>desktop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</p:txBody>
      </p:sp>
      <p:pic>
        <p:nvPicPr>
          <p:cNvPr id="4" name="Grafik 3" descr="Ein Bild, das Screenshot, Monitor, Computer, Telefon enthält.&#10;&#10;Automatisch generierte Beschreibung">
            <a:extLst>
              <a:ext uri="{FF2B5EF4-FFF2-40B4-BE49-F238E27FC236}">
                <a16:creationId xmlns:a16="http://schemas.microsoft.com/office/drawing/2014/main" id="{1B7475D3-331C-4155-8B8A-C571EE920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9" y="926651"/>
            <a:ext cx="5076447" cy="270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Grafik 5" descr="Ein Bild, das Schild, Bank, weiß enthält.&#10;&#10;Automatisch generierte Beschreibung">
            <a:extLst>
              <a:ext uri="{FF2B5EF4-FFF2-40B4-BE49-F238E27FC236}">
                <a16:creationId xmlns:a16="http://schemas.microsoft.com/office/drawing/2014/main" id="{6BBDAD55-FA64-4B8E-B475-08FCBACD5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92" y="3947565"/>
            <a:ext cx="5021221" cy="271282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081B384-8EAD-4321-AF9D-16CC90C845DA}"/>
              </a:ext>
            </a:extLst>
          </p:cNvPr>
          <p:cNvSpPr txBox="1"/>
          <p:nvPr/>
        </p:nvSpPr>
        <p:spPr>
          <a:xfrm>
            <a:off x="417899" y="4980811"/>
            <a:ext cx="16839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/>
              <a:t>Shared</a:t>
            </a:r>
            <a:r>
              <a:rPr lang="de-DE" sz="1800" dirty="0"/>
              <a:t> Screen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290F97-F089-4938-B0E2-20042D9619AC}"/>
              </a:ext>
            </a:extLst>
          </p:cNvPr>
          <p:cNvSpPr txBox="1"/>
          <p:nvPr/>
        </p:nvSpPr>
        <p:spPr>
          <a:xfrm>
            <a:off x="6417023" y="1674290"/>
            <a:ext cx="168399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800" dirty="0" err="1"/>
              <a:t>My</a:t>
            </a:r>
            <a:br>
              <a:rPr lang="de-DE" sz="1800" dirty="0"/>
            </a:br>
            <a:r>
              <a:rPr lang="de-DE" sz="1800" dirty="0"/>
              <a:t>Screen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77313A0-7A33-42C4-AFE9-CA4826C5C22B}"/>
              </a:ext>
            </a:extLst>
          </p:cNvPr>
          <p:cNvCxnSpPr>
            <a:cxnSpLocks/>
          </p:cNvCxnSpPr>
          <p:nvPr/>
        </p:nvCxnSpPr>
        <p:spPr>
          <a:xfrm>
            <a:off x="2101889" y="5301208"/>
            <a:ext cx="257018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0B064B0-B1F7-468B-A12B-9C7D90C1FBDC}"/>
              </a:ext>
            </a:extLst>
          </p:cNvPr>
          <p:cNvCxnSpPr>
            <a:cxnSpLocks/>
          </p:cNvCxnSpPr>
          <p:nvPr/>
        </p:nvCxnSpPr>
        <p:spPr>
          <a:xfrm flipH="1">
            <a:off x="4139952" y="1988840"/>
            <a:ext cx="229874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09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F1A1013-35B6-473E-8B12-C125392ED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manageable</a:t>
            </a:r>
            <a:r>
              <a:rPr lang="de-DE" dirty="0"/>
              <a:t> </a:t>
            </a:r>
            <a:r>
              <a:rPr lang="de-DE" dirty="0" err="1"/>
              <a:t>investments</a:t>
            </a:r>
            <a:endParaRPr lang="de-DE" dirty="0"/>
          </a:p>
        </p:txBody>
      </p:sp>
      <p:pic>
        <p:nvPicPr>
          <p:cNvPr id="5" name="Grafik 4" descr="Ein Bild, das Screenshot, drinnen, Computer, Laptop enthält.&#10;&#10;Automatisch generierte Beschreibung">
            <a:extLst>
              <a:ext uri="{FF2B5EF4-FFF2-40B4-BE49-F238E27FC236}">
                <a16:creationId xmlns:a16="http://schemas.microsoft.com/office/drawing/2014/main" id="{C3C72A3A-47A3-4EBD-8AAB-6FB090454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0" t="31290" r="36117"/>
          <a:stretch/>
        </p:blipFill>
        <p:spPr>
          <a:xfrm>
            <a:off x="438955" y="980728"/>
            <a:ext cx="7652321" cy="5082087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EDABF83-4140-4360-B848-9332A0740C42}"/>
              </a:ext>
            </a:extLst>
          </p:cNvPr>
          <p:cNvSpPr/>
          <p:nvPr/>
        </p:nvSpPr>
        <p:spPr>
          <a:xfrm>
            <a:off x="6732240" y="2780928"/>
            <a:ext cx="1800200" cy="20882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494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DC6FC5-CD98-4971-A1BD-75F99AA2C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creating</a:t>
            </a:r>
            <a:r>
              <a:rPr lang="de-DE" dirty="0"/>
              <a:t> a social space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7A2F9D-4D3D-41C1-95E7-5EEFD06D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1" y="1304764"/>
            <a:ext cx="7556527" cy="42484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54A5619-873F-438B-9958-976526955FA5}"/>
              </a:ext>
            </a:extLst>
          </p:cNvPr>
          <p:cNvSpPr/>
          <p:nvPr/>
        </p:nvSpPr>
        <p:spPr>
          <a:xfrm>
            <a:off x="5004048" y="3789040"/>
            <a:ext cx="2976560" cy="8640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1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B1EC095-93E0-438C-ACE2-D6E70876F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1276350"/>
            <a:ext cx="5575300" cy="1058863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building</a:t>
            </a:r>
            <a:r>
              <a:rPr lang="de-DE" dirty="0"/>
              <a:t> your </a:t>
            </a:r>
          </a:p>
          <a:p>
            <a:pPr>
              <a:defRPr/>
            </a:pPr>
            <a:r>
              <a:rPr lang="de-DE" dirty="0" err="1"/>
              <a:t>course</a:t>
            </a:r>
            <a:r>
              <a:rPr lang="de-DE"/>
              <a:t> material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769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608A320-579D-4D1F-AB68-8449E85C3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de-DE" dirty="0"/>
              <a:t>Breakfast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27593A-6885-4AEE-A3AE-F2AA081B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8" y="1275318"/>
            <a:ext cx="7661275" cy="43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1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38652A-6ABB-4999-85D6-E6D1DE4E5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de-DE" dirty="0"/>
              <a:t>Father and </a:t>
            </a:r>
            <a:r>
              <a:rPr lang="de-DE" dirty="0" err="1"/>
              <a:t>son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9333AA-EFC1-4FC9-A009-E3F9B9228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20" y="1279937"/>
            <a:ext cx="7644845" cy="42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90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41BE582-4A13-453B-88FF-BDE5332B41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Storytime</a:t>
            </a:r>
            <a:r>
              <a:rPr lang="de-DE" dirty="0"/>
              <a:t> Tutorial</a:t>
            </a:r>
          </a:p>
        </p:txBody>
      </p:sp>
      <p:sp>
        <p:nvSpPr>
          <p:cNvPr id="29699" name="Textplatzhalter 2">
            <a:extLst>
              <a:ext uri="{FF2B5EF4-FFF2-40B4-BE49-F238E27FC236}">
                <a16:creationId xmlns:a16="http://schemas.microsoft.com/office/drawing/2014/main" id="{33831E93-AB67-4F55-938A-4275C3AB92F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623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 altLang="de-DE" sz="2400" dirty="0">
                <a:hlinkClick r:id="rId2"/>
              </a:rPr>
              <a:t>http://languageteachingtools.sites.olt.ubc.ca/clas</a:t>
            </a:r>
            <a:endParaRPr lang="de-DE" altLang="de-DE" sz="2400" dirty="0"/>
          </a:p>
        </p:txBody>
      </p:sp>
      <p:pic>
        <p:nvPicPr>
          <p:cNvPr id="29700" name="Grafik 3">
            <a:extLst>
              <a:ext uri="{FF2B5EF4-FFF2-40B4-BE49-F238E27FC236}">
                <a16:creationId xmlns:a16="http://schemas.microsoft.com/office/drawing/2014/main" id="{A7D75918-3B4F-42A7-9597-9806C6129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800225"/>
            <a:ext cx="763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0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77" y="1276350"/>
            <a:ext cx="5940425" cy="105886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en-US" sz="2500" dirty="0">
                <a:ea typeface="ＭＳ Ｐゴシック" charset="-128"/>
              </a:rPr>
              <a:t>Facilitating virtual interactions</a:t>
            </a:r>
          </a:p>
          <a:p>
            <a:pPr>
              <a:buFont typeface="Arial" charset="0"/>
              <a:buNone/>
              <a:defRPr/>
            </a:pPr>
            <a:r>
              <a:rPr lang="en-US" sz="2500" b="0" dirty="0">
                <a:ea typeface="ＭＳ Ｐゴシック" charset="-128"/>
              </a:rPr>
              <a:t>Brianne </a:t>
            </a:r>
            <a:r>
              <a:rPr lang="en-US" sz="2500" b="0" dirty="0" err="1">
                <a:ea typeface="ＭＳ Ｐゴシック" charset="-128"/>
              </a:rPr>
              <a:t>orr</a:t>
            </a:r>
            <a:r>
              <a:rPr lang="en-US" sz="2500" b="0" dirty="0">
                <a:ea typeface="ＭＳ Ｐゴシック" charset="-128"/>
              </a:rPr>
              <a:t>-Álvarez</a:t>
            </a:r>
          </a:p>
        </p:txBody>
      </p:sp>
    </p:spTree>
    <p:extLst>
      <p:ext uri="{BB962C8B-B14F-4D97-AF65-F5344CB8AC3E}">
        <p14:creationId xmlns:p14="http://schemas.microsoft.com/office/powerpoint/2010/main" val="317593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INTRODUCTION</a:t>
            </a:r>
            <a:endParaRPr sz="2400" dirty="0">
              <a:ea typeface="ＭＳ Ｐゴシック" charset="-128"/>
            </a:endParaRP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19B20CA2-F59A-3D46-B33D-FD0FF085835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is the kick-off panel for a month of online language teaching webinars. Details to come on </a:t>
            </a:r>
            <a:r>
              <a:rPr lang="en-CA" altLang="en-US" sz="2000" dirty="0">
                <a:hlinkClick r:id="rId2"/>
              </a:rPr>
              <a:t>https://isitworkshops.arts.ubc.ca</a:t>
            </a:r>
            <a:r>
              <a:rPr lang="en-CA" altLang="en-US" sz="2000"/>
              <a:t>.</a:t>
            </a: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This session will be </a:t>
            </a:r>
            <a:r>
              <a:rPr lang="en-CA" altLang="en-US" sz="2000" b="1" dirty="0"/>
              <a:t>recorded </a:t>
            </a:r>
            <a:r>
              <a:rPr lang="en-CA" altLang="en-US" sz="2000" dirty="0"/>
              <a:t>and uploaded to the ISIT website.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Please share any questions on </a:t>
            </a:r>
            <a:r>
              <a:rPr lang="en-CA" altLang="en-US" sz="2000" dirty="0">
                <a:hlinkClick r:id="rId3"/>
              </a:rPr>
              <a:t>https://app.sli.do/event/ieuoh9nr</a:t>
            </a:r>
            <a:r>
              <a:rPr lang="en-CA" altLang="en-US" sz="2000" dirty="0"/>
              <a:t> and vote on the ones you want answered during the Q&amp;A. Use “</a:t>
            </a:r>
            <a:r>
              <a:rPr lang="en-CA" altLang="en-US" sz="2000" b="1" dirty="0"/>
              <a:t>@All</a:t>
            </a:r>
            <a:r>
              <a:rPr lang="en-CA" altLang="en-US" sz="2000" dirty="0"/>
              <a:t>” or “</a:t>
            </a:r>
            <a:r>
              <a:rPr lang="en-CA" altLang="en-US" sz="2000" b="1" dirty="0"/>
              <a:t>@Name</a:t>
            </a:r>
            <a:r>
              <a:rPr lang="en-CA" altLang="en-US" sz="2000" dirty="0"/>
              <a:t>” to indicate who your question is for.</a:t>
            </a:r>
          </a:p>
          <a:p>
            <a:pPr lvl="1" indent="0">
              <a:spcBef>
                <a:spcPct val="0"/>
              </a:spcBef>
              <a:buNone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During the </a:t>
            </a:r>
            <a:r>
              <a:rPr lang="en-CA" altLang="en-US" sz="2000" b="1" dirty="0"/>
              <a:t>Q&amp;A discussion</a:t>
            </a:r>
            <a:r>
              <a:rPr lang="en-CA" altLang="en-US" sz="2000" dirty="0"/>
              <a:t>, please be mindful of any private information and anonymize personal details about specific students.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Your </a:t>
            </a:r>
            <a:r>
              <a:rPr lang="en-CA" altLang="en-US" sz="2000" b="1" dirty="0"/>
              <a:t>video streams </a:t>
            </a:r>
            <a:r>
              <a:rPr lang="en-CA" altLang="en-US" sz="2000" dirty="0"/>
              <a:t>and </a:t>
            </a:r>
            <a:r>
              <a:rPr lang="en-CA" altLang="en-US" sz="2000" b="1" dirty="0"/>
              <a:t>audio </a:t>
            </a:r>
            <a:r>
              <a:rPr lang="en-CA" altLang="en-US" sz="2000" dirty="0"/>
              <a:t>have been disabled to help with bandwidth.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277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81453" y="51306"/>
            <a:ext cx="7661275" cy="623887"/>
          </a:xfrm>
        </p:spPr>
        <p:txBody>
          <a:bodyPr/>
          <a:lstStyle/>
          <a:p>
            <a:pPr algn="ctr">
              <a:defRPr/>
            </a:pPr>
            <a:r>
              <a:rPr lang="en-US" sz="1700" dirty="0">
                <a:latin typeface="Baskerville"/>
                <a:cs typeface="Baskerville"/>
              </a:rPr>
              <a:t>Facilitating Virtual Interactions Between students, Instructors, and Language Content</a:t>
            </a:r>
            <a:endParaRPr sz="17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513" y="784979"/>
            <a:ext cx="7481535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Baskerville"/>
                <a:cs typeface="Baskerville"/>
              </a:rPr>
              <a:t>The focus of this segment:</a:t>
            </a:r>
          </a:p>
          <a:p>
            <a:pPr lvl="0"/>
            <a:endParaRPr lang="en-US" dirty="0">
              <a:latin typeface="Baskerville"/>
              <a:cs typeface="Baskerville"/>
            </a:endParaRPr>
          </a:p>
          <a:p>
            <a:pPr marL="342900" lvl="0" indent="-342900">
              <a:buAutoNum type="arabicPeriod"/>
            </a:pPr>
            <a:r>
              <a:rPr lang="en-US" dirty="0">
                <a:latin typeface="Baskerville"/>
                <a:cs typeface="Baskerville"/>
              </a:rPr>
              <a:t>Guiding principles for tool selection.</a:t>
            </a:r>
          </a:p>
          <a:p>
            <a:pPr marL="342900" lvl="0" indent="-342900">
              <a:buAutoNum type="arabicPeriod"/>
            </a:pPr>
            <a:r>
              <a:rPr lang="en-US" dirty="0">
                <a:latin typeface="Baskerville"/>
                <a:cs typeface="Baskerville"/>
              </a:rPr>
              <a:t>Effective tools and their advantages and limitations.</a:t>
            </a:r>
          </a:p>
          <a:p>
            <a:pPr marL="342900" lvl="0" indent="-342900">
              <a:buAutoNum type="arabicPeriod"/>
            </a:pPr>
            <a:r>
              <a:rPr lang="en-US" dirty="0">
                <a:latin typeface="Baskerville"/>
                <a:cs typeface="Baskerville"/>
              </a:rPr>
              <a:t>Tools for consideration for future virtual interactions and language content.</a:t>
            </a:r>
          </a:p>
          <a:p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11" name="Picture 10" descr="Unknown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14" t="13124" r="31463" b="16569"/>
          <a:stretch/>
        </p:blipFill>
        <p:spPr>
          <a:xfrm>
            <a:off x="6360626" y="3716153"/>
            <a:ext cx="747123" cy="779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Unknown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13670" r="30892" b="14470"/>
          <a:stretch/>
        </p:blipFill>
        <p:spPr>
          <a:xfrm>
            <a:off x="6382154" y="4629682"/>
            <a:ext cx="725595" cy="786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 descr="Unknown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13" y="4629682"/>
            <a:ext cx="741215" cy="78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1513" y="2660428"/>
            <a:ext cx="1866964" cy="10133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Baskerville"/>
                <a:cs typeface="Baskerville"/>
              </a:rPr>
              <a:t>Guiding Principles</a:t>
            </a:r>
          </a:p>
        </p:txBody>
      </p:sp>
      <p:sp>
        <p:nvSpPr>
          <p:cNvPr id="12" name="Bent-Up Arrow 11"/>
          <p:cNvSpPr/>
          <p:nvPr/>
        </p:nvSpPr>
        <p:spPr>
          <a:xfrm rot="5400000">
            <a:off x="601101" y="3788962"/>
            <a:ext cx="949919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7995" y="4122987"/>
            <a:ext cx="1866964" cy="1013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Baskerville"/>
                <a:cs typeface="Baskerville"/>
              </a:rPr>
              <a:t>Effective Tools</a:t>
            </a:r>
          </a:p>
        </p:txBody>
      </p:sp>
      <p:sp>
        <p:nvSpPr>
          <p:cNvPr id="17" name="Bent-Up Arrow 16"/>
          <p:cNvSpPr/>
          <p:nvPr/>
        </p:nvSpPr>
        <p:spPr>
          <a:xfrm rot="5400000">
            <a:off x="1843281" y="5195813"/>
            <a:ext cx="850392" cy="731520"/>
          </a:xfrm>
          <a:prstGeom prst="bent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nnam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513" y="3745249"/>
            <a:ext cx="741215" cy="743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396595" y="2540010"/>
            <a:ext cx="57044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700" dirty="0">
                <a:latin typeface="Baskerville"/>
                <a:cs typeface="Baskerville"/>
              </a:rPr>
              <a:t>FIPPA Compliant 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latin typeface="Baskerville"/>
                <a:cs typeface="Baskerville"/>
              </a:rPr>
              <a:t>Flexible and adaptable to various collaborations and courses 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latin typeface="Baskerville"/>
                <a:cs typeface="Baskerville"/>
              </a:rPr>
              <a:t>Mobile friendly (when possible)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>
                <a:latin typeface="Baskerville"/>
                <a:cs typeface="Baskerville"/>
              </a:rPr>
              <a:t>CWL restricted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29467" y="4137339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Baskerville"/>
                <a:cs typeface="Baskerville"/>
              </a:rPr>
              <a:t>Canvas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Baskerville"/>
                <a:cs typeface="Baskerville"/>
              </a:rPr>
              <a:t>Canvas integrated tools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Baskerville"/>
                <a:cs typeface="Baskerville"/>
              </a:rPr>
              <a:t>MRBS</a:t>
            </a: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005179" y="5532558"/>
            <a:ext cx="1866964" cy="10133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Baskerville"/>
                <a:cs typeface="Baskerville"/>
              </a:rPr>
              <a:t>Tools for future virtual interactions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2143" y="5718630"/>
            <a:ext cx="1595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Baskerville"/>
                <a:cs typeface="Baskerville"/>
              </a:rPr>
              <a:t>UBC Blogs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latin typeface="Baskerville"/>
                <a:cs typeface="Baskerville"/>
              </a:rPr>
              <a:t>MatterMost</a:t>
            </a:r>
            <a:endParaRPr lang="en-US" dirty="0">
              <a:latin typeface="Baskerville"/>
              <a:cs typeface="Baskerville"/>
            </a:endParaRP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6457294"/>
            <a:ext cx="3101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"/>
                <a:cs typeface="Baskerville"/>
              </a:rPr>
              <a:t>Brianne Orr-</a:t>
            </a:r>
            <a:r>
              <a:rPr lang="en-US" dirty="0" err="1">
                <a:latin typeface="Baskerville"/>
                <a:cs typeface="Baskerville"/>
              </a:rPr>
              <a:t>Álvarez</a:t>
            </a:r>
            <a:r>
              <a:rPr lang="en-US" dirty="0">
                <a:latin typeface="Baskerville"/>
                <a:cs typeface="Baskerville"/>
              </a:rPr>
              <a:t> June 2020</a:t>
            </a:r>
          </a:p>
        </p:txBody>
      </p:sp>
    </p:spTree>
    <p:extLst>
      <p:ext uri="{BB962C8B-B14F-4D97-AF65-F5344CB8AC3E}">
        <p14:creationId xmlns:p14="http://schemas.microsoft.com/office/powerpoint/2010/main" val="14692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2" grpId="0" animBg="1"/>
      <p:bldP spid="16" grpId="0" animBg="1"/>
      <p:bldP spid="17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2400" dirty="0">
                <a:ea typeface="ＭＳ Ｐゴシック" charset="-128"/>
              </a:rPr>
              <a:t>Q&amp;A Discussion</a:t>
            </a:r>
          </a:p>
        </p:txBody>
      </p:sp>
      <p:sp>
        <p:nvSpPr>
          <p:cNvPr id="41986" name="Text Placeholder 7">
            <a:extLst>
              <a:ext uri="{FF2B5EF4-FFF2-40B4-BE49-F238E27FC236}">
                <a16:creationId xmlns:a16="http://schemas.microsoft.com/office/drawing/2014/main" id="{DCA2CB4A-3372-F941-9C7B-662B9BC4309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000" b="1" dirty="0"/>
              <a:t>To participate: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Go to </a:t>
            </a:r>
            <a:r>
              <a:rPr lang="en-CA" altLang="en-US" sz="2000" dirty="0">
                <a:hlinkClick r:id="rId3"/>
              </a:rPr>
              <a:t>https://app.sli.do/event/ieuoh9nr</a:t>
            </a:r>
            <a:r>
              <a:rPr lang="en-CA" altLang="en-US" sz="2000" dirty="0"/>
              <a:t> and submit your questions or vote on existing ones.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Use the built-in chat if you would like to share comments or resources.</a:t>
            </a:r>
          </a:p>
          <a:p>
            <a:pPr lvl="1" indent="0">
              <a:spcBef>
                <a:spcPct val="0"/>
              </a:spcBef>
              <a:buNone/>
              <a:defRPr/>
            </a:pPr>
            <a:endParaRPr lang="en-CA" altLang="en-US" sz="2000" dirty="0"/>
          </a:p>
          <a:p>
            <a:pPr marL="342650" lvl="1" indent="-342900">
              <a:spcBef>
                <a:spcPct val="0"/>
              </a:spcBef>
              <a:defRPr/>
            </a:pPr>
            <a:r>
              <a:rPr lang="en-CA" altLang="en-US" sz="2000" b="1" dirty="0"/>
              <a:t>Reminder: This session is being recorded.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Please anonymize any student information in your discussion.</a:t>
            </a:r>
          </a:p>
          <a:p>
            <a:pPr marL="882650" lvl="2" indent="-342900">
              <a:spcBef>
                <a:spcPct val="0"/>
              </a:spcBef>
              <a:defRPr/>
            </a:pPr>
            <a:r>
              <a:rPr lang="en-CA" altLang="en-US" sz="2000" dirty="0"/>
              <a:t>If you have any questions that cannot be anonymized, please email us at </a:t>
            </a:r>
            <a:r>
              <a:rPr lang="en-CA" altLang="en-US" sz="2000" dirty="0">
                <a:hlinkClick r:id="rId4"/>
              </a:rPr>
              <a:t>arts.helpdesk@ubc.ca</a:t>
            </a:r>
            <a:r>
              <a:rPr lang="en-CA" altLang="en-US" sz="2000" dirty="0"/>
              <a:t> and we will follow-up with you. </a:t>
            </a:r>
          </a:p>
        </p:txBody>
      </p:sp>
    </p:spTree>
    <p:extLst>
      <p:ext uri="{BB962C8B-B14F-4D97-AF65-F5344CB8AC3E}">
        <p14:creationId xmlns:p14="http://schemas.microsoft.com/office/powerpoint/2010/main" val="214955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63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C0AA2-5D2F-4824-9BFD-8B333785B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400" dirty="0">
                <a:ea typeface="ＭＳ Ｐゴシック" charset="-128"/>
              </a:rPr>
              <a:t>presenters</a:t>
            </a:r>
            <a:endParaRPr sz="2400" dirty="0">
              <a:ea typeface="ＭＳ Ｐゴシック" charset="-128"/>
            </a:endParaRPr>
          </a:p>
        </p:txBody>
      </p:sp>
      <p:sp>
        <p:nvSpPr>
          <p:cNvPr id="26626" name="Text Placeholder 7">
            <a:extLst>
              <a:ext uri="{FF2B5EF4-FFF2-40B4-BE49-F238E27FC236}">
                <a16:creationId xmlns:a16="http://schemas.microsoft.com/office/drawing/2014/main" id="{73C118B6-B140-8F49-868D-90ABC5D54EA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“</a:t>
            </a:r>
            <a:r>
              <a:rPr lang="en-CA" altLang="en-US" sz="2000" b="1" dirty="0"/>
              <a:t>Pedagogical Considerations</a:t>
            </a:r>
            <a:r>
              <a:rPr lang="en-CA" altLang="en-US" sz="2000" dirty="0"/>
              <a:t>” by Luisa </a:t>
            </a:r>
            <a:r>
              <a:rPr lang="en-CA" altLang="en-US" sz="2000" dirty="0" err="1"/>
              <a:t>Canuto</a:t>
            </a:r>
            <a:r>
              <a:rPr lang="en-CA" altLang="en-US" sz="2000" dirty="0"/>
              <a:t> (FHIS)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“</a:t>
            </a:r>
            <a:r>
              <a:rPr lang="en-CA" altLang="en-US" sz="2000" b="1" dirty="0"/>
              <a:t>Design Considerations</a:t>
            </a:r>
            <a:r>
              <a:rPr lang="en-CA" altLang="en-US" sz="2000" dirty="0"/>
              <a:t>” by Qian Wang (ASIA)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“</a:t>
            </a:r>
            <a:r>
              <a:rPr lang="en-CA" altLang="en-US" sz="2000" b="1" dirty="0"/>
              <a:t>Selecting the Tools for Your Online Course</a:t>
            </a:r>
            <a:r>
              <a:rPr lang="en-CA" altLang="en-US" sz="2000" dirty="0"/>
              <a:t>” by Florian </a:t>
            </a:r>
            <a:r>
              <a:rPr lang="en-CA" altLang="en-US" sz="2000" dirty="0" err="1"/>
              <a:t>Gassner</a:t>
            </a:r>
            <a:r>
              <a:rPr lang="en-CA" altLang="en-US" sz="2000" dirty="0"/>
              <a:t> (CENES)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altLang="en-US" sz="2000" dirty="0"/>
              <a:t>“</a:t>
            </a:r>
            <a:r>
              <a:rPr lang="en-CA" altLang="en-US" sz="2000" b="1" dirty="0"/>
              <a:t>Facilitating Virtual Interactions</a:t>
            </a:r>
            <a:r>
              <a:rPr lang="en-CA" altLang="en-US" sz="2000" dirty="0"/>
              <a:t>” by Brianne Orr-Álvarez (FHIS)</a:t>
            </a:r>
          </a:p>
        </p:txBody>
      </p:sp>
    </p:spTree>
    <p:extLst>
      <p:ext uri="{BB962C8B-B14F-4D97-AF65-F5344CB8AC3E}">
        <p14:creationId xmlns:p14="http://schemas.microsoft.com/office/powerpoint/2010/main" val="317800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39CB-C02E-A745-9405-D7DA96474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477" y="1276350"/>
            <a:ext cx="5940425" cy="10588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500" dirty="0">
                <a:ea typeface="ＭＳ Ｐゴシック" charset="-128"/>
              </a:rPr>
              <a:t>Pedagogical Considerations</a:t>
            </a:r>
          </a:p>
          <a:p>
            <a:pPr>
              <a:buFont typeface="Arial" charset="0"/>
              <a:buNone/>
              <a:defRPr/>
            </a:pPr>
            <a:r>
              <a:rPr lang="en-US" sz="2500" b="0" dirty="0">
                <a:ea typeface="ＭＳ Ｐゴシック" charset="-128"/>
              </a:rPr>
              <a:t>Luisa </a:t>
            </a:r>
            <a:r>
              <a:rPr lang="en-US" sz="2500" b="0" dirty="0" err="1">
                <a:ea typeface="ＭＳ Ｐゴシック" charset="-128"/>
              </a:rPr>
              <a:t>Canuto</a:t>
            </a:r>
            <a:endParaRPr lang="en-US" sz="2500" b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66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F0AE82-7BE2-624E-B85F-AC6E18262F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115888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CA" sz="2400" dirty="0">
                <a:ea typeface="ＭＳ Ｐゴシック" charset="-128"/>
              </a:rPr>
              <a:t>Community of Inquiry </a:t>
            </a:r>
            <a:endParaRPr sz="2400" dirty="0">
              <a:ea typeface="ＭＳ Ｐゴシック" charset="-128"/>
            </a:endParaRP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860A3501-F683-A748-BC9B-9CB4E371DE8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indent="0">
              <a:spcBef>
                <a:spcPct val="0"/>
              </a:spcBef>
              <a:buFont typeface="Arial"/>
              <a:buNone/>
              <a:defRPr/>
            </a:pPr>
            <a:endParaRPr lang="en-CA" altLang="en-US" sz="2000" dirty="0"/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000" dirty="0"/>
          </a:p>
        </p:txBody>
      </p:sp>
      <p:pic>
        <p:nvPicPr>
          <p:cNvPr id="21507" name="Content Placeholder 8">
            <a:extLst>
              <a:ext uri="{FF2B5EF4-FFF2-40B4-BE49-F238E27FC236}">
                <a16:creationId xmlns:a16="http://schemas.microsoft.com/office/drawing/2014/main" id="{80CE55C4-4433-B944-9F3A-BD0B80D9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467995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1">
            <a:extLst>
              <a:ext uri="{FF2B5EF4-FFF2-40B4-BE49-F238E27FC236}">
                <a16:creationId xmlns:a16="http://schemas.microsoft.com/office/drawing/2014/main" id="{F5BD66FA-2361-ED40-B732-822D6748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237288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CA" altLang="en-US" sz="1600"/>
              <a:t>Garrison, D. R., Anderson, T., &amp; Archer, W. (2000). </a:t>
            </a:r>
            <a:r>
              <a:rPr lang="en-CA" altLang="en-US" sz="1600">
                <a:hlinkClick r:id="rId3" tooltip="Critical Inquiry in a Text-Based Environment: Computer Conferencing in Higher Education"/>
              </a:rPr>
              <a:t>Critical inquiry in a text-based environment: Computer conferencing in higher educationmodel</a:t>
            </a:r>
            <a:r>
              <a:rPr lang="en-CA" altLang="en-US" sz="1600"/>
              <a:t>.</a:t>
            </a:r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56569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451DC5-799A-604C-8A3A-1AEBE11E17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3600" dirty="0">
                <a:ea typeface="ＭＳ Ｐゴシック" charset="-128"/>
              </a:rPr>
              <a:t>Cognitive Presence</a:t>
            </a: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4723A774-027D-3F4C-8F2D-A90446D7178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661275" cy="5392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CA" sz="2800" dirty="0">
                <a:cs typeface="Arial" panose="020B0604020202020204" pitchFamily="34" charset="0"/>
              </a:rPr>
              <a:t>Ability of learners to </a:t>
            </a:r>
            <a:r>
              <a:rPr lang="en-CA" sz="2800" b="1" dirty="0">
                <a:cs typeface="Arial" panose="020B0604020202020204" pitchFamily="34" charset="0"/>
              </a:rPr>
              <a:t>construct</a:t>
            </a:r>
            <a:r>
              <a:rPr lang="en-CA" sz="2800" dirty="0">
                <a:cs typeface="Arial" panose="020B0604020202020204" pitchFamily="34" charset="0"/>
              </a:rPr>
              <a:t> and </a:t>
            </a:r>
            <a:r>
              <a:rPr lang="en-CA" sz="2800" b="1" dirty="0">
                <a:cs typeface="Arial" panose="020B0604020202020204" pitchFamily="34" charset="0"/>
              </a:rPr>
              <a:t>confirm</a:t>
            </a:r>
            <a:r>
              <a:rPr lang="en-CA" sz="2800" dirty="0">
                <a:cs typeface="Arial" panose="020B0604020202020204" pitchFamily="34" charset="0"/>
              </a:rPr>
              <a:t> meaning through sustained </a:t>
            </a:r>
            <a:r>
              <a:rPr lang="en-CA" sz="2800" b="1" dirty="0">
                <a:cs typeface="Arial" panose="020B0604020202020204" pitchFamily="34" charset="0"/>
              </a:rPr>
              <a:t>reflection</a:t>
            </a:r>
            <a:r>
              <a:rPr lang="en-CA" sz="2800" dirty="0">
                <a:cs typeface="Arial" panose="020B0604020202020204" pitchFamily="34" charset="0"/>
              </a:rPr>
              <a:t> and </a:t>
            </a:r>
            <a:r>
              <a:rPr lang="en-CA" sz="2800" b="1" dirty="0">
                <a:cs typeface="Arial" panose="020B0604020202020204" pitchFamily="34" charset="0"/>
              </a:rPr>
              <a:t>discourse</a:t>
            </a:r>
            <a:r>
              <a:rPr lang="en-CA" sz="2800" dirty="0"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CA" sz="2800" dirty="0"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  <a:defRPr/>
            </a:pPr>
            <a:r>
              <a:rPr lang="en-CA" sz="2400" dirty="0"/>
              <a:t>Establish clear, measurable </a:t>
            </a:r>
            <a:r>
              <a:rPr lang="en-CA" sz="2400" b="1" dirty="0"/>
              <a:t>learning objectives</a:t>
            </a:r>
          </a:p>
          <a:p>
            <a:pPr lvl="2">
              <a:lnSpc>
                <a:spcPct val="150000"/>
              </a:lnSpc>
              <a:defRPr/>
            </a:pPr>
            <a:r>
              <a:rPr lang="en-CA" sz="2400" dirty="0">
                <a:cs typeface="Arial" panose="020B0604020202020204" pitchFamily="34" charset="0"/>
              </a:rPr>
              <a:t>Develop relevant, challenging, engaging </a:t>
            </a:r>
            <a:r>
              <a:rPr lang="en-CA" sz="2400" b="1" dirty="0">
                <a:cs typeface="Arial" panose="020B0604020202020204" pitchFamily="34" charset="0"/>
              </a:rPr>
              <a:t>learning activities</a:t>
            </a:r>
          </a:p>
          <a:p>
            <a:pPr lvl="2">
              <a:lnSpc>
                <a:spcPct val="150000"/>
              </a:lnSpc>
              <a:defRPr/>
            </a:pPr>
            <a:r>
              <a:rPr lang="en-CA" sz="2400" dirty="0">
                <a:cs typeface="Arial" panose="020B0604020202020204" pitchFamily="34" charset="0"/>
              </a:rPr>
              <a:t>Utilize team-based learning to build </a:t>
            </a:r>
            <a:r>
              <a:rPr lang="en-CA" sz="2400" b="1" dirty="0">
                <a:cs typeface="Arial" panose="020B0604020202020204" pitchFamily="34" charset="0"/>
              </a:rPr>
              <a:t>collaborative knowledge</a:t>
            </a:r>
            <a:r>
              <a:rPr lang="en-CA" sz="2400" dirty="0">
                <a:cs typeface="Arial" panose="020B0604020202020204" pitchFamily="34" charset="0"/>
              </a:rPr>
              <a:t> and solve in-depth problems. </a:t>
            </a:r>
          </a:p>
          <a:p>
            <a:pPr marL="360000" lvl="2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CA" sz="1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5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A364AB-C210-E04D-B7F8-2C95788AD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3600" dirty="0">
                <a:solidFill>
                  <a:srgbClr val="C00000"/>
                </a:solidFill>
                <a:ea typeface="ＭＳ Ｐゴシック" charset="-128"/>
              </a:rPr>
              <a:t>Cognitive</a:t>
            </a:r>
            <a:r>
              <a:rPr sz="3600" dirty="0">
                <a:ea typeface="ＭＳ Ｐゴシック" charset="-128"/>
              </a:rPr>
              <a:t> Presence</a:t>
            </a:r>
          </a:p>
        </p:txBody>
      </p:sp>
      <p:sp>
        <p:nvSpPr>
          <p:cNvPr id="23554" name="Text Placeholder 7">
            <a:extLst>
              <a:ext uri="{FF2B5EF4-FFF2-40B4-BE49-F238E27FC236}">
                <a16:creationId xmlns:a16="http://schemas.microsoft.com/office/drawing/2014/main" id="{A334B377-2A82-7144-A7C1-7F39A8E8ABE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0" y="1131888"/>
            <a:ext cx="7877175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882650" lvl="2" indent="-342900">
              <a:spcBef>
                <a:spcPct val="0"/>
              </a:spcBef>
            </a:pPr>
            <a:endParaRPr lang="en-CA" altLang="en-US" sz="2400" dirty="0">
              <a:cs typeface="Arial" panose="020B0604020202020204" pitchFamily="34" charset="0"/>
            </a:endParaRPr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r>
              <a:rPr lang="en-CA" altLang="en-US" sz="2400" dirty="0">
                <a:cs typeface="Arial" panose="020B0604020202020204" pitchFamily="34" charset="0"/>
              </a:rPr>
              <a:t>Is my course syllabus clearly communicating </a:t>
            </a:r>
            <a:r>
              <a:rPr lang="en-CA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measurable</a:t>
            </a:r>
            <a:r>
              <a:rPr lang="en-CA" altLang="en-US" sz="2400" dirty="0">
                <a:cs typeface="Arial" panose="020B0604020202020204" pitchFamily="34" charset="0"/>
              </a:rPr>
              <a:t> course learning </a:t>
            </a:r>
            <a:r>
              <a:rPr lang="en-CA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goals</a:t>
            </a:r>
            <a:r>
              <a:rPr lang="en-CA" altLang="en-US" sz="2400" dirty="0">
                <a:cs typeface="Arial" panose="020B0604020202020204" pitchFamily="34" charset="0"/>
              </a:rPr>
              <a:t>?</a:t>
            </a:r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r>
              <a:rPr lang="en-CA" altLang="en-US" sz="2400" dirty="0">
                <a:cs typeface="Arial" panose="020B0604020202020204" pitchFamily="34" charset="0"/>
              </a:rPr>
              <a:t>Which online tools or strategies can I use to support </a:t>
            </a:r>
            <a:r>
              <a:rPr lang="en-CA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reflection</a:t>
            </a:r>
            <a:r>
              <a:rPr lang="en-CA" altLang="en-US" sz="2400" dirty="0">
                <a:cs typeface="Arial" panose="020B0604020202020204" pitchFamily="34" charset="0"/>
              </a:rPr>
              <a:t> and </a:t>
            </a:r>
            <a:r>
              <a:rPr lang="en-CA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interaction/collaboration</a:t>
            </a:r>
            <a:r>
              <a:rPr lang="en-CA" altLang="en-US" sz="2400" dirty="0">
                <a:cs typeface="Arial" panose="020B0604020202020204" pitchFamily="34" charset="0"/>
              </a:rPr>
              <a:t>?</a:t>
            </a:r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r>
              <a:rPr lang="en-CA" altLang="en-US" sz="2400" dirty="0">
                <a:cs typeface="Arial" panose="020B0604020202020204" pitchFamily="34" charset="0"/>
              </a:rPr>
              <a:t>What kind of learning activities can I use to help students remember, understand, apply, analyze, create knowledge? (i.e. Bloom </a:t>
            </a:r>
            <a:r>
              <a:rPr lang="en-CA" alt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Digital</a:t>
            </a:r>
            <a:r>
              <a:rPr lang="en-CA" altLang="en-US" sz="2400" dirty="0">
                <a:cs typeface="Arial" panose="020B0604020202020204" pitchFamily="34" charset="0"/>
              </a:rPr>
              <a:t> Taxonomy) </a:t>
            </a:r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endParaRPr lang="en-CA" altLang="en-US" sz="2400" dirty="0">
              <a:cs typeface="Arial" panose="020B0604020202020204" pitchFamily="34" charset="0"/>
            </a:endParaRPr>
          </a:p>
          <a:p>
            <a:pPr marL="539750" lvl="2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CA" dirty="0"/>
              <a:t>Common Sense Education. (2016, July 12). What is Bloom’s digital taxonomy? [Video]. YouTube. https://</a:t>
            </a:r>
            <a:r>
              <a:rPr lang="en-CA" dirty="0" err="1"/>
              <a:t>www.youtube.com</a:t>
            </a:r>
            <a:r>
              <a:rPr lang="en-CA" dirty="0"/>
              <a:t>/</a:t>
            </a:r>
            <a:r>
              <a:rPr lang="en-CA" dirty="0" err="1"/>
              <a:t>watch?v</a:t>
            </a:r>
            <a:r>
              <a:rPr lang="en-CA" dirty="0"/>
              <a:t>=</a:t>
            </a:r>
            <a:r>
              <a:rPr lang="en-CA" dirty="0" err="1"/>
              <a:t>fqgTBwElPzU</a:t>
            </a:r>
            <a:r>
              <a:rPr lang="en-CA" dirty="0"/>
              <a:t> </a:t>
            </a:r>
            <a:endParaRPr lang="en-CA" altLang="en-US" dirty="0"/>
          </a:p>
          <a:p>
            <a:pPr marL="882650" lvl="2" indent="-342900">
              <a:lnSpc>
                <a:spcPct val="150000"/>
              </a:lnSpc>
              <a:spcBef>
                <a:spcPct val="0"/>
              </a:spcBef>
            </a:pPr>
            <a:endParaRPr lang="en-CA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CC9AF9-5D8E-6E40-9F61-7EC30E10EF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9738" y="315913"/>
            <a:ext cx="7661275" cy="62388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sz="3600" dirty="0">
                <a:ea typeface="ＭＳ Ｐゴシック" charset="-128"/>
              </a:rPr>
              <a:t>Social Presence</a:t>
            </a:r>
          </a:p>
        </p:txBody>
      </p:sp>
      <p:sp>
        <p:nvSpPr>
          <p:cNvPr id="22530" name="Text Placeholder 7">
            <a:extLst>
              <a:ext uri="{FF2B5EF4-FFF2-40B4-BE49-F238E27FC236}">
                <a16:creationId xmlns:a16="http://schemas.microsoft.com/office/drawing/2014/main" id="{2195303F-9921-704D-98EE-E2CA01B8D24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9738" y="1131888"/>
            <a:ext cx="7516812" cy="539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 sz="2800">
                <a:cs typeface="Arial" panose="020B0604020202020204" pitchFamily="34" charset="0"/>
              </a:rPr>
              <a:t>Ability of students and instructors to </a:t>
            </a:r>
            <a:r>
              <a:rPr lang="en-CA" altLang="en-US" sz="2800" b="1">
                <a:cs typeface="Arial" panose="020B0604020202020204" pitchFamily="34" charset="0"/>
              </a:rPr>
              <a:t>identify</a:t>
            </a:r>
            <a:r>
              <a:rPr lang="en-CA" altLang="en-US" sz="2800">
                <a:cs typeface="Arial" panose="020B0604020202020204" pitchFamily="34" charset="0"/>
              </a:rPr>
              <a:t> </a:t>
            </a:r>
            <a:r>
              <a:rPr lang="en-CA" altLang="en-US" sz="2800" b="1">
                <a:cs typeface="Arial" panose="020B0604020202020204" pitchFamily="34" charset="0"/>
              </a:rPr>
              <a:t>with the community</a:t>
            </a:r>
            <a:r>
              <a:rPr lang="en-CA" altLang="en-US" sz="2800">
                <a:cs typeface="Arial" panose="020B0604020202020204" pitchFamily="34" charset="0"/>
              </a:rPr>
              <a:t>, project themselves socially and emotionally through an online medium. </a:t>
            </a:r>
          </a:p>
          <a:p>
            <a:pPr>
              <a:spcBef>
                <a:spcPct val="0"/>
              </a:spcBef>
            </a:pPr>
            <a:endParaRPr lang="en-CA" altLang="en-US" sz="2800">
              <a:cs typeface="Arial" panose="020B0604020202020204" pitchFamily="34" charset="0"/>
            </a:endParaRPr>
          </a:p>
          <a:p>
            <a:pPr marL="825500" lvl="2" indent="-285750">
              <a:spcBef>
                <a:spcPct val="0"/>
              </a:spcBef>
            </a:pPr>
            <a:r>
              <a:rPr lang="en-CA" altLang="en-US" sz="2400">
                <a:cs typeface="Arial" panose="020B0604020202020204" pitchFamily="34" charset="0"/>
              </a:rPr>
              <a:t>Personalize introductions and announcements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400">
                <a:cs typeface="Arial" panose="020B0604020202020204" pitchFamily="34" charset="0"/>
              </a:rPr>
              <a:t>Include multiple formative assessments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400">
                <a:cs typeface="Arial" panose="020B0604020202020204" pitchFamily="34" charset="0"/>
              </a:rPr>
              <a:t>Provide a mix of individual and group projects</a:t>
            </a:r>
          </a:p>
          <a:p>
            <a:pPr marL="825500" lvl="2" indent="-285750">
              <a:spcBef>
                <a:spcPct val="0"/>
              </a:spcBef>
            </a:pPr>
            <a:r>
              <a:rPr lang="en-CA" altLang="en-US" sz="2400">
                <a:cs typeface="Arial" panose="020B0604020202020204" pitchFamily="34" charset="0"/>
              </a:rPr>
              <a:t>Create engaging discussion forums</a:t>
            </a:r>
          </a:p>
          <a:p>
            <a:pPr marL="285750" lvl="1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altLang="en-US" sz="2000"/>
          </a:p>
        </p:txBody>
      </p:sp>
    </p:spTree>
    <p:extLst>
      <p:ext uri="{BB962C8B-B14F-4D97-AF65-F5344CB8AC3E}">
        <p14:creationId xmlns:p14="http://schemas.microsoft.com/office/powerpoint/2010/main" val="30665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991</Words>
  <Application>Microsoft Macintosh PowerPoint</Application>
  <PresentationFormat>On-screen Show (4:3)</PresentationFormat>
  <Paragraphs>140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MS PGothic</vt:lpstr>
      <vt:lpstr>MS PGothic</vt:lpstr>
      <vt:lpstr>Arial</vt:lpstr>
      <vt:lpstr>Arial Black</vt:lpstr>
      <vt:lpstr>Avenir Roman</vt:lpstr>
      <vt:lpstr>Baskerville</vt:lpstr>
      <vt:lpstr>Calibri</vt:lpstr>
      <vt:lpstr>Whitney Book</vt:lpstr>
      <vt:lpstr>WhitneyHTF-Bold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UBC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Virtual Interactions</dc:title>
  <dc:subject/>
  <dc:creator>Brianne Orr</dc:creator>
  <cp:keywords/>
  <dc:description/>
  <cp:lastModifiedBy>Microsoft Office User</cp:lastModifiedBy>
  <cp:revision>27</cp:revision>
  <dcterms:created xsi:type="dcterms:W3CDTF">2020-06-02T21:32:56Z</dcterms:created>
  <dcterms:modified xsi:type="dcterms:W3CDTF">2020-06-04T18:44:33Z</dcterms:modified>
  <cp:category/>
</cp:coreProperties>
</file>