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91" r:id="rId2"/>
    <p:sldId id="320" r:id="rId3"/>
    <p:sldId id="319" r:id="rId4"/>
    <p:sldId id="317" r:id="rId5"/>
    <p:sldId id="318" r:id="rId6"/>
    <p:sldId id="297" r:id="rId7"/>
    <p:sldId id="333" r:id="rId8"/>
    <p:sldId id="257" r:id="rId9"/>
    <p:sldId id="258" r:id="rId10"/>
    <p:sldId id="259" r:id="rId11"/>
    <p:sldId id="270" r:id="rId12"/>
    <p:sldId id="271" r:id="rId13"/>
    <p:sldId id="272" r:id="rId14"/>
    <p:sldId id="260" r:id="rId15"/>
    <p:sldId id="261" r:id="rId16"/>
    <p:sldId id="273" r:id="rId17"/>
    <p:sldId id="334" r:id="rId18"/>
    <p:sldId id="269" r:id="rId19"/>
    <p:sldId id="274" r:id="rId20"/>
    <p:sldId id="267" r:id="rId21"/>
    <p:sldId id="332" r:id="rId22"/>
    <p:sldId id="331" r:id="rId23"/>
    <p:sldId id="262" r:id="rId24"/>
    <p:sldId id="286" r:id="rId25"/>
    <p:sldId id="287" r:id="rId26"/>
    <p:sldId id="263" r:id="rId27"/>
    <p:sldId id="288" r:id="rId28"/>
    <p:sldId id="32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5"/>
    <p:restoredTop sz="94675"/>
  </p:normalViewPr>
  <p:slideViewPr>
    <p:cSldViewPr snapToGrid="0" snapToObjects="1">
      <p:cViewPr varScale="1">
        <p:scale>
          <a:sx n="124" d="100"/>
          <a:sy n="124"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0592E8-829F-4843-8481-57FAE4411F20}"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0590BC52-2C22-0640-9072-9588AE70B5C9}">
      <dgm:prSet phldrT="[Text]"/>
      <dgm:spPr/>
      <dgm:t>
        <a:bodyPr/>
        <a:lstStyle/>
        <a:p>
          <a:r>
            <a:rPr lang="en-US" dirty="0"/>
            <a:t>Guiding Principles</a:t>
          </a:r>
        </a:p>
      </dgm:t>
    </dgm:pt>
    <dgm:pt modelId="{95C43992-B30D-B24E-BD64-EE83935EB5CD}" type="parTrans" cxnId="{F9A50031-8FC5-794D-8115-831423D1F81D}">
      <dgm:prSet/>
      <dgm:spPr/>
      <dgm:t>
        <a:bodyPr/>
        <a:lstStyle/>
        <a:p>
          <a:endParaRPr lang="en-US"/>
        </a:p>
      </dgm:t>
    </dgm:pt>
    <dgm:pt modelId="{10A4E03D-92F3-D540-8DC9-E60908329ABE}" type="sibTrans" cxnId="{F9A50031-8FC5-794D-8115-831423D1F81D}">
      <dgm:prSet/>
      <dgm:spPr/>
      <dgm:t>
        <a:bodyPr/>
        <a:lstStyle/>
        <a:p>
          <a:endParaRPr lang="en-US"/>
        </a:p>
      </dgm:t>
    </dgm:pt>
    <dgm:pt modelId="{A0BE8DCF-7E45-014D-8DCE-EA2C3BD9925A}">
      <dgm:prSet phldrT="[Text]"/>
      <dgm:spPr/>
      <dgm:t>
        <a:bodyPr/>
        <a:lstStyle/>
        <a:p>
          <a:r>
            <a:rPr lang="en-US" dirty="0"/>
            <a:t>Privacy</a:t>
          </a:r>
        </a:p>
      </dgm:t>
    </dgm:pt>
    <dgm:pt modelId="{DC2B1FED-72CA-174B-ACAF-817879E55D79}" type="parTrans" cxnId="{59087425-52F0-B64C-BB95-7E056C78C48B}">
      <dgm:prSet/>
      <dgm:spPr/>
      <dgm:t>
        <a:bodyPr/>
        <a:lstStyle/>
        <a:p>
          <a:endParaRPr lang="en-US"/>
        </a:p>
      </dgm:t>
    </dgm:pt>
    <dgm:pt modelId="{EF2F3492-98C5-8D47-A23D-300B6D519491}" type="sibTrans" cxnId="{59087425-52F0-B64C-BB95-7E056C78C48B}">
      <dgm:prSet/>
      <dgm:spPr/>
      <dgm:t>
        <a:bodyPr/>
        <a:lstStyle/>
        <a:p>
          <a:endParaRPr lang="en-US"/>
        </a:p>
      </dgm:t>
    </dgm:pt>
    <dgm:pt modelId="{358A5CF0-2A64-0A42-874C-C61F0ECCE1F8}">
      <dgm:prSet phldrT="[Text]"/>
      <dgm:spPr/>
      <dgm:t>
        <a:bodyPr/>
        <a:lstStyle/>
        <a:p>
          <a:r>
            <a:rPr lang="en-US" dirty="0"/>
            <a:t>Flexible adaptable, intuitive</a:t>
          </a:r>
        </a:p>
      </dgm:t>
    </dgm:pt>
    <dgm:pt modelId="{25F8CE80-0D87-3B41-A2F8-93868D145472}" type="parTrans" cxnId="{6AE8976E-AF46-D242-A53B-DA9EAA468411}">
      <dgm:prSet/>
      <dgm:spPr/>
      <dgm:t>
        <a:bodyPr/>
        <a:lstStyle/>
        <a:p>
          <a:endParaRPr lang="en-US"/>
        </a:p>
      </dgm:t>
    </dgm:pt>
    <dgm:pt modelId="{06E35403-D8E1-6E4B-8E4C-EB37FF6C5DFC}" type="sibTrans" cxnId="{6AE8976E-AF46-D242-A53B-DA9EAA468411}">
      <dgm:prSet/>
      <dgm:spPr/>
      <dgm:t>
        <a:bodyPr/>
        <a:lstStyle/>
        <a:p>
          <a:endParaRPr lang="en-US"/>
        </a:p>
      </dgm:t>
    </dgm:pt>
    <dgm:pt modelId="{05FD7B7F-1A53-EA47-98D5-C040A5EA3F75}">
      <dgm:prSet phldrT="[Text]"/>
      <dgm:spPr/>
      <dgm:t>
        <a:bodyPr/>
        <a:lstStyle/>
        <a:p>
          <a:r>
            <a:rPr lang="en-US" dirty="0"/>
            <a:t>Opportunity for growth (</a:t>
          </a:r>
          <a:r>
            <a:rPr lang="en-US" i="1" dirty="0"/>
            <a:t>for students, tool-wise</a:t>
          </a:r>
          <a:r>
            <a:rPr lang="en-US" dirty="0"/>
            <a:t>)</a:t>
          </a:r>
        </a:p>
      </dgm:t>
    </dgm:pt>
    <dgm:pt modelId="{14847C5B-855C-C842-BB64-451FA36386E0}" type="parTrans" cxnId="{0EAD49F2-CA69-F546-9B26-52876F095C0E}">
      <dgm:prSet/>
      <dgm:spPr/>
      <dgm:t>
        <a:bodyPr/>
        <a:lstStyle/>
        <a:p>
          <a:endParaRPr lang="en-US"/>
        </a:p>
      </dgm:t>
    </dgm:pt>
    <dgm:pt modelId="{2693C5A0-9918-C644-82CA-A7CD276E5C95}" type="sibTrans" cxnId="{0EAD49F2-CA69-F546-9B26-52876F095C0E}">
      <dgm:prSet/>
      <dgm:spPr/>
      <dgm:t>
        <a:bodyPr/>
        <a:lstStyle/>
        <a:p>
          <a:endParaRPr lang="en-US"/>
        </a:p>
      </dgm:t>
    </dgm:pt>
    <dgm:pt modelId="{E70A367B-E9AA-F34F-9065-8293649E5DFF}">
      <dgm:prSet phldrT="[Text]"/>
      <dgm:spPr/>
      <dgm:t>
        <a:bodyPr/>
        <a:lstStyle/>
        <a:p>
          <a:r>
            <a:rPr lang="en-US" dirty="0"/>
            <a:t>Readily facilitate peer-peer interaction</a:t>
          </a:r>
        </a:p>
      </dgm:t>
    </dgm:pt>
    <dgm:pt modelId="{EE6A6D50-C0EB-2C4D-A547-174446F9BD05}" type="parTrans" cxnId="{12E8A579-33C2-264E-8047-50155C7F1AC3}">
      <dgm:prSet/>
      <dgm:spPr/>
      <dgm:t>
        <a:bodyPr/>
        <a:lstStyle/>
        <a:p>
          <a:endParaRPr lang="en-US"/>
        </a:p>
      </dgm:t>
    </dgm:pt>
    <dgm:pt modelId="{13FFEA28-B802-5440-822F-15F45E722F86}" type="sibTrans" cxnId="{12E8A579-33C2-264E-8047-50155C7F1AC3}">
      <dgm:prSet/>
      <dgm:spPr/>
      <dgm:t>
        <a:bodyPr/>
        <a:lstStyle/>
        <a:p>
          <a:endParaRPr lang="en-US"/>
        </a:p>
      </dgm:t>
    </dgm:pt>
    <dgm:pt modelId="{06B1C21C-C43F-8645-8015-17C8BB31C3DD}" type="pres">
      <dgm:prSet presAssocID="{3C0592E8-829F-4843-8481-57FAE4411F20}" presName="diagram" presStyleCnt="0">
        <dgm:presLayoutVars>
          <dgm:chMax val="1"/>
          <dgm:dir/>
          <dgm:animLvl val="ctr"/>
          <dgm:resizeHandles val="exact"/>
        </dgm:presLayoutVars>
      </dgm:prSet>
      <dgm:spPr/>
    </dgm:pt>
    <dgm:pt modelId="{02FB5451-53E7-CA41-809D-3B4EBE1D717C}" type="pres">
      <dgm:prSet presAssocID="{3C0592E8-829F-4843-8481-57FAE4411F20}" presName="matrix" presStyleCnt="0"/>
      <dgm:spPr/>
    </dgm:pt>
    <dgm:pt modelId="{8F44BDEF-85AA-A548-BB3E-64607E61DA16}" type="pres">
      <dgm:prSet presAssocID="{3C0592E8-829F-4843-8481-57FAE4411F20}" presName="tile1" presStyleLbl="node1" presStyleIdx="0" presStyleCnt="4"/>
      <dgm:spPr/>
    </dgm:pt>
    <dgm:pt modelId="{14A673CE-C432-E541-AF4B-D358B57F9D48}" type="pres">
      <dgm:prSet presAssocID="{3C0592E8-829F-4843-8481-57FAE4411F20}" presName="tile1text" presStyleLbl="node1" presStyleIdx="0" presStyleCnt="4">
        <dgm:presLayoutVars>
          <dgm:chMax val="0"/>
          <dgm:chPref val="0"/>
          <dgm:bulletEnabled val="1"/>
        </dgm:presLayoutVars>
      </dgm:prSet>
      <dgm:spPr/>
    </dgm:pt>
    <dgm:pt modelId="{650DF28D-7467-0A4E-B901-71F741E59994}" type="pres">
      <dgm:prSet presAssocID="{3C0592E8-829F-4843-8481-57FAE4411F20}" presName="tile2" presStyleLbl="node1" presStyleIdx="1" presStyleCnt="4"/>
      <dgm:spPr/>
    </dgm:pt>
    <dgm:pt modelId="{54FB0F94-2D25-664E-B27B-F05332AAFCB2}" type="pres">
      <dgm:prSet presAssocID="{3C0592E8-829F-4843-8481-57FAE4411F20}" presName="tile2text" presStyleLbl="node1" presStyleIdx="1" presStyleCnt="4">
        <dgm:presLayoutVars>
          <dgm:chMax val="0"/>
          <dgm:chPref val="0"/>
          <dgm:bulletEnabled val="1"/>
        </dgm:presLayoutVars>
      </dgm:prSet>
      <dgm:spPr/>
    </dgm:pt>
    <dgm:pt modelId="{00F334D1-09F1-5D4D-86D4-8798153A87CF}" type="pres">
      <dgm:prSet presAssocID="{3C0592E8-829F-4843-8481-57FAE4411F20}" presName="tile3" presStyleLbl="node1" presStyleIdx="2" presStyleCnt="4"/>
      <dgm:spPr/>
    </dgm:pt>
    <dgm:pt modelId="{876DC72F-6961-F54B-B10D-4EBCDDD49340}" type="pres">
      <dgm:prSet presAssocID="{3C0592E8-829F-4843-8481-57FAE4411F20}" presName="tile3text" presStyleLbl="node1" presStyleIdx="2" presStyleCnt="4">
        <dgm:presLayoutVars>
          <dgm:chMax val="0"/>
          <dgm:chPref val="0"/>
          <dgm:bulletEnabled val="1"/>
        </dgm:presLayoutVars>
      </dgm:prSet>
      <dgm:spPr/>
    </dgm:pt>
    <dgm:pt modelId="{4B75CB5B-17CA-EC4D-A138-629EE940D2BD}" type="pres">
      <dgm:prSet presAssocID="{3C0592E8-829F-4843-8481-57FAE4411F20}" presName="tile4" presStyleLbl="node1" presStyleIdx="3" presStyleCnt="4"/>
      <dgm:spPr/>
    </dgm:pt>
    <dgm:pt modelId="{B4633DEE-B045-E64C-9317-C93EC59F615F}" type="pres">
      <dgm:prSet presAssocID="{3C0592E8-829F-4843-8481-57FAE4411F20}" presName="tile4text" presStyleLbl="node1" presStyleIdx="3" presStyleCnt="4">
        <dgm:presLayoutVars>
          <dgm:chMax val="0"/>
          <dgm:chPref val="0"/>
          <dgm:bulletEnabled val="1"/>
        </dgm:presLayoutVars>
      </dgm:prSet>
      <dgm:spPr/>
    </dgm:pt>
    <dgm:pt modelId="{5E289080-4990-454E-B95D-B12C7746F63F}" type="pres">
      <dgm:prSet presAssocID="{3C0592E8-829F-4843-8481-57FAE4411F20}" presName="centerTile" presStyleLbl="fgShp" presStyleIdx="0" presStyleCnt="1">
        <dgm:presLayoutVars>
          <dgm:chMax val="0"/>
          <dgm:chPref val="0"/>
        </dgm:presLayoutVars>
      </dgm:prSet>
      <dgm:spPr/>
    </dgm:pt>
  </dgm:ptLst>
  <dgm:cxnLst>
    <dgm:cxn modelId="{44200504-D3FE-5A44-8A57-737E72E9D7A9}" type="presOf" srcId="{05FD7B7F-1A53-EA47-98D5-C040A5EA3F75}" destId="{00F334D1-09F1-5D4D-86D4-8798153A87CF}" srcOrd="0" destOrd="0" presId="urn:microsoft.com/office/officeart/2005/8/layout/matrix1"/>
    <dgm:cxn modelId="{59087425-52F0-B64C-BB95-7E056C78C48B}" srcId="{0590BC52-2C22-0640-9072-9588AE70B5C9}" destId="{A0BE8DCF-7E45-014D-8DCE-EA2C3BD9925A}" srcOrd="0" destOrd="0" parTransId="{DC2B1FED-72CA-174B-ACAF-817879E55D79}" sibTransId="{EF2F3492-98C5-8D47-A23D-300B6D519491}"/>
    <dgm:cxn modelId="{F1E66126-6819-4A49-96CB-1418E60FA202}" type="presOf" srcId="{358A5CF0-2A64-0A42-874C-C61F0ECCE1F8}" destId="{54FB0F94-2D25-664E-B27B-F05332AAFCB2}" srcOrd="1" destOrd="0" presId="urn:microsoft.com/office/officeart/2005/8/layout/matrix1"/>
    <dgm:cxn modelId="{F9A50031-8FC5-794D-8115-831423D1F81D}" srcId="{3C0592E8-829F-4843-8481-57FAE4411F20}" destId="{0590BC52-2C22-0640-9072-9588AE70B5C9}" srcOrd="0" destOrd="0" parTransId="{95C43992-B30D-B24E-BD64-EE83935EB5CD}" sibTransId="{10A4E03D-92F3-D540-8DC9-E60908329ABE}"/>
    <dgm:cxn modelId="{9CBBA733-5D4B-1E44-8926-5A33901273F5}" type="presOf" srcId="{E70A367B-E9AA-F34F-9065-8293649E5DFF}" destId="{B4633DEE-B045-E64C-9317-C93EC59F615F}" srcOrd="1" destOrd="0" presId="urn:microsoft.com/office/officeart/2005/8/layout/matrix1"/>
    <dgm:cxn modelId="{3E81444A-E267-3343-ADB3-B01FDDE06F08}" type="presOf" srcId="{E70A367B-E9AA-F34F-9065-8293649E5DFF}" destId="{4B75CB5B-17CA-EC4D-A138-629EE940D2BD}" srcOrd="0" destOrd="0" presId="urn:microsoft.com/office/officeart/2005/8/layout/matrix1"/>
    <dgm:cxn modelId="{6AE8976E-AF46-D242-A53B-DA9EAA468411}" srcId="{0590BC52-2C22-0640-9072-9588AE70B5C9}" destId="{358A5CF0-2A64-0A42-874C-C61F0ECCE1F8}" srcOrd="1" destOrd="0" parTransId="{25F8CE80-0D87-3B41-A2F8-93868D145472}" sibTransId="{06E35403-D8E1-6E4B-8E4C-EB37FF6C5DFC}"/>
    <dgm:cxn modelId="{C1B2D370-8C9C-884E-A6A9-EA6C8C99FF9A}" type="presOf" srcId="{A0BE8DCF-7E45-014D-8DCE-EA2C3BD9925A}" destId="{8F44BDEF-85AA-A548-BB3E-64607E61DA16}" srcOrd="0" destOrd="0" presId="urn:microsoft.com/office/officeart/2005/8/layout/matrix1"/>
    <dgm:cxn modelId="{F2CC2753-E79A-C74E-8095-7D1DCC098102}" type="presOf" srcId="{3C0592E8-829F-4843-8481-57FAE4411F20}" destId="{06B1C21C-C43F-8645-8015-17C8BB31C3DD}" srcOrd="0" destOrd="0" presId="urn:microsoft.com/office/officeart/2005/8/layout/matrix1"/>
    <dgm:cxn modelId="{12E8A579-33C2-264E-8047-50155C7F1AC3}" srcId="{0590BC52-2C22-0640-9072-9588AE70B5C9}" destId="{E70A367B-E9AA-F34F-9065-8293649E5DFF}" srcOrd="3" destOrd="0" parTransId="{EE6A6D50-C0EB-2C4D-A547-174446F9BD05}" sibTransId="{13FFEA28-B802-5440-822F-15F45E722F86}"/>
    <dgm:cxn modelId="{3CA664C1-0C0E-2D4F-B140-26840127F9B7}" type="presOf" srcId="{05FD7B7F-1A53-EA47-98D5-C040A5EA3F75}" destId="{876DC72F-6961-F54B-B10D-4EBCDDD49340}" srcOrd="1" destOrd="0" presId="urn:microsoft.com/office/officeart/2005/8/layout/matrix1"/>
    <dgm:cxn modelId="{F53070CD-BEBD-3B4B-A2C7-10D81E7B5EB3}" type="presOf" srcId="{A0BE8DCF-7E45-014D-8DCE-EA2C3BD9925A}" destId="{14A673CE-C432-E541-AF4B-D358B57F9D48}" srcOrd="1" destOrd="0" presId="urn:microsoft.com/office/officeart/2005/8/layout/matrix1"/>
    <dgm:cxn modelId="{310A28D3-A313-A44A-87A3-31031069F26F}" type="presOf" srcId="{358A5CF0-2A64-0A42-874C-C61F0ECCE1F8}" destId="{650DF28D-7467-0A4E-B901-71F741E59994}" srcOrd="0" destOrd="0" presId="urn:microsoft.com/office/officeart/2005/8/layout/matrix1"/>
    <dgm:cxn modelId="{435179D6-FD3F-7444-85BE-840EAA10F774}" type="presOf" srcId="{0590BC52-2C22-0640-9072-9588AE70B5C9}" destId="{5E289080-4990-454E-B95D-B12C7746F63F}" srcOrd="0" destOrd="0" presId="urn:microsoft.com/office/officeart/2005/8/layout/matrix1"/>
    <dgm:cxn modelId="{0EAD49F2-CA69-F546-9B26-52876F095C0E}" srcId="{0590BC52-2C22-0640-9072-9588AE70B5C9}" destId="{05FD7B7F-1A53-EA47-98D5-C040A5EA3F75}" srcOrd="2" destOrd="0" parTransId="{14847C5B-855C-C842-BB64-451FA36386E0}" sibTransId="{2693C5A0-9918-C644-82CA-A7CD276E5C95}"/>
    <dgm:cxn modelId="{90833C47-54FB-3D49-B65B-917425D191A6}" type="presParOf" srcId="{06B1C21C-C43F-8645-8015-17C8BB31C3DD}" destId="{02FB5451-53E7-CA41-809D-3B4EBE1D717C}" srcOrd="0" destOrd="0" presId="urn:microsoft.com/office/officeart/2005/8/layout/matrix1"/>
    <dgm:cxn modelId="{6DFEC314-F79A-6E4A-9310-81BE5B6AEAA4}" type="presParOf" srcId="{02FB5451-53E7-CA41-809D-3B4EBE1D717C}" destId="{8F44BDEF-85AA-A548-BB3E-64607E61DA16}" srcOrd="0" destOrd="0" presId="urn:microsoft.com/office/officeart/2005/8/layout/matrix1"/>
    <dgm:cxn modelId="{BCFC8B21-E283-B847-B5AF-34A5AF7D4D52}" type="presParOf" srcId="{02FB5451-53E7-CA41-809D-3B4EBE1D717C}" destId="{14A673CE-C432-E541-AF4B-D358B57F9D48}" srcOrd="1" destOrd="0" presId="urn:microsoft.com/office/officeart/2005/8/layout/matrix1"/>
    <dgm:cxn modelId="{D6642A5B-68BA-FC48-9D14-449C7540F226}" type="presParOf" srcId="{02FB5451-53E7-CA41-809D-3B4EBE1D717C}" destId="{650DF28D-7467-0A4E-B901-71F741E59994}" srcOrd="2" destOrd="0" presId="urn:microsoft.com/office/officeart/2005/8/layout/matrix1"/>
    <dgm:cxn modelId="{9B568AAB-850D-0949-8F77-9877A9818A4A}" type="presParOf" srcId="{02FB5451-53E7-CA41-809D-3B4EBE1D717C}" destId="{54FB0F94-2D25-664E-B27B-F05332AAFCB2}" srcOrd="3" destOrd="0" presId="urn:microsoft.com/office/officeart/2005/8/layout/matrix1"/>
    <dgm:cxn modelId="{9312CD59-26CC-AA4D-BDC1-ACC985C88128}" type="presParOf" srcId="{02FB5451-53E7-CA41-809D-3B4EBE1D717C}" destId="{00F334D1-09F1-5D4D-86D4-8798153A87CF}" srcOrd="4" destOrd="0" presId="urn:microsoft.com/office/officeart/2005/8/layout/matrix1"/>
    <dgm:cxn modelId="{752A4095-511E-1C4E-9BF4-3FC5D2847E08}" type="presParOf" srcId="{02FB5451-53E7-CA41-809D-3B4EBE1D717C}" destId="{876DC72F-6961-F54B-B10D-4EBCDDD49340}" srcOrd="5" destOrd="0" presId="urn:microsoft.com/office/officeart/2005/8/layout/matrix1"/>
    <dgm:cxn modelId="{D7789DA3-36E3-0642-B9AD-4788FDC529EF}" type="presParOf" srcId="{02FB5451-53E7-CA41-809D-3B4EBE1D717C}" destId="{4B75CB5B-17CA-EC4D-A138-629EE940D2BD}" srcOrd="6" destOrd="0" presId="urn:microsoft.com/office/officeart/2005/8/layout/matrix1"/>
    <dgm:cxn modelId="{56E3562D-2F76-A746-8953-BE5257F7AF21}" type="presParOf" srcId="{02FB5451-53E7-CA41-809D-3B4EBE1D717C}" destId="{B4633DEE-B045-E64C-9317-C93EC59F615F}" srcOrd="7" destOrd="0" presId="urn:microsoft.com/office/officeart/2005/8/layout/matrix1"/>
    <dgm:cxn modelId="{7F39B275-7CE5-3041-A066-081F8CCE0FC6}" type="presParOf" srcId="{06B1C21C-C43F-8645-8015-17C8BB31C3DD}" destId="{5E289080-4990-454E-B95D-B12C7746F63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C9797-CA81-9140-BC5F-E3AFF91AE3AB}" type="doc">
      <dgm:prSet loTypeId="urn:microsoft.com/office/officeart/2005/8/layout/process3" loCatId="" qsTypeId="urn:microsoft.com/office/officeart/2005/8/quickstyle/simple1" qsCatId="simple" csTypeId="urn:microsoft.com/office/officeart/2005/8/colors/accent1_2" csCatId="accent1" phldr="1"/>
      <dgm:spPr/>
    </dgm:pt>
    <dgm:pt modelId="{9B71FC4E-2D07-FC49-9137-F1F5DDD76FE4}">
      <dgm:prSet phldrT="[Text]"/>
      <dgm:spPr/>
      <dgm:t>
        <a:bodyPr/>
        <a:lstStyle/>
        <a:p>
          <a:r>
            <a:rPr lang="en-US" dirty="0"/>
            <a:t>SCHEDULE</a:t>
          </a:r>
        </a:p>
      </dgm:t>
    </dgm:pt>
    <dgm:pt modelId="{A56C297F-BBC2-DA48-91C1-EB73A465657C}" type="parTrans" cxnId="{0DC4C774-8D77-6746-B4E0-59B5971B7CE3}">
      <dgm:prSet/>
      <dgm:spPr/>
      <dgm:t>
        <a:bodyPr/>
        <a:lstStyle/>
        <a:p>
          <a:endParaRPr lang="en-US"/>
        </a:p>
      </dgm:t>
    </dgm:pt>
    <dgm:pt modelId="{9D205909-5EBE-1F47-A7E9-05455132DED0}" type="sibTrans" cxnId="{0DC4C774-8D77-6746-B4E0-59B5971B7CE3}">
      <dgm:prSet/>
      <dgm:spPr/>
      <dgm:t>
        <a:bodyPr/>
        <a:lstStyle/>
        <a:p>
          <a:endParaRPr lang="en-US"/>
        </a:p>
      </dgm:t>
    </dgm:pt>
    <dgm:pt modelId="{854A014E-9744-1843-B868-12DB36900BC3}">
      <dgm:prSet phldrT="[Text]"/>
      <dgm:spPr/>
      <dgm:t>
        <a:bodyPr/>
        <a:lstStyle/>
        <a:p>
          <a:r>
            <a:rPr lang="en-US" dirty="0"/>
            <a:t>INTERACT</a:t>
          </a:r>
        </a:p>
      </dgm:t>
    </dgm:pt>
    <dgm:pt modelId="{E08BB214-93CA-C345-B8C7-CDFD117ED0FC}" type="parTrans" cxnId="{E9C905E8-8D2C-3C40-B810-8493D9547398}">
      <dgm:prSet/>
      <dgm:spPr/>
      <dgm:t>
        <a:bodyPr/>
        <a:lstStyle/>
        <a:p>
          <a:endParaRPr lang="en-US"/>
        </a:p>
      </dgm:t>
    </dgm:pt>
    <dgm:pt modelId="{B31AF8AC-7370-1F4F-91B5-F3A216561875}" type="sibTrans" cxnId="{E9C905E8-8D2C-3C40-B810-8493D9547398}">
      <dgm:prSet/>
      <dgm:spPr/>
      <dgm:t>
        <a:bodyPr/>
        <a:lstStyle/>
        <a:p>
          <a:endParaRPr lang="en-US"/>
        </a:p>
      </dgm:t>
    </dgm:pt>
    <dgm:pt modelId="{0DE3F449-DCC2-E944-B101-C1BA088F5ACA}">
      <dgm:prSet phldrT="[Text]"/>
      <dgm:spPr/>
      <dgm:t>
        <a:bodyPr/>
        <a:lstStyle/>
        <a:p>
          <a:r>
            <a:rPr lang="en-US" dirty="0"/>
            <a:t>ENGAGE AND EXPEND</a:t>
          </a:r>
        </a:p>
      </dgm:t>
    </dgm:pt>
    <dgm:pt modelId="{69478241-D89A-BA45-B5A3-F5F3B3785331}" type="parTrans" cxnId="{0CCB3289-F4EE-0A4F-B674-5055B07B8ABE}">
      <dgm:prSet/>
      <dgm:spPr/>
      <dgm:t>
        <a:bodyPr/>
        <a:lstStyle/>
        <a:p>
          <a:endParaRPr lang="en-US"/>
        </a:p>
      </dgm:t>
    </dgm:pt>
    <dgm:pt modelId="{9A23CD26-2A8D-AB4D-9E98-FA976F616D02}" type="sibTrans" cxnId="{0CCB3289-F4EE-0A4F-B674-5055B07B8ABE}">
      <dgm:prSet/>
      <dgm:spPr/>
      <dgm:t>
        <a:bodyPr/>
        <a:lstStyle/>
        <a:p>
          <a:endParaRPr lang="en-US"/>
        </a:p>
      </dgm:t>
    </dgm:pt>
    <dgm:pt modelId="{F6E3F36E-5E54-1241-AF0C-1FF27ACD2C26}" type="pres">
      <dgm:prSet presAssocID="{F61C9797-CA81-9140-BC5F-E3AFF91AE3AB}" presName="linearFlow" presStyleCnt="0">
        <dgm:presLayoutVars>
          <dgm:dir/>
          <dgm:animLvl val="lvl"/>
          <dgm:resizeHandles val="exact"/>
        </dgm:presLayoutVars>
      </dgm:prSet>
      <dgm:spPr/>
    </dgm:pt>
    <dgm:pt modelId="{31FDD345-BA2A-D64E-A83C-AB666BF3DEBF}" type="pres">
      <dgm:prSet presAssocID="{9B71FC4E-2D07-FC49-9137-F1F5DDD76FE4}" presName="composite" presStyleCnt="0"/>
      <dgm:spPr/>
    </dgm:pt>
    <dgm:pt modelId="{0C92D978-6F2E-C34C-B2CA-7D596452379F}" type="pres">
      <dgm:prSet presAssocID="{9B71FC4E-2D07-FC49-9137-F1F5DDD76FE4}" presName="parTx" presStyleLbl="node1" presStyleIdx="0" presStyleCnt="3">
        <dgm:presLayoutVars>
          <dgm:chMax val="0"/>
          <dgm:chPref val="0"/>
          <dgm:bulletEnabled val="1"/>
        </dgm:presLayoutVars>
      </dgm:prSet>
      <dgm:spPr/>
    </dgm:pt>
    <dgm:pt modelId="{2FB0A81D-D2E2-BC48-A8A1-8EB8C3C5FA3C}" type="pres">
      <dgm:prSet presAssocID="{9B71FC4E-2D07-FC49-9137-F1F5DDD76FE4}" presName="parSh" presStyleLbl="node1" presStyleIdx="0" presStyleCnt="3"/>
      <dgm:spPr/>
    </dgm:pt>
    <dgm:pt modelId="{9219336B-8056-114D-A344-B2F86147C6AC}" type="pres">
      <dgm:prSet presAssocID="{9B71FC4E-2D07-FC49-9137-F1F5DDD76FE4}" presName="desTx" presStyleLbl="fgAcc1" presStyleIdx="0" presStyleCnt="3" custScaleX="111140" custScaleY="155418" custLinFactNeighborX="-5854" custLinFactNeighborY="11944">
        <dgm:presLayoutVars>
          <dgm:bulletEnabled val="1"/>
        </dgm:presLayoutVars>
      </dgm:prSet>
      <dgm:spPr/>
    </dgm:pt>
    <dgm:pt modelId="{B04DD0F7-45A9-2446-947D-0E3BEC69B155}" type="pres">
      <dgm:prSet presAssocID="{9D205909-5EBE-1F47-A7E9-05455132DED0}" presName="sibTrans" presStyleLbl="sibTrans2D1" presStyleIdx="0" presStyleCnt="2"/>
      <dgm:spPr/>
    </dgm:pt>
    <dgm:pt modelId="{38738D4C-4299-E94A-8359-40547095BD15}" type="pres">
      <dgm:prSet presAssocID="{9D205909-5EBE-1F47-A7E9-05455132DED0}" presName="connTx" presStyleLbl="sibTrans2D1" presStyleIdx="0" presStyleCnt="2"/>
      <dgm:spPr/>
    </dgm:pt>
    <dgm:pt modelId="{B0766815-A572-B14F-972A-7F9560A94A17}" type="pres">
      <dgm:prSet presAssocID="{854A014E-9744-1843-B868-12DB36900BC3}" presName="composite" presStyleCnt="0"/>
      <dgm:spPr/>
    </dgm:pt>
    <dgm:pt modelId="{B6F6AEDE-4234-A54F-91EB-E531976EDF0C}" type="pres">
      <dgm:prSet presAssocID="{854A014E-9744-1843-B868-12DB36900BC3}" presName="parTx" presStyleLbl="node1" presStyleIdx="0" presStyleCnt="3">
        <dgm:presLayoutVars>
          <dgm:chMax val="0"/>
          <dgm:chPref val="0"/>
          <dgm:bulletEnabled val="1"/>
        </dgm:presLayoutVars>
      </dgm:prSet>
      <dgm:spPr/>
    </dgm:pt>
    <dgm:pt modelId="{689E850F-64D1-DA4C-9DFE-A4AD9CECB0C6}" type="pres">
      <dgm:prSet presAssocID="{854A014E-9744-1843-B868-12DB36900BC3}" presName="parSh" presStyleLbl="node1" presStyleIdx="1" presStyleCnt="3"/>
      <dgm:spPr/>
    </dgm:pt>
    <dgm:pt modelId="{A6218D9A-F424-6640-8A11-97F18EF62528}" type="pres">
      <dgm:prSet presAssocID="{854A014E-9744-1843-B868-12DB36900BC3}" presName="desTx" presStyleLbl="fgAcc1" presStyleIdx="1" presStyleCnt="3" custScaleX="112072" custScaleY="159778" custLinFactNeighborX="-4265" custLinFactNeighborY="18730">
        <dgm:presLayoutVars>
          <dgm:bulletEnabled val="1"/>
        </dgm:presLayoutVars>
      </dgm:prSet>
      <dgm:spPr/>
    </dgm:pt>
    <dgm:pt modelId="{A60B9DF7-B9EE-B24A-B57E-6D44283A61A8}" type="pres">
      <dgm:prSet presAssocID="{B31AF8AC-7370-1F4F-91B5-F3A216561875}" presName="sibTrans" presStyleLbl="sibTrans2D1" presStyleIdx="1" presStyleCnt="2"/>
      <dgm:spPr/>
    </dgm:pt>
    <dgm:pt modelId="{83CA9A63-9520-4544-B0CF-3A37ABDA07B7}" type="pres">
      <dgm:prSet presAssocID="{B31AF8AC-7370-1F4F-91B5-F3A216561875}" presName="connTx" presStyleLbl="sibTrans2D1" presStyleIdx="1" presStyleCnt="2"/>
      <dgm:spPr/>
    </dgm:pt>
    <dgm:pt modelId="{5AEC9B91-6C80-484E-AC40-30D85C59C1B7}" type="pres">
      <dgm:prSet presAssocID="{0DE3F449-DCC2-E944-B101-C1BA088F5ACA}" presName="composite" presStyleCnt="0"/>
      <dgm:spPr/>
    </dgm:pt>
    <dgm:pt modelId="{2DF7D374-686A-904E-B3E7-5D7B2D2687B0}" type="pres">
      <dgm:prSet presAssocID="{0DE3F449-DCC2-E944-B101-C1BA088F5ACA}" presName="parTx" presStyleLbl="node1" presStyleIdx="1" presStyleCnt="3">
        <dgm:presLayoutVars>
          <dgm:chMax val="0"/>
          <dgm:chPref val="0"/>
          <dgm:bulletEnabled val="1"/>
        </dgm:presLayoutVars>
      </dgm:prSet>
      <dgm:spPr/>
    </dgm:pt>
    <dgm:pt modelId="{9EDFEB09-F94B-704D-B674-E330FACE336C}" type="pres">
      <dgm:prSet presAssocID="{0DE3F449-DCC2-E944-B101-C1BA088F5ACA}" presName="parSh" presStyleLbl="node1" presStyleIdx="2" presStyleCnt="3" custLinFactNeighborX="-16" custLinFactNeighborY="-3464"/>
      <dgm:spPr/>
    </dgm:pt>
    <dgm:pt modelId="{F8C1D2B7-BD79-E54C-B77E-7F59FB1CD48B}" type="pres">
      <dgm:prSet presAssocID="{0DE3F449-DCC2-E944-B101-C1BA088F5ACA}" presName="desTx" presStyleLbl="fgAcc1" presStyleIdx="2" presStyleCnt="3" custScaleX="110732" custScaleY="161285" custLinFactNeighborX="1300" custLinFactNeighborY="21717">
        <dgm:presLayoutVars>
          <dgm:bulletEnabled val="1"/>
        </dgm:presLayoutVars>
        <dgm:style>
          <a:lnRef idx="2">
            <a:schemeClr val="accent1"/>
          </a:lnRef>
          <a:fillRef idx="1">
            <a:schemeClr val="lt1"/>
          </a:fillRef>
          <a:effectRef idx="0">
            <a:schemeClr val="accent1"/>
          </a:effectRef>
          <a:fontRef idx="minor">
            <a:schemeClr val="dk1"/>
          </a:fontRef>
        </dgm:style>
      </dgm:prSet>
      <dgm:spPr/>
    </dgm:pt>
  </dgm:ptLst>
  <dgm:cxnLst>
    <dgm:cxn modelId="{D8565305-BF07-E744-B4E2-FC81A7F98119}" type="presOf" srcId="{854A014E-9744-1843-B868-12DB36900BC3}" destId="{689E850F-64D1-DA4C-9DFE-A4AD9CECB0C6}" srcOrd="1" destOrd="0" presId="urn:microsoft.com/office/officeart/2005/8/layout/process3"/>
    <dgm:cxn modelId="{CB4A3616-185C-0148-A315-04A034F008AA}" type="presOf" srcId="{0DE3F449-DCC2-E944-B101-C1BA088F5ACA}" destId="{2DF7D374-686A-904E-B3E7-5D7B2D2687B0}" srcOrd="0" destOrd="0" presId="urn:microsoft.com/office/officeart/2005/8/layout/process3"/>
    <dgm:cxn modelId="{56D30933-695D-9843-92DE-EA0E42DCF731}" type="presOf" srcId="{9B71FC4E-2D07-FC49-9137-F1F5DDD76FE4}" destId="{0C92D978-6F2E-C34C-B2CA-7D596452379F}" srcOrd="0" destOrd="0" presId="urn:microsoft.com/office/officeart/2005/8/layout/process3"/>
    <dgm:cxn modelId="{0690A134-7EC8-8C46-83A7-E1CF88C7A1D0}" type="presOf" srcId="{0DE3F449-DCC2-E944-B101-C1BA088F5ACA}" destId="{9EDFEB09-F94B-704D-B674-E330FACE336C}" srcOrd="1" destOrd="0" presId="urn:microsoft.com/office/officeart/2005/8/layout/process3"/>
    <dgm:cxn modelId="{F042885B-6C9F-2E4E-A0A9-C4657A5B1A55}" type="presOf" srcId="{9B71FC4E-2D07-FC49-9137-F1F5DDD76FE4}" destId="{2FB0A81D-D2E2-BC48-A8A1-8EB8C3C5FA3C}" srcOrd="1" destOrd="0" presId="urn:microsoft.com/office/officeart/2005/8/layout/process3"/>
    <dgm:cxn modelId="{3BBAF965-BB65-6B41-B6DC-FBBF35BC09F3}" type="presOf" srcId="{9D205909-5EBE-1F47-A7E9-05455132DED0}" destId="{38738D4C-4299-E94A-8359-40547095BD15}" srcOrd="1" destOrd="0" presId="urn:microsoft.com/office/officeart/2005/8/layout/process3"/>
    <dgm:cxn modelId="{0DC4C774-8D77-6746-B4E0-59B5971B7CE3}" srcId="{F61C9797-CA81-9140-BC5F-E3AFF91AE3AB}" destId="{9B71FC4E-2D07-FC49-9137-F1F5DDD76FE4}" srcOrd="0" destOrd="0" parTransId="{A56C297F-BBC2-DA48-91C1-EB73A465657C}" sibTransId="{9D205909-5EBE-1F47-A7E9-05455132DED0}"/>
    <dgm:cxn modelId="{4CE6E477-DA9E-F84E-9A2F-6E6FF38DBFDC}" type="presOf" srcId="{B31AF8AC-7370-1F4F-91B5-F3A216561875}" destId="{83CA9A63-9520-4544-B0CF-3A37ABDA07B7}" srcOrd="1" destOrd="0" presId="urn:microsoft.com/office/officeart/2005/8/layout/process3"/>
    <dgm:cxn modelId="{FF78FB85-F5E9-FA42-97BE-CDFC08297BBF}" type="presOf" srcId="{854A014E-9744-1843-B868-12DB36900BC3}" destId="{B6F6AEDE-4234-A54F-91EB-E531976EDF0C}" srcOrd="0" destOrd="0" presId="urn:microsoft.com/office/officeart/2005/8/layout/process3"/>
    <dgm:cxn modelId="{0CCB3289-F4EE-0A4F-B674-5055B07B8ABE}" srcId="{F61C9797-CA81-9140-BC5F-E3AFF91AE3AB}" destId="{0DE3F449-DCC2-E944-B101-C1BA088F5ACA}" srcOrd="2" destOrd="0" parTransId="{69478241-D89A-BA45-B5A3-F5F3B3785331}" sibTransId="{9A23CD26-2A8D-AB4D-9E98-FA976F616D02}"/>
    <dgm:cxn modelId="{22146D8A-F6E8-AD40-BB8B-47FC00BF37C2}" type="presOf" srcId="{B31AF8AC-7370-1F4F-91B5-F3A216561875}" destId="{A60B9DF7-B9EE-B24A-B57E-6D44283A61A8}" srcOrd="0" destOrd="0" presId="urn:microsoft.com/office/officeart/2005/8/layout/process3"/>
    <dgm:cxn modelId="{F0CF86C4-CE7D-7A44-BA29-ACDF0CA3BB02}" type="presOf" srcId="{F61C9797-CA81-9140-BC5F-E3AFF91AE3AB}" destId="{F6E3F36E-5E54-1241-AF0C-1FF27ACD2C26}" srcOrd="0" destOrd="0" presId="urn:microsoft.com/office/officeart/2005/8/layout/process3"/>
    <dgm:cxn modelId="{E9C905E8-8D2C-3C40-B810-8493D9547398}" srcId="{F61C9797-CA81-9140-BC5F-E3AFF91AE3AB}" destId="{854A014E-9744-1843-B868-12DB36900BC3}" srcOrd="1" destOrd="0" parTransId="{E08BB214-93CA-C345-B8C7-CDFD117ED0FC}" sibTransId="{B31AF8AC-7370-1F4F-91B5-F3A216561875}"/>
    <dgm:cxn modelId="{85F473F6-EB05-F94E-9B30-862F90DA8054}" type="presOf" srcId="{9D205909-5EBE-1F47-A7E9-05455132DED0}" destId="{B04DD0F7-45A9-2446-947D-0E3BEC69B155}" srcOrd="0" destOrd="0" presId="urn:microsoft.com/office/officeart/2005/8/layout/process3"/>
    <dgm:cxn modelId="{539FC293-01E1-3847-AAB7-141FD2B1F859}" type="presParOf" srcId="{F6E3F36E-5E54-1241-AF0C-1FF27ACD2C26}" destId="{31FDD345-BA2A-D64E-A83C-AB666BF3DEBF}" srcOrd="0" destOrd="0" presId="urn:microsoft.com/office/officeart/2005/8/layout/process3"/>
    <dgm:cxn modelId="{00BE2099-1EA0-FC43-AFA5-4F351B769114}" type="presParOf" srcId="{31FDD345-BA2A-D64E-A83C-AB666BF3DEBF}" destId="{0C92D978-6F2E-C34C-B2CA-7D596452379F}" srcOrd="0" destOrd="0" presId="urn:microsoft.com/office/officeart/2005/8/layout/process3"/>
    <dgm:cxn modelId="{E5ACC3B8-A687-6948-A2FB-389B0BB98C23}" type="presParOf" srcId="{31FDD345-BA2A-D64E-A83C-AB666BF3DEBF}" destId="{2FB0A81D-D2E2-BC48-A8A1-8EB8C3C5FA3C}" srcOrd="1" destOrd="0" presId="urn:microsoft.com/office/officeart/2005/8/layout/process3"/>
    <dgm:cxn modelId="{9D657B56-BBB8-4B47-92AD-0BB7BACE6682}" type="presParOf" srcId="{31FDD345-BA2A-D64E-A83C-AB666BF3DEBF}" destId="{9219336B-8056-114D-A344-B2F86147C6AC}" srcOrd="2" destOrd="0" presId="urn:microsoft.com/office/officeart/2005/8/layout/process3"/>
    <dgm:cxn modelId="{3130D090-0504-354C-9B3E-51E48B8FF343}" type="presParOf" srcId="{F6E3F36E-5E54-1241-AF0C-1FF27ACD2C26}" destId="{B04DD0F7-45A9-2446-947D-0E3BEC69B155}" srcOrd="1" destOrd="0" presId="urn:microsoft.com/office/officeart/2005/8/layout/process3"/>
    <dgm:cxn modelId="{B26F4277-4FBC-9B41-8439-47028B515F70}" type="presParOf" srcId="{B04DD0F7-45A9-2446-947D-0E3BEC69B155}" destId="{38738D4C-4299-E94A-8359-40547095BD15}" srcOrd="0" destOrd="0" presId="urn:microsoft.com/office/officeart/2005/8/layout/process3"/>
    <dgm:cxn modelId="{E205C0EE-0C4E-B144-92E0-689D62E61910}" type="presParOf" srcId="{F6E3F36E-5E54-1241-AF0C-1FF27ACD2C26}" destId="{B0766815-A572-B14F-972A-7F9560A94A17}" srcOrd="2" destOrd="0" presId="urn:microsoft.com/office/officeart/2005/8/layout/process3"/>
    <dgm:cxn modelId="{EECD7323-30CF-F14F-AD29-C535221BAA29}" type="presParOf" srcId="{B0766815-A572-B14F-972A-7F9560A94A17}" destId="{B6F6AEDE-4234-A54F-91EB-E531976EDF0C}" srcOrd="0" destOrd="0" presId="urn:microsoft.com/office/officeart/2005/8/layout/process3"/>
    <dgm:cxn modelId="{1003A1B1-DB8D-F84A-B1D8-E10677717890}" type="presParOf" srcId="{B0766815-A572-B14F-972A-7F9560A94A17}" destId="{689E850F-64D1-DA4C-9DFE-A4AD9CECB0C6}" srcOrd="1" destOrd="0" presId="urn:microsoft.com/office/officeart/2005/8/layout/process3"/>
    <dgm:cxn modelId="{0A4E3740-A49D-C444-83D9-ABC935E4BBD4}" type="presParOf" srcId="{B0766815-A572-B14F-972A-7F9560A94A17}" destId="{A6218D9A-F424-6640-8A11-97F18EF62528}" srcOrd="2" destOrd="0" presId="urn:microsoft.com/office/officeart/2005/8/layout/process3"/>
    <dgm:cxn modelId="{2429BC78-64F6-644F-98F7-3F4A72538572}" type="presParOf" srcId="{F6E3F36E-5E54-1241-AF0C-1FF27ACD2C26}" destId="{A60B9DF7-B9EE-B24A-B57E-6D44283A61A8}" srcOrd="3" destOrd="0" presId="urn:microsoft.com/office/officeart/2005/8/layout/process3"/>
    <dgm:cxn modelId="{ED460184-6C7E-8945-9737-EE960D31BA28}" type="presParOf" srcId="{A60B9DF7-B9EE-B24A-B57E-6D44283A61A8}" destId="{83CA9A63-9520-4544-B0CF-3A37ABDA07B7}" srcOrd="0" destOrd="0" presId="urn:microsoft.com/office/officeart/2005/8/layout/process3"/>
    <dgm:cxn modelId="{2E3EAACE-1F85-8A48-9716-375B462463B2}" type="presParOf" srcId="{F6E3F36E-5E54-1241-AF0C-1FF27ACD2C26}" destId="{5AEC9B91-6C80-484E-AC40-30D85C59C1B7}" srcOrd="4" destOrd="0" presId="urn:microsoft.com/office/officeart/2005/8/layout/process3"/>
    <dgm:cxn modelId="{C4155C8E-803B-2747-B1EC-EC787FC0506C}" type="presParOf" srcId="{5AEC9B91-6C80-484E-AC40-30D85C59C1B7}" destId="{2DF7D374-686A-904E-B3E7-5D7B2D2687B0}" srcOrd="0" destOrd="0" presId="urn:microsoft.com/office/officeart/2005/8/layout/process3"/>
    <dgm:cxn modelId="{3B0A60E1-9D04-C84D-9FC6-D8C5430A2152}" type="presParOf" srcId="{5AEC9B91-6C80-484E-AC40-30D85C59C1B7}" destId="{9EDFEB09-F94B-704D-B674-E330FACE336C}" srcOrd="1" destOrd="0" presId="urn:microsoft.com/office/officeart/2005/8/layout/process3"/>
    <dgm:cxn modelId="{2D74FA97-93E3-3E44-B04E-90E7C649FE99}" type="presParOf" srcId="{5AEC9B91-6C80-484E-AC40-30D85C59C1B7}" destId="{F8C1D2B7-BD79-E54C-B77E-7F59FB1CD48B}"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4BDEF-85AA-A548-BB3E-64607E61DA16}">
      <dsp:nvSpPr>
        <dsp:cNvPr id="0" name=""/>
        <dsp:cNvSpPr/>
      </dsp:nvSpPr>
      <dsp:spPr>
        <a:xfrm rot="16200000">
          <a:off x="432024" y="-432024"/>
          <a:ext cx="2377109" cy="324115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Privacy</a:t>
          </a:r>
        </a:p>
      </dsp:txBody>
      <dsp:txXfrm rot="5400000">
        <a:off x="-1" y="1"/>
        <a:ext cx="3241158" cy="1782832"/>
      </dsp:txXfrm>
    </dsp:sp>
    <dsp:sp modelId="{650DF28D-7467-0A4E-B901-71F741E59994}">
      <dsp:nvSpPr>
        <dsp:cNvPr id="0" name=""/>
        <dsp:cNvSpPr/>
      </dsp:nvSpPr>
      <dsp:spPr>
        <a:xfrm>
          <a:off x="3241158" y="0"/>
          <a:ext cx="3241158" cy="237710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Flexible adaptable, intuitive</a:t>
          </a:r>
        </a:p>
      </dsp:txBody>
      <dsp:txXfrm>
        <a:off x="3241158" y="0"/>
        <a:ext cx="3241158" cy="1782832"/>
      </dsp:txXfrm>
    </dsp:sp>
    <dsp:sp modelId="{00F334D1-09F1-5D4D-86D4-8798153A87CF}">
      <dsp:nvSpPr>
        <dsp:cNvPr id="0" name=""/>
        <dsp:cNvSpPr/>
      </dsp:nvSpPr>
      <dsp:spPr>
        <a:xfrm rot="10800000">
          <a:off x="0" y="2377109"/>
          <a:ext cx="3241158" cy="237710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Opportunity for growth (</a:t>
          </a:r>
          <a:r>
            <a:rPr lang="en-US" sz="2800" i="1" kern="1200" dirty="0"/>
            <a:t>for students, tool-wise</a:t>
          </a:r>
          <a:r>
            <a:rPr lang="en-US" sz="2800" kern="1200" dirty="0"/>
            <a:t>)</a:t>
          </a:r>
        </a:p>
      </dsp:txBody>
      <dsp:txXfrm rot="10800000">
        <a:off x="0" y="2971386"/>
        <a:ext cx="3241158" cy="1782832"/>
      </dsp:txXfrm>
    </dsp:sp>
    <dsp:sp modelId="{4B75CB5B-17CA-EC4D-A138-629EE940D2BD}">
      <dsp:nvSpPr>
        <dsp:cNvPr id="0" name=""/>
        <dsp:cNvSpPr/>
      </dsp:nvSpPr>
      <dsp:spPr>
        <a:xfrm rot="5400000">
          <a:off x="3673182" y="1945085"/>
          <a:ext cx="2377109" cy="324115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Readily facilitate peer-peer interaction</a:t>
          </a:r>
        </a:p>
      </dsp:txBody>
      <dsp:txXfrm rot="-5400000">
        <a:off x="3241157" y="2971386"/>
        <a:ext cx="3241158" cy="1782832"/>
      </dsp:txXfrm>
    </dsp:sp>
    <dsp:sp modelId="{5E289080-4990-454E-B95D-B12C7746F63F}">
      <dsp:nvSpPr>
        <dsp:cNvPr id="0" name=""/>
        <dsp:cNvSpPr/>
      </dsp:nvSpPr>
      <dsp:spPr>
        <a:xfrm>
          <a:off x="2268810" y="1782832"/>
          <a:ext cx="1944694" cy="1188554"/>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Guiding Principles</a:t>
          </a:r>
        </a:p>
      </dsp:txBody>
      <dsp:txXfrm>
        <a:off x="2326830" y="1840852"/>
        <a:ext cx="1828654" cy="1072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0A81D-D2E2-BC48-A8A1-8EB8C3C5FA3C}">
      <dsp:nvSpPr>
        <dsp:cNvPr id="0" name=""/>
        <dsp:cNvSpPr/>
      </dsp:nvSpPr>
      <dsp:spPr>
        <a:xfrm>
          <a:off x="6340" y="474113"/>
          <a:ext cx="1667364" cy="992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SCHEDULE</a:t>
          </a:r>
        </a:p>
      </dsp:txBody>
      <dsp:txXfrm>
        <a:off x="6340" y="474113"/>
        <a:ext cx="1667364" cy="661403"/>
      </dsp:txXfrm>
    </dsp:sp>
    <dsp:sp modelId="{9219336B-8056-114D-A344-B2F86147C6AC}">
      <dsp:nvSpPr>
        <dsp:cNvPr id="0" name=""/>
        <dsp:cNvSpPr/>
      </dsp:nvSpPr>
      <dsp:spPr>
        <a:xfrm>
          <a:off x="157369" y="981146"/>
          <a:ext cx="1853108" cy="15218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DD0F7-45A9-2446-947D-0E3BEC69B155}">
      <dsp:nvSpPr>
        <dsp:cNvPr id="0" name=""/>
        <dsp:cNvSpPr/>
      </dsp:nvSpPr>
      <dsp:spPr>
        <a:xfrm rot="21586760">
          <a:off x="1949687" y="591852"/>
          <a:ext cx="585091" cy="415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49687" y="675117"/>
        <a:ext cx="460554" cy="249075"/>
      </dsp:txXfrm>
    </dsp:sp>
    <dsp:sp modelId="{689E850F-64D1-DA4C-9DFE-A4AD9CECB0C6}">
      <dsp:nvSpPr>
        <dsp:cNvPr id="0" name=""/>
        <dsp:cNvSpPr/>
      </dsp:nvSpPr>
      <dsp:spPr>
        <a:xfrm>
          <a:off x="2777643" y="463440"/>
          <a:ext cx="1667364" cy="992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INTERACT</a:t>
          </a:r>
        </a:p>
      </dsp:txBody>
      <dsp:txXfrm>
        <a:off x="2777643" y="463440"/>
        <a:ext cx="1667364" cy="661403"/>
      </dsp:txXfrm>
    </dsp:sp>
    <dsp:sp modelId="{A6218D9A-F424-6640-8A11-97F18EF62528}">
      <dsp:nvSpPr>
        <dsp:cNvPr id="0" name=""/>
        <dsp:cNvSpPr/>
      </dsp:nvSpPr>
      <dsp:spPr>
        <a:xfrm>
          <a:off x="2947396" y="1015575"/>
          <a:ext cx="1868648" cy="15645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B9DF7-B9EE-B24A-B57E-6D44283A61A8}">
      <dsp:nvSpPr>
        <dsp:cNvPr id="0" name=""/>
        <dsp:cNvSpPr/>
      </dsp:nvSpPr>
      <dsp:spPr>
        <a:xfrm rot="21552923">
          <a:off x="4722840" y="567323"/>
          <a:ext cx="589119" cy="4151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22846" y="651201"/>
        <a:ext cx="464582" cy="249075"/>
      </dsp:txXfrm>
    </dsp:sp>
    <dsp:sp modelId="{9EDFEB09-F94B-704D-B674-E330FACE336C}">
      <dsp:nvSpPr>
        <dsp:cNvPr id="0" name=""/>
        <dsp:cNvSpPr/>
      </dsp:nvSpPr>
      <dsp:spPr>
        <a:xfrm>
          <a:off x="5556448" y="425384"/>
          <a:ext cx="1667364" cy="992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ENGAGE AND EXPEND</a:t>
          </a:r>
        </a:p>
      </dsp:txBody>
      <dsp:txXfrm>
        <a:off x="5556448" y="425384"/>
        <a:ext cx="1667364" cy="661403"/>
      </dsp:txXfrm>
    </dsp:sp>
    <dsp:sp modelId="{F8C1D2B7-BD79-E54C-B77E-7F59FB1CD48B}">
      <dsp:nvSpPr>
        <dsp:cNvPr id="0" name=""/>
        <dsp:cNvSpPr/>
      </dsp:nvSpPr>
      <dsp:spPr>
        <a:xfrm>
          <a:off x="5815093" y="1033756"/>
          <a:ext cx="1846306" cy="1579302"/>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84B61-943F-A14C-9684-2AD1649DB17C}" type="datetimeFigureOut">
              <a:rPr lang="en-US" smtClean="0"/>
              <a:t>6/17/2020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E5702-0290-E24E-95C8-CE63CE94C5B1}" type="slidenum">
              <a:rPr lang="en-US" smtClean="0"/>
              <a:t>‹#›</a:t>
            </a:fld>
            <a:endParaRPr lang="en-US"/>
          </a:p>
        </p:txBody>
      </p:sp>
    </p:spTree>
    <p:extLst>
      <p:ext uri="{BB962C8B-B14F-4D97-AF65-F5344CB8AC3E}">
        <p14:creationId xmlns:p14="http://schemas.microsoft.com/office/powerpoint/2010/main" val="3192550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E4CFCF2-9B18-AF40-9E6F-FDE09EA78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9069B54-9BC6-A644-8D0B-8791127A8A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7" name="Slide Number Placeholder 3">
            <a:extLst>
              <a:ext uri="{FF2B5EF4-FFF2-40B4-BE49-F238E27FC236}">
                <a16:creationId xmlns:a16="http://schemas.microsoft.com/office/drawing/2014/main" id="{2F9F6D40-8883-0A4C-AD25-823323C03C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FD18908-7E36-F144-A06F-0AAAF6AA7E7D}" type="slidenum">
              <a:rPr lang="en-US" altLang="en-US" smtClean="0"/>
              <a:pPr>
                <a:spcBef>
                  <a:spcPct val="0"/>
                </a:spcBef>
              </a:pPr>
              <a:t>1</a:t>
            </a:fld>
            <a:endParaRPr lang="en-US" altLang="en-US"/>
          </a:p>
        </p:txBody>
      </p:sp>
    </p:spTree>
    <p:extLst>
      <p:ext uri="{BB962C8B-B14F-4D97-AF65-F5344CB8AC3E}">
        <p14:creationId xmlns:p14="http://schemas.microsoft.com/office/powerpoint/2010/main" val="256620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303F4C2A-2136-3349-BC1D-48D5E11C44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853F3D49-2DAA-3E45-B280-B811A8A7CA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1" name="Slide Number Placeholder 3">
            <a:extLst>
              <a:ext uri="{FF2B5EF4-FFF2-40B4-BE49-F238E27FC236}">
                <a16:creationId xmlns:a16="http://schemas.microsoft.com/office/drawing/2014/main" id="{AC11EA09-BB38-C04A-92D9-9BE45A5C2B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087941-179B-CF44-849E-AB6E920725DB}" type="slidenum">
              <a:rPr lang="en-US" altLang="en-US" sz="1200" smtClean="0">
                <a:latin typeface="Calibri" panose="020F0502020204030204" pitchFamily="34" charset="0"/>
              </a:rPr>
              <a:pPr/>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778471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C472534-DDA3-CB40-B5AB-091CECB73A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21E7F862-741E-0E47-913C-4FA8353342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5" name="Slide Number Placeholder 3">
            <a:extLst>
              <a:ext uri="{FF2B5EF4-FFF2-40B4-BE49-F238E27FC236}">
                <a16:creationId xmlns:a16="http://schemas.microsoft.com/office/drawing/2014/main" id="{47BF52DA-DAF2-7C4F-B5FF-948B651D2E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4C0FE1-B79A-C84B-9D52-B27201BD60B0}" type="slidenum">
              <a:rPr lang="en-US" altLang="en-US" sz="1200" smtClean="0">
                <a:latin typeface="Calibri" panose="020F0502020204030204" pitchFamily="34" charset="0"/>
              </a:rPr>
              <a:pPr/>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3851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dirty="0">
              <a:solidFill>
                <a:srgbClr val="FF0000"/>
              </a:solidFill>
            </a:endParaRPr>
          </a:p>
        </p:txBody>
      </p:sp>
      <p:sp>
        <p:nvSpPr>
          <p:cNvPr id="152" name="Google Shape;15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687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dirty="0">
              <a:solidFill>
                <a:srgbClr val="FF0000"/>
              </a:solidFill>
            </a:endParaRPr>
          </a:p>
        </p:txBody>
      </p:sp>
      <p:sp>
        <p:nvSpPr>
          <p:cNvPr id="152" name="Google Shape;15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589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indent="-285750">
              <a:buFont typeface="Arial"/>
              <a:buChar char="•"/>
            </a:pPr>
            <a:r>
              <a:rPr lang="en-US" sz="1100" b="0" i="0" u="none" strike="noStrike" cap="none" dirty="0">
                <a:solidFill>
                  <a:schemeClr val="dk1"/>
                </a:solidFill>
                <a:latin typeface="Calibri"/>
                <a:ea typeface="Calibri"/>
                <a:cs typeface="Baskerville"/>
                <a:sym typeface="Calibri"/>
              </a:rPr>
              <a:t>Stick with what students are comfortable with</a:t>
            </a:r>
          </a:p>
          <a:p>
            <a:pPr marL="285750" indent="-285750">
              <a:buFont typeface="Arial"/>
              <a:buChar char="•"/>
            </a:pPr>
            <a:r>
              <a:rPr lang="en-US" sz="1100" b="0" i="0" u="none" strike="noStrike" cap="none" dirty="0">
                <a:solidFill>
                  <a:schemeClr val="dk1"/>
                </a:solidFill>
                <a:latin typeface="Calibri"/>
                <a:ea typeface="Calibri"/>
                <a:cs typeface="Baskerville"/>
                <a:sym typeface="Calibri"/>
              </a:rPr>
              <a:t>Protect students’ privacy (FIPPA compliant, CWL restricted) </a:t>
            </a:r>
          </a:p>
          <a:p>
            <a:pPr marL="285750" indent="-285750">
              <a:buFont typeface="Arial"/>
              <a:buChar char="•"/>
            </a:pPr>
            <a:r>
              <a:rPr lang="en-US" sz="1100" b="0" i="0" u="none" strike="noStrike" cap="none" dirty="0">
                <a:solidFill>
                  <a:schemeClr val="dk1"/>
                </a:solidFill>
                <a:latin typeface="Calibri"/>
                <a:ea typeface="Calibri"/>
                <a:cs typeface="Baskerville"/>
                <a:sym typeface="Calibri"/>
              </a:rPr>
              <a:t>Choose tools that readily facilitate peer-peer interaction, and are intuitive, flexible, and adaptable to varying student schedules and needs </a:t>
            </a:r>
          </a:p>
          <a:p>
            <a:pPr marL="285750" indent="-285750">
              <a:buFont typeface="Arial"/>
              <a:buChar char="•"/>
            </a:pPr>
            <a:r>
              <a:rPr lang="en-US" sz="1100" b="0" i="0" u="none" strike="noStrike" cap="none" dirty="0">
                <a:solidFill>
                  <a:schemeClr val="dk1"/>
                </a:solidFill>
                <a:latin typeface="Calibri"/>
                <a:ea typeface="Calibri"/>
                <a:cs typeface="Baskerville"/>
                <a:sym typeface="Calibri"/>
              </a:rPr>
              <a:t>Mobile friendly (when possible)</a:t>
            </a:r>
          </a:p>
          <a:p>
            <a:pPr marL="285750" indent="-285750">
              <a:buFont typeface="Arial"/>
              <a:buChar char="•"/>
            </a:pPr>
            <a:r>
              <a:rPr lang="en-US" sz="1100" b="0" i="0" u="none" strike="noStrike" cap="none" dirty="0">
                <a:solidFill>
                  <a:schemeClr val="dk1"/>
                </a:solidFill>
                <a:latin typeface="Calibri"/>
                <a:ea typeface="Calibri"/>
                <a:cs typeface="Baskerville"/>
                <a:sym typeface="Calibri"/>
              </a:rPr>
              <a:t>Offer related resources and opportunities for extension/expansion, and growth across courses and programs</a:t>
            </a:r>
          </a:p>
          <a:p>
            <a:endParaRPr lang="en-US" sz="1200" b="1" i="0" u="none" strike="noStrike" cap="none" dirty="0">
              <a:solidFill>
                <a:schemeClr val="dk1"/>
              </a:solidFill>
              <a:effectLst/>
              <a:latin typeface="Calibri"/>
              <a:ea typeface="Calibri"/>
              <a:cs typeface="Calibri"/>
              <a:sym typeface="Calibri"/>
            </a:endParaRPr>
          </a:p>
          <a:p>
            <a:endParaRPr lang="en-US" sz="1200" b="1" i="0" u="none" strike="noStrike" cap="none" dirty="0">
              <a:solidFill>
                <a:schemeClr val="dk1"/>
              </a:solidFill>
              <a:effectLst/>
              <a:latin typeface="Calibri"/>
              <a:ea typeface="Calibri"/>
              <a:cs typeface="Calibri"/>
              <a:sym typeface="Calibri"/>
            </a:endParaRPr>
          </a:p>
          <a:p>
            <a:r>
              <a:rPr lang="en-US" sz="1200" b="1" i="0" u="none" strike="noStrike" cap="none" dirty="0">
                <a:solidFill>
                  <a:schemeClr val="dk1"/>
                </a:solidFill>
                <a:effectLst/>
                <a:latin typeface="Calibri"/>
                <a:ea typeface="Calibri"/>
                <a:cs typeface="Calibri"/>
                <a:sym typeface="Calibri"/>
              </a:rPr>
              <a:t>lease click “Register Now” to register for this event. This event will hosted online on Zoom.</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Developing and fostering an online community in your course can increase student engagement and motivate students. In this session we explore practical design and teaching approaches to building a Community of Inquiry (</a:t>
            </a:r>
            <a:r>
              <a:rPr lang="en-US" sz="1200" b="0" i="0" u="none" strike="noStrike" cap="none" dirty="0" err="1">
                <a:solidFill>
                  <a:schemeClr val="dk1"/>
                </a:solidFill>
                <a:effectLst/>
                <a:latin typeface="Calibri"/>
                <a:ea typeface="Calibri"/>
                <a:cs typeface="Calibri"/>
                <a:sym typeface="Calibri"/>
              </a:rPr>
              <a:t>CoI</a:t>
            </a:r>
            <a:r>
              <a:rPr lang="en-US" sz="1200" b="0" i="0" u="none" strike="noStrike" cap="none" dirty="0">
                <a:solidFill>
                  <a:schemeClr val="dk1"/>
                </a:solidFill>
                <a:effectLst/>
                <a:latin typeface="Calibri"/>
                <a:ea typeface="Calibri"/>
                <a:cs typeface="Calibri"/>
                <a:sym typeface="Calibri"/>
              </a:rPr>
              <a:t>). The </a:t>
            </a:r>
            <a:r>
              <a:rPr lang="en-US" sz="1200" b="0" i="0" u="none" strike="noStrike" cap="none" dirty="0" err="1">
                <a:solidFill>
                  <a:schemeClr val="dk1"/>
                </a:solidFill>
                <a:effectLst/>
                <a:latin typeface="Calibri"/>
                <a:ea typeface="Calibri"/>
                <a:cs typeface="Calibri"/>
                <a:sym typeface="Calibri"/>
              </a:rPr>
              <a:t>CoI</a:t>
            </a:r>
            <a:r>
              <a:rPr lang="en-US" sz="1200" b="0" i="0" u="none" strike="noStrike" cap="none" dirty="0">
                <a:solidFill>
                  <a:schemeClr val="dk1"/>
                </a:solidFill>
                <a:effectLst/>
                <a:latin typeface="Calibri"/>
                <a:ea typeface="Calibri"/>
                <a:cs typeface="Calibri"/>
                <a:sym typeface="Calibri"/>
              </a:rPr>
              <a:t> is a framework that focuses on facilitating meaningful learning experiences through three presences: cognitive, social, and teaching. Join us as we explore practical instructional strategies based in these 3 presences. </a:t>
            </a:r>
          </a:p>
          <a:p>
            <a:r>
              <a:rPr lang="en-US" sz="1200" b="1" i="0" u="none" strike="noStrike" cap="none" dirty="0">
                <a:solidFill>
                  <a:schemeClr val="dk1"/>
                </a:solidFill>
                <a:effectLst/>
                <a:latin typeface="Calibri"/>
                <a:ea typeface="Calibri"/>
                <a:cs typeface="Calibri"/>
                <a:sym typeface="Calibri"/>
              </a:rPr>
              <a:t>Learning Objectives: </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Explain the idea behind a Community of Inquiry </a:t>
            </a:r>
          </a:p>
          <a:p>
            <a:r>
              <a:rPr lang="en-US" sz="1200" b="0" i="0" u="none" strike="noStrike" cap="none" dirty="0">
                <a:solidFill>
                  <a:schemeClr val="dk1"/>
                </a:solidFill>
                <a:effectLst/>
                <a:latin typeface="Calibri"/>
                <a:ea typeface="Calibri"/>
                <a:cs typeface="Calibri"/>
                <a:sym typeface="Calibri"/>
              </a:rPr>
              <a:t>Explain each of the three presence necessary for a successful Community of Inquiry</a:t>
            </a:r>
          </a:p>
          <a:p>
            <a:r>
              <a:rPr lang="en-US" sz="1200" b="0" i="0" u="none" strike="noStrike" cap="none" dirty="0">
                <a:solidFill>
                  <a:schemeClr val="dk1"/>
                </a:solidFill>
                <a:effectLst/>
                <a:latin typeface="Calibri"/>
                <a:ea typeface="Calibri"/>
                <a:cs typeface="Calibri"/>
                <a:sym typeface="Calibri"/>
              </a:rPr>
              <a:t>Select </a:t>
            </a:r>
            <a:r>
              <a:rPr lang="en-US" sz="1200" b="0" i="0" u="none" strike="noStrike" cap="none" dirty="0" err="1">
                <a:solidFill>
                  <a:schemeClr val="dk1"/>
                </a:solidFill>
                <a:effectLst/>
                <a:latin typeface="Calibri"/>
                <a:ea typeface="Calibri"/>
                <a:cs typeface="Calibri"/>
                <a:sym typeface="Calibri"/>
              </a:rPr>
              <a:t>CoI</a:t>
            </a:r>
            <a:r>
              <a:rPr lang="en-US" sz="1200" b="0" i="0" u="none" strike="noStrike" cap="none" dirty="0">
                <a:solidFill>
                  <a:schemeClr val="dk1"/>
                </a:solidFill>
                <a:effectLst/>
                <a:latin typeface="Calibri"/>
                <a:ea typeface="Calibri"/>
                <a:cs typeface="Calibri"/>
                <a:sym typeface="Calibri"/>
              </a:rPr>
              <a:t> instructional strategies to enhance social, cognitive and teaching presence in your online course</a:t>
            </a:r>
          </a:p>
          <a:p>
            <a:br>
              <a:rPr lang="en-US" dirty="0"/>
            </a:b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Warm-up and polls (Qian)</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t>– post March 15.</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285750" lvl="1" indent="-196850" algn="l" rtl="0">
              <a:lnSpc>
                <a:spcPct val="100000"/>
              </a:lnSpc>
              <a:spcBef>
                <a:spcPts val="0"/>
              </a:spcBef>
              <a:spcAft>
                <a:spcPts val="0"/>
              </a:spcAft>
              <a:buClr>
                <a:schemeClr val="dk1"/>
              </a:buClr>
              <a:buSzPts val="1100"/>
              <a:buFont typeface="Arial"/>
              <a:buChar char="•"/>
            </a:pPr>
            <a:r>
              <a:rPr lang="en-US" sz="1100" dirty="0"/>
              <a:t>We’re going to start our discussion today by learning a little bit more about how you typically approach assessment in language contexts and what (if anything) you may have changed after March 18, when we all moved courses online.</a:t>
            </a:r>
            <a:endParaRPr sz="100" dirty="0"/>
          </a:p>
          <a:p>
            <a:pPr marL="285750" lvl="1" indent="-127000" algn="l" rtl="0">
              <a:lnSpc>
                <a:spcPct val="100000"/>
              </a:lnSpc>
              <a:spcBef>
                <a:spcPts val="0"/>
              </a:spcBef>
              <a:spcAft>
                <a:spcPts val="0"/>
              </a:spcAft>
              <a:buClr>
                <a:schemeClr val="dk1"/>
              </a:buClr>
              <a:buSzPts val="2500"/>
              <a:buFont typeface="Arial"/>
              <a:buNone/>
            </a:pPr>
            <a:endParaRPr sz="1100" dirty="0"/>
          </a:p>
          <a:p>
            <a:pPr marL="285750" lvl="1" indent="-196850" algn="l" rtl="0">
              <a:lnSpc>
                <a:spcPct val="100000"/>
              </a:lnSpc>
              <a:spcBef>
                <a:spcPts val="0"/>
              </a:spcBef>
              <a:spcAft>
                <a:spcPts val="0"/>
              </a:spcAft>
              <a:buClr>
                <a:schemeClr val="dk1"/>
              </a:buClr>
              <a:buSzPts val="1100"/>
              <a:buFont typeface="Arial"/>
              <a:buChar char="•"/>
            </a:pPr>
            <a:r>
              <a:rPr lang="en-US" sz="1100" dirty="0"/>
              <a:t>To do this, please participate in the chat or polls as they come!</a:t>
            </a:r>
            <a:endParaRPr sz="1100" dirty="0"/>
          </a:p>
          <a:p>
            <a:pPr marL="457200" lvl="0" indent="0" algn="l" rtl="0">
              <a:lnSpc>
                <a:spcPct val="100000"/>
              </a:lnSpc>
              <a:spcBef>
                <a:spcPts val="0"/>
              </a:spcBef>
              <a:spcAft>
                <a:spcPts val="0"/>
              </a:spcAft>
              <a:buNone/>
            </a:pPr>
            <a:endParaRPr sz="1100" dirty="0"/>
          </a:p>
          <a:p>
            <a:pPr marL="0" lvl="0" indent="0" algn="l" rtl="0">
              <a:lnSpc>
                <a:spcPct val="100000"/>
              </a:lnSpc>
              <a:spcBef>
                <a:spcPts val="0"/>
              </a:spcBef>
              <a:spcAft>
                <a:spcPts val="0"/>
              </a:spcAft>
              <a:buNone/>
            </a:pPr>
            <a:r>
              <a:rPr lang="en-US" sz="1100" dirty="0">
                <a:solidFill>
                  <a:srgbClr val="FF0000"/>
                </a:solidFill>
              </a:rPr>
              <a:t>Qian’s suggestions on warm-up questions based on </a:t>
            </a:r>
            <a:r>
              <a:rPr lang="en-US" sz="1100" dirty="0" err="1">
                <a:solidFill>
                  <a:srgbClr val="FF0000"/>
                </a:solidFill>
              </a:rPr>
              <a:t>Bri’s</a:t>
            </a:r>
            <a:r>
              <a:rPr lang="en-US" sz="1100" dirty="0">
                <a:solidFill>
                  <a:srgbClr val="FF0000"/>
                </a:solidFill>
              </a:rPr>
              <a:t> outline:</a:t>
            </a:r>
            <a:endParaRPr sz="1100" dirty="0">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US" sz="1100" dirty="0"/>
              <a:t>Warm-up questions:</a:t>
            </a:r>
            <a:endParaRPr sz="1100" dirty="0"/>
          </a:p>
          <a:p>
            <a:pPr marL="0" lvl="0" indent="0" algn="l" rtl="0">
              <a:lnSpc>
                <a:spcPct val="115000"/>
              </a:lnSpc>
              <a:spcBef>
                <a:spcPts val="0"/>
              </a:spcBef>
              <a:spcAft>
                <a:spcPts val="0"/>
              </a:spcAft>
              <a:buNone/>
            </a:pPr>
            <a:r>
              <a:rPr lang="en-US" sz="1100" dirty="0"/>
              <a:t>1. Q: What are some ways in which you typically assess student learning in face-to-face language learning classrooms? </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FF0000"/>
                </a:solidFill>
              </a:rPr>
              <a:t>(Format: participate input? or poll to avoid time for typing and also to direct discussion, waiting period, ease ppl in., invite conversation.)</a:t>
            </a:r>
            <a:endParaRPr sz="1100" dirty="0">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US" sz="1100" dirty="0" err="1"/>
              <a:t>a.quiz</a:t>
            </a:r>
            <a:r>
              <a:rPr lang="en-US" sz="1100" dirty="0"/>
              <a:t>/high-stake exam</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b. group project</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c. writing/reading assignment,</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d. weekly homework</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e. oral exams</a:t>
            </a:r>
            <a:endParaRPr sz="1100" dirty="0">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Clr>
                <a:schemeClr val="dk1"/>
              </a:buClr>
              <a:buSzPts val="1100"/>
              <a:buFont typeface="Arial"/>
              <a:buNone/>
            </a:pPr>
            <a:r>
              <a:rPr lang="en-US" sz="1100" dirty="0"/>
              <a:t>2. What changes did you make to assessment after we transitioned to online teaching?</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000000"/>
                </a:solidFill>
              </a:rPr>
              <a:t>a. Moved quiz/exam/submission to online</a:t>
            </a:r>
            <a:endParaRPr sz="1100" dirty="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sz="1100" dirty="0"/>
              <a:t>b. Redistributed percentage of different assessments</a:t>
            </a:r>
            <a:endParaRPr sz="1100" dirty="0"/>
          </a:p>
          <a:p>
            <a:pPr marL="0" lvl="0" indent="0" algn="l" rtl="0">
              <a:lnSpc>
                <a:spcPct val="115000"/>
              </a:lnSpc>
              <a:spcBef>
                <a:spcPts val="0"/>
              </a:spcBef>
              <a:spcAft>
                <a:spcPts val="0"/>
              </a:spcAft>
              <a:buClr>
                <a:schemeClr val="dk1"/>
              </a:buClr>
              <a:buSzPts val="1100"/>
              <a:buFont typeface="Arial"/>
              <a:buNone/>
            </a:pPr>
            <a:r>
              <a:rPr lang="en-US" sz="1100" dirty="0"/>
              <a:t>c. Increased the frequencies of assessment tasks</a:t>
            </a:r>
            <a:endParaRPr sz="1100" dirty="0"/>
          </a:p>
          <a:p>
            <a:pPr marL="0" lvl="0" indent="0" algn="l" rtl="0">
              <a:lnSpc>
                <a:spcPct val="115000"/>
              </a:lnSpc>
              <a:spcBef>
                <a:spcPts val="0"/>
              </a:spcBef>
              <a:spcAft>
                <a:spcPts val="0"/>
              </a:spcAft>
              <a:buNone/>
            </a:pPr>
            <a:r>
              <a:rPr lang="en-US" sz="1100" dirty="0"/>
              <a:t>d. Changed some summative assessments to formative</a:t>
            </a:r>
            <a:endParaRPr sz="1100" dirty="0"/>
          </a:p>
          <a:p>
            <a:pPr marL="0" lvl="0" indent="0" algn="l" rtl="0">
              <a:lnSpc>
                <a:spcPct val="115000"/>
              </a:lnSpc>
              <a:spcBef>
                <a:spcPts val="0"/>
              </a:spcBef>
              <a:spcAft>
                <a:spcPts val="0"/>
              </a:spcAft>
              <a:buNone/>
            </a:pPr>
            <a:r>
              <a:rPr lang="en-US" sz="1100" dirty="0"/>
              <a:t>e. Designed new assessment tasks</a:t>
            </a:r>
            <a:endParaRPr sz="1100" dirty="0"/>
          </a:p>
          <a:p>
            <a:pPr marL="0" lvl="0" indent="0" algn="l" rtl="0">
              <a:lnSpc>
                <a:spcPct val="115000"/>
              </a:lnSpc>
              <a:spcBef>
                <a:spcPts val="0"/>
              </a:spcBef>
              <a:spcAft>
                <a:spcPts val="0"/>
              </a:spcAft>
              <a:buClr>
                <a:schemeClr val="dk1"/>
              </a:buClr>
              <a:buSzPts val="1100"/>
              <a:buFont typeface="Arial"/>
              <a:buNone/>
            </a:pPr>
            <a:r>
              <a:rPr lang="en-US" sz="1100" dirty="0">
                <a:solidFill>
                  <a:srgbClr val="FF0000"/>
                </a:solidFill>
              </a:rPr>
              <a:t>(Format = poll, and chat. Direct ppl to changes that can be made. </a:t>
            </a:r>
            <a:r>
              <a:rPr lang="en-US" sz="1100" dirty="0" err="1">
                <a:solidFill>
                  <a:srgbClr val="FF0000"/>
                </a:solidFill>
              </a:rPr>
              <a:t>Disencourage</a:t>
            </a:r>
            <a:r>
              <a:rPr lang="en-US" sz="1100" dirty="0">
                <a:solidFill>
                  <a:srgbClr val="FF0000"/>
                </a:solidFill>
              </a:rPr>
              <a:t> option a., simply moving everything online. Brainstorm the different ways of making changes in assessment  that can be made.)</a:t>
            </a:r>
            <a:endParaRPr sz="1100" dirty="0">
              <a:solidFill>
                <a:srgbClr val="FF0000"/>
              </a:solidFill>
            </a:endParaRPr>
          </a:p>
          <a:p>
            <a:pPr marL="0" lvl="0" indent="0" algn="l" rtl="0">
              <a:lnSpc>
                <a:spcPct val="100000"/>
              </a:lnSpc>
              <a:spcBef>
                <a:spcPts val="0"/>
              </a:spcBef>
              <a:spcAft>
                <a:spcPts val="0"/>
              </a:spcAft>
              <a:buNone/>
            </a:pPr>
            <a:endParaRPr sz="1100" dirty="0">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US" sz="1100" dirty="0"/>
              <a:t>3. What is your biggest concern in keeping integrity in language assessment after we transitioned to online teaching?</a:t>
            </a:r>
            <a:endParaRPr sz="1100" dirty="0"/>
          </a:p>
          <a:p>
            <a:pPr marL="0" lvl="0" indent="0" algn="l" rtl="0">
              <a:lnSpc>
                <a:spcPct val="115000"/>
              </a:lnSpc>
              <a:spcBef>
                <a:spcPts val="0"/>
              </a:spcBef>
              <a:spcAft>
                <a:spcPts val="0"/>
              </a:spcAft>
              <a:buNone/>
            </a:pPr>
            <a:r>
              <a:rPr lang="en-US" sz="1100" dirty="0"/>
              <a:t>a. to prevent cheating in quiz/exam</a:t>
            </a:r>
            <a:endParaRPr sz="1100" dirty="0"/>
          </a:p>
          <a:p>
            <a:pPr marL="0" lvl="0" indent="0" algn="l" rtl="0">
              <a:lnSpc>
                <a:spcPct val="115000"/>
              </a:lnSpc>
              <a:spcBef>
                <a:spcPts val="0"/>
              </a:spcBef>
              <a:spcAft>
                <a:spcPts val="0"/>
              </a:spcAft>
              <a:buNone/>
            </a:pPr>
            <a:r>
              <a:rPr lang="en-US" sz="1100" dirty="0"/>
              <a:t>b. to prevent plagiarism in writing</a:t>
            </a:r>
            <a:endParaRPr sz="1100" dirty="0"/>
          </a:p>
          <a:p>
            <a:pPr marL="0" lvl="0" indent="0" algn="l" rtl="0">
              <a:lnSpc>
                <a:spcPct val="115000"/>
              </a:lnSpc>
              <a:spcBef>
                <a:spcPts val="0"/>
              </a:spcBef>
              <a:spcAft>
                <a:spcPts val="0"/>
              </a:spcAft>
              <a:buNone/>
            </a:pPr>
            <a:r>
              <a:rPr lang="en-US" sz="1100" dirty="0"/>
              <a:t>c. to ensure that learning objectives are achieved</a:t>
            </a:r>
            <a:endParaRPr sz="1100" dirty="0"/>
          </a:p>
          <a:p>
            <a:pPr marL="0" lvl="0" indent="0" algn="l" rtl="0">
              <a:lnSpc>
                <a:spcPct val="115000"/>
              </a:lnSpc>
              <a:spcBef>
                <a:spcPts val="0"/>
              </a:spcBef>
              <a:spcAft>
                <a:spcPts val="0"/>
              </a:spcAft>
              <a:buNone/>
            </a:pPr>
            <a:r>
              <a:rPr lang="en-US" sz="1100" dirty="0"/>
              <a:t>d. to collect/show evidence of student learning</a:t>
            </a:r>
            <a:endParaRPr sz="1100" dirty="0"/>
          </a:p>
          <a:p>
            <a:pPr marL="0" lvl="0" indent="0" algn="l" rtl="0">
              <a:lnSpc>
                <a:spcPct val="115000"/>
              </a:lnSpc>
              <a:spcBef>
                <a:spcPts val="0"/>
              </a:spcBef>
              <a:spcAft>
                <a:spcPts val="0"/>
              </a:spcAft>
              <a:buNone/>
            </a:pPr>
            <a:r>
              <a:rPr lang="en-US" sz="1100" dirty="0"/>
              <a:t>e. other</a:t>
            </a:r>
            <a:endParaRPr sz="1100" dirty="0"/>
          </a:p>
          <a:p>
            <a:pPr marL="0" lvl="0" indent="0" algn="l" rtl="0">
              <a:lnSpc>
                <a:spcPct val="115000"/>
              </a:lnSpc>
              <a:spcBef>
                <a:spcPts val="0"/>
              </a:spcBef>
              <a:spcAft>
                <a:spcPts val="0"/>
              </a:spcAft>
              <a:buNone/>
            </a:pPr>
            <a:endParaRPr sz="1100" dirty="0"/>
          </a:p>
          <a:p>
            <a:pPr marL="0" lvl="0" indent="0" algn="l" rtl="0">
              <a:lnSpc>
                <a:spcPct val="115000"/>
              </a:lnSpc>
              <a:spcBef>
                <a:spcPts val="0"/>
              </a:spcBef>
              <a:spcAft>
                <a:spcPts val="0"/>
              </a:spcAft>
              <a:buNone/>
            </a:pPr>
            <a:r>
              <a:rPr lang="en-US" sz="1100" dirty="0">
                <a:solidFill>
                  <a:srgbClr val="FF0000"/>
                </a:solidFill>
              </a:rPr>
              <a:t>(Format = poll, and chat. Go over each choice to arrive at these conclusions. </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a. &amp; b. are preventive measures. </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c. &amp; d. are learning based concerns.</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to achieve a and b we will need technology.</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to achieve c. and d. </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not recommended to pursue super fancy technologies. Pick a couple and use them to your advantages. Spend less time in finding out different tools but spend more time in using the technologies/tools that you are familiar with to meet the  needs.</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b. academic integrity can be achieved in different ways. E.g. don’t test translation, add one-on-one check-in points, which is easier than in a classroom setting)</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c. you can change learning objectives, maybe you SHOULD! emphasize learning ability, identifying learning materials/tools for oneself, reflecting on one’s learning/progression, finding out advantages and disadvantages of one’s own learning.</a:t>
            </a:r>
            <a:endParaRPr sz="1100" dirty="0">
              <a:solidFill>
                <a:srgbClr val="FF0000"/>
              </a:solidFill>
            </a:endParaRPr>
          </a:p>
          <a:p>
            <a:pPr marL="0" lvl="0" indent="0" algn="l" rtl="0">
              <a:lnSpc>
                <a:spcPct val="115000"/>
              </a:lnSpc>
              <a:spcBef>
                <a:spcPts val="0"/>
              </a:spcBef>
              <a:spcAft>
                <a:spcPts val="0"/>
              </a:spcAft>
              <a:buNone/>
            </a:pPr>
            <a:r>
              <a:rPr lang="en-US" sz="1100" dirty="0">
                <a:solidFill>
                  <a:srgbClr val="FF0000"/>
                </a:solidFill>
              </a:rPr>
              <a:t>Conclusion: shift your work to help them discover HOW to learn language better instead of simply focusing on acquired vocabulary and patterns.</a:t>
            </a:r>
            <a:endParaRPr sz="1100" dirty="0">
              <a:solidFill>
                <a:srgbClr val="FF0000"/>
              </a:solidFill>
            </a:endParaRPr>
          </a:p>
          <a:p>
            <a:pPr marL="0" lvl="0" indent="0" algn="l" rtl="0">
              <a:lnSpc>
                <a:spcPct val="115000"/>
              </a:lnSpc>
              <a:spcBef>
                <a:spcPts val="0"/>
              </a:spcBef>
              <a:spcAft>
                <a:spcPts val="0"/>
              </a:spcAft>
              <a:buNone/>
            </a:pPr>
            <a:endParaRPr sz="1100" dirty="0">
              <a:solidFill>
                <a:srgbClr val="FF0000"/>
              </a:solidFill>
            </a:endParaRPr>
          </a:p>
        </p:txBody>
      </p:sp>
      <p:sp>
        <p:nvSpPr>
          <p:cNvPr id="152" name="Google Shape;15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102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99d7c8903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g899d7c8903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dirty="0">
              <a:solidFill>
                <a:srgbClr val="FF0000"/>
              </a:solidFill>
            </a:endParaRPr>
          </a:p>
        </p:txBody>
      </p:sp>
      <p:sp>
        <p:nvSpPr>
          <p:cNvPr id="159" name="Google Shape;159;g899d7c8903_4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113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99d7c8903_4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8" name="Google Shape;158;g899d7c8903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dirty="0">
              <a:solidFill>
                <a:srgbClr val="FF0000"/>
              </a:solidFill>
            </a:endParaRPr>
          </a:p>
        </p:txBody>
      </p:sp>
      <p:sp>
        <p:nvSpPr>
          <p:cNvPr id="159" name="Google Shape;159;g899d7c8903_4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592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9E3B45-41BB-6D44-8F99-E8E22F2AD3BA}"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50647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54225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7996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Slide - 5">
    <p:spTree>
      <p:nvGrpSpPr>
        <p:cNvPr id="1" name=""/>
        <p:cNvGrpSpPr/>
        <p:nvPr/>
      </p:nvGrpSpPr>
      <p:grpSpPr>
        <a:xfrm>
          <a:off x="0" y="0"/>
          <a:ext cx="0" cy="0"/>
          <a:chOff x="0" y="0"/>
          <a:chExt cx="0" cy="0"/>
        </a:xfrm>
      </p:grpSpPr>
      <p:pic>
        <p:nvPicPr>
          <p:cNvPr id="4" name="Picture 1" descr="20081969092_d77b6aa5ab_o.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3888" y="0"/>
            <a:ext cx="9001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Placeholder 14"/>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spcBef>
                <a:spcPct val="20000"/>
              </a:spcBef>
              <a:buFont typeface="Arial" charset="0"/>
              <a:buNone/>
              <a:defRPr/>
            </a:pPr>
            <a:fld id="{74707BB6-A0EC-6C47-9654-4075B4F7A4B9}" type="slidenum">
              <a:rPr lang="en-US" sz="900" smtClean="0">
                <a:solidFill>
                  <a:srgbClr val="FFFFFF"/>
                </a:solidFill>
                <a:cs typeface="Arial" charset="0"/>
              </a:rPr>
              <a:pPr algn="r">
                <a:spcBef>
                  <a:spcPct val="20000"/>
                </a:spcBef>
                <a:buFont typeface="Arial" charset="0"/>
                <a:buNone/>
                <a:defRPr/>
              </a:pPr>
              <a:t>‹#›</a:t>
            </a:fld>
            <a:endParaRPr lang="en-CA" sz="900">
              <a:solidFill>
                <a:srgbClr val="FFFFFF"/>
              </a:solidFill>
              <a:cs typeface="Arial" charset="0"/>
            </a:endParaRPr>
          </a:p>
        </p:txBody>
      </p:sp>
      <p:sp>
        <p:nvSpPr>
          <p:cNvPr id="7" name="Text Placeholder 11"/>
          <p:cNvSpPr>
            <a:spLocks noGrp="1"/>
          </p:cNvSpPr>
          <p:nvPr>
            <p:ph type="body" sz="quarter" idx="11"/>
          </p:nvPr>
        </p:nvSpPr>
        <p:spPr>
          <a:xfrm>
            <a:off x="438954" y="315868"/>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9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5393456"/>
          </a:xfrm>
          <a:prstGeom prst="rect">
            <a:avLst/>
          </a:prstGeom>
        </p:spPr>
        <p:txBody>
          <a:bodyPr vert="horz" lIns="0" tIns="0" rIns="0" bIns="0"/>
          <a:lstStyle>
            <a:lvl1pPr marL="0" indent="0">
              <a:lnSpc>
                <a:spcPct val="130000"/>
              </a:lnSpc>
              <a:spcBef>
                <a:spcPts val="0"/>
              </a:spcBef>
              <a:buFontTx/>
              <a:buNone/>
              <a:defRPr sz="1500"/>
            </a:lvl1pPr>
            <a:lvl2pPr marL="0" indent="-180000">
              <a:lnSpc>
                <a:spcPct val="130000"/>
              </a:lnSpc>
              <a:spcBef>
                <a:spcPts val="0"/>
              </a:spcBef>
              <a:buFont typeface="Arial"/>
              <a:buChar char="•"/>
              <a:defRPr sz="1500"/>
            </a:lvl2pPr>
            <a:lvl3pPr marL="540000" indent="-180000">
              <a:lnSpc>
                <a:spcPct val="130000"/>
              </a:lnSpc>
              <a:spcBef>
                <a:spcPts val="0"/>
              </a:spcBef>
              <a:defRPr sz="1500"/>
            </a:lvl3pPr>
            <a:lvl4pPr marL="900000" indent="-180000">
              <a:lnSpc>
                <a:spcPct val="130000"/>
              </a:lnSpc>
              <a:spcBef>
                <a:spcPts val="0"/>
              </a:spcBef>
              <a:buFont typeface="Arial"/>
              <a:buChar char="•"/>
              <a:defRPr sz="1500"/>
            </a:lvl4pPr>
            <a:lvl5pPr marL="1260000" indent="-180000">
              <a:lnSpc>
                <a:spcPct val="130000"/>
              </a:lnSpc>
              <a:spcBef>
                <a:spcPts val="0"/>
              </a:spcBef>
              <a:buFont typeface="Arial"/>
              <a:buChar char="•"/>
              <a:defRPr sz="15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96135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54CB3B62-627C-5B4A-8112-8FF0506C642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4522F74-9C1C-7E42-9FF3-7AA4F1681FC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F8D7E00C-DB73-7B4C-BA4A-69CB2B3E6AFE}"/>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9" descr="s4b282c2015.png">
            <a:extLst>
              <a:ext uri="{FF2B5EF4-FFF2-40B4-BE49-F238E27FC236}">
                <a16:creationId xmlns:a16="http://schemas.microsoft.com/office/drawing/2014/main" id="{F139579B-6CCF-5745-A33E-DB6784F866C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8"/>
          <p:cNvSpPr>
            <a:spLocks noGrp="1"/>
          </p:cNvSpPr>
          <p:nvPr>
            <p:ph type="body" sz="quarter" idx="11"/>
          </p:nvPr>
        </p:nvSpPr>
        <p:spPr>
          <a:xfrm>
            <a:off x="365587" y="1332646"/>
            <a:ext cx="5430376" cy="1823086"/>
          </a:xfrm>
          <a:prstGeom prst="rect">
            <a:avLst/>
          </a:prstGeom>
        </p:spPr>
        <p:txBody>
          <a:bodyPr vert="horz" lIns="0" tIns="0" rIns="0" bIns="0" anchor="t" anchorCtr="0"/>
          <a:lstStyle>
            <a:lvl1pPr marL="0" indent="0">
              <a:lnSpc>
                <a:spcPts val="3800"/>
              </a:lnSpc>
              <a:spcBef>
                <a:spcPts val="0"/>
              </a:spcBef>
              <a:buNone/>
              <a:defRPr sz="3500" b="1" i="0" kern="0" cap="all" spc="30" baseline="0">
                <a:solidFill>
                  <a:schemeClr val="tx1"/>
                </a:solidFill>
                <a:latin typeface="Arial"/>
                <a:cs typeface="Arial"/>
              </a:defRPr>
            </a:lvl1pPr>
          </a:lstStyle>
          <a:p>
            <a:pPr lvl="0"/>
            <a:r>
              <a:rPr lang="en-CA" dirty="0"/>
              <a:t>Click to edit Master text styles</a:t>
            </a:r>
          </a:p>
        </p:txBody>
      </p:sp>
      <p:sp>
        <p:nvSpPr>
          <p:cNvPr id="17"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7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8"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900" b="0" i="0" kern="0" cap="all" spc="150" normalizeH="0" baseline="0">
                <a:solidFill>
                  <a:srgbClr val="0C2344"/>
                </a:solidFill>
                <a:latin typeface="Arial Black"/>
                <a:cs typeface="Arial Black"/>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85949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C4ED921-CDB2-479B-B2FD-33A5E09FCC3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9EE8005-1207-46A3-898F-B3F198CCC74D}"/>
              </a:ext>
            </a:extLst>
          </p:cNvPr>
          <p:cNvSpPr/>
          <p:nvPr userDrawn="1"/>
        </p:nvSpPr>
        <p:spPr>
          <a:xfrm>
            <a:off x="-52388"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288ECEC1-624E-4E67-A7BD-F020897B34E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87350" y="1439863"/>
            <a:ext cx="389731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9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py Slide - 5">
  <p:cSld name="1_Copy Slide - 5">
    <p:spTree>
      <p:nvGrpSpPr>
        <p:cNvPr id="1" name="Shape 23"/>
        <p:cNvGrpSpPr/>
        <p:nvPr/>
      </p:nvGrpSpPr>
      <p:grpSpPr>
        <a:xfrm>
          <a:off x="0" y="0"/>
          <a:ext cx="0" cy="0"/>
          <a:chOff x="0" y="0"/>
          <a:chExt cx="0" cy="0"/>
        </a:xfrm>
      </p:grpSpPr>
      <p:pic>
        <p:nvPicPr>
          <p:cNvPr id="24" name="Google Shape;24;p20" descr="20081969092_d77b6aa5ab_o.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243888" y="0"/>
            <a:ext cx="900112" cy="6858000"/>
          </a:xfrm>
          <a:prstGeom prst="rect">
            <a:avLst/>
          </a:prstGeom>
          <a:noFill/>
          <a:ln>
            <a:noFill/>
          </a:ln>
        </p:spPr>
      </p:pic>
      <p:sp>
        <p:nvSpPr>
          <p:cNvPr id="25" name="Google Shape;25;p20"/>
          <p:cNvSpPr/>
          <p:nvPr/>
        </p:nvSpPr>
        <p:spPr>
          <a:xfrm>
            <a:off x="8243888" y="1131888"/>
            <a:ext cx="900112" cy="1131887"/>
          </a:xfrm>
          <a:prstGeom prst="rect">
            <a:avLst/>
          </a:prstGeom>
          <a:solidFill>
            <a:srgbClr val="FFFFFF">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20" descr="s4b282c20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29638" y="1439863"/>
            <a:ext cx="363537" cy="493712"/>
          </a:xfrm>
          <a:prstGeom prst="rect">
            <a:avLst/>
          </a:prstGeom>
          <a:noFill/>
          <a:ln>
            <a:noFill/>
          </a:ln>
        </p:spPr>
      </p:pic>
      <p:sp>
        <p:nvSpPr>
          <p:cNvPr id="27" name="Google Shape;27;p20"/>
          <p:cNvSpPr txBox="1"/>
          <p:nvPr/>
        </p:nvSpPr>
        <p:spPr>
          <a:xfrm flipH="1">
            <a:off x="8588375" y="6429375"/>
            <a:ext cx="304800" cy="192088"/>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rgbClr val="FFFFFF"/>
              </a:buClr>
              <a:buSzPts val="9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sz="900" b="0" i="0" u="none" strike="noStrike" cap="none">
              <a:solidFill>
                <a:srgbClr val="FFFFFF"/>
              </a:solidFill>
              <a:latin typeface="Arial"/>
              <a:ea typeface="Arial"/>
              <a:cs typeface="Arial"/>
              <a:sym typeface="Arial"/>
            </a:endParaRPr>
          </a:p>
        </p:txBody>
      </p:sp>
      <p:sp>
        <p:nvSpPr>
          <p:cNvPr id="28" name="Google Shape;28;p20"/>
          <p:cNvSpPr txBox="1">
            <a:spLocks noGrp="1"/>
          </p:cNvSpPr>
          <p:nvPr>
            <p:ph type="body" idx="1"/>
          </p:nvPr>
        </p:nvSpPr>
        <p:spPr>
          <a:xfrm>
            <a:off x="438954" y="315868"/>
            <a:ext cx="7661438" cy="623331"/>
          </a:xfrm>
          <a:prstGeom prst="rect">
            <a:avLst/>
          </a:prstGeom>
          <a:noFill/>
          <a:ln>
            <a:noFill/>
          </a:ln>
        </p:spPr>
        <p:txBody>
          <a:bodyPr spcFirstLastPara="1" wrap="square" lIns="0" tIns="0" rIns="0" bIns="0" anchor="ctr" anchorCtr="0">
            <a:noAutofit/>
          </a:bodyPr>
          <a:lstStyle>
            <a:lvl1pPr marL="457200" marR="0" lvl="0" indent="-228600" algn="l">
              <a:lnSpc>
                <a:spcPct val="110526"/>
              </a:lnSpc>
              <a:spcBef>
                <a:spcPts val="0"/>
              </a:spcBef>
              <a:spcAft>
                <a:spcPts val="0"/>
              </a:spcAft>
              <a:buClr>
                <a:srgbClr val="0C2344"/>
              </a:buClr>
              <a:buSzPts val="1900"/>
              <a:buFont typeface="Arial"/>
              <a:buNone/>
              <a:defRPr sz="1900" b="1" i="0" u="none" strike="noStrike" cap="none">
                <a:solidFill>
                  <a:srgbClr val="0C2344"/>
                </a:solidFill>
                <a:latin typeface="Arial"/>
                <a:ea typeface="Arial"/>
                <a:cs typeface="Arial"/>
                <a:sym typeface="Arial"/>
              </a:defRPr>
            </a:lvl1pPr>
            <a:lvl2pPr marL="914400" lvl="1" indent="-228600" algn="l">
              <a:spcBef>
                <a:spcPts val="560"/>
              </a:spcBef>
              <a:spcAft>
                <a:spcPts val="0"/>
              </a:spcAft>
              <a:buClr>
                <a:schemeClr val="dk1"/>
              </a:buClr>
              <a:buSzPts val="2800"/>
              <a:buNone/>
              <a:defRPr b="0" i="0">
                <a:latin typeface="Arial"/>
                <a:ea typeface="Arial"/>
                <a:cs typeface="Arial"/>
                <a:sym typeface="Arial"/>
              </a:defRPr>
            </a:lvl2pPr>
            <a:lvl3pPr marL="1371600" lvl="2" indent="-228600" algn="l">
              <a:spcBef>
                <a:spcPts val="480"/>
              </a:spcBef>
              <a:spcAft>
                <a:spcPts val="0"/>
              </a:spcAft>
              <a:buClr>
                <a:schemeClr val="dk1"/>
              </a:buClr>
              <a:buSzPts val="2400"/>
              <a:buNone/>
              <a:defRPr b="0" i="0">
                <a:latin typeface="Arial"/>
                <a:ea typeface="Arial"/>
                <a:cs typeface="Arial"/>
                <a:sym typeface="Arial"/>
              </a:defRPr>
            </a:lvl3pPr>
            <a:lvl4pPr marL="1828800" lvl="3" indent="-228600" algn="l">
              <a:spcBef>
                <a:spcPts val="400"/>
              </a:spcBef>
              <a:spcAft>
                <a:spcPts val="0"/>
              </a:spcAft>
              <a:buClr>
                <a:schemeClr val="dk1"/>
              </a:buClr>
              <a:buSzPts val="2000"/>
              <a:buNone/>
              <a:defRPr b="0" i="0">
                <a:latin typeface="Arial"/>
                <a:ea typeface="Arial"/>
                <a:cs typeface="Arial"/>
                <a:sym typeface="Arial"/>
              </a:defRPr>
            </a:lvl4pPr>
            <a:lvl5pPr marL="2286000" lvl="4" indent="-228600" algn="l">
              <a:spcBef>
                <a:spcPts val="400"/>
              </a:spcBef>
              <a:spcAft>
                <a:spcPts val="0"/>
              </a:spcAft>
              <a:buClr>
                <a:schemeClr val="dk1"/>
              </a:buClr>
              <a:buSzPts val="2000"/>
              <a:buNone/>
              <a:defRPr b="0" i="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20"/>
          <p:cNvSpPr txBox="1">
            <a:spLocks noGrp="1"/>
          </p:cNvSpPr>
          <p:nvPr>
            <p:ph type="body" idx="2"/>
          </p:nvPr>
        </p:nvSpPr>
        <p:spPr>
          <a:xfrm>
            <a:off x="438954" y="1131888"/>
            <a:ext cx="7661438" cy="5393456"/>
          </a:xfrm>
          <a:prstGeom prst="rect">
            <a:avLst/>
          </a:prstGeom>
          <a:noFill/>
          <a:ln>
            <a:noFill/>
          </a:ln>
        </p:spPr>
        <p:txBody>
          <a:bodyPr spcFirstLastPara="1" wrap="square" lIns="0" tIns="0" rIns="0" bIns="0" anchor="t" anchorCtr="0">
            <a:normAutofit/>
          </a:bodyPr>
          <a:lstStyle>
            <a:lvl1pPr marL="457200" lvl="0" indent="-228600" algn="l">
              <a:lnSpc>
                <a:spcPct val="130000"/>
              </a:lnSpc>
              <a:spcBef>
                <a:spcPts val="0"/>
              </a:spcBef>
              <a:spcAft>
                <a:spcPts val="0"/>
              </a:spcAft>
              <a:buClr>
                <a:schemeClr val="dk1"/>
              </a:buClr>
              <a:buSzPts val="1500"/>
              <a:buFont typeface="Calibri"/>
              <a:buNone/>
              <a:defRPr sz="1500"/>
            </a:lvl1pPr>
            <a:lvl2pPr marL="914400" lvl="1" indent="-323850" algn="l">
              <a:lnSpc>
                <a:spcPct val="130000"/>
              </a:lnSpc>
              <a:spcBef>
                <a:spcPts val="0"/>
              </a:spcBef>
              <a:spcAft>
                <a:spcPts val="0"/>
              </a:spcAft>
              <a:buClr>
                <a:schemeClr val="dk1"/>
              </a:buClr>
              <a:buSzPts val="1500"/>
              <a:buFont typeface="Arial"/>
              <a:buChar char="•"/>
              <a:defRPr sz="1500"/>
            </a:lvl2pPr>
            <a:lvl3pPr marL="1371600" lvl="2" indent="-323850" algn="l">
              <a:lnSpc>
                <a:spcPct val="130000"/>
              </a:lnSpc>
              <a:spcBef>
                <a:spcPts val="0"/>
              </a:spcBef>
              <a:spcAft>
                <a:spcPts val="0"/>
              </a:spcAft>
              <a:buClr>
                <a:schemeClr val="dk1"/>
              </a:buClr>
              <a:buSzPts val="1500"/>
              <a:buChar char="•"/>
              <a:defRPr sz="1500"/>
            </a:lvl3pPr>
            <a:lvl4pPr marL="1828800" lvl="3" indent="-323850" algn="l">
              <a:lnSpc>
                <a:spcPct val="130000"/>
              </a:lnSpc>
              <a:spcBef>
                <a:spcPts val="0"/>
              </a:spcBef>
              <a:spcAft>
                <a:spcPts val="0"/>
              </a:spcAft>
              <a:buClr>
                <a:schemeClr val="dk1"/>
              </a:buClr>
              <a:buSzPts val="1500"/>
              <a:buFont typeface="Arial"/>
              <a:buChar char="•"/>
              <a:defRPr sz="1500"/>
            </a:lvl4pPr>
            <a:lvl5pPr marL="2286000" lvl="4" indent="-323850" algn="l">
              <a:lnSpc>
                <a:spcPct val="130000"/>
              </a:lnSpc>
              <a:spcBef>
                <a:spcPts val="0"/>
              </a:spcBef>
              <a:spcAft>
                <a:spcPts val="0"/>
              </a:spcAft>
              <a:buClr>
                <a:schemeClr val="dk1"/>
              </a:buClr>
              <a:buSzPts val="1500"/>
              <a:buFont typeface="Arial"/>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90497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ubsection Slide - 1">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0EA64389-B482-C74B-A994-7AC4C792B97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A71C24A-CC57-3B44-833E-736C8684B846}"/>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0AE7E76-778A-9541-9C54-C2E1F469A99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a:extLst>
              <a:ext uri="{FF2B5EF4-FFF2-40B4-BE49-F238E27FC236}">
                <a16:creationId xmlns:a16="http://schemas.microsoft.com/office/drawing/2014/main" id="{84B7F30D-119B-DD4D-AACD-57B5E799848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0E9CE34-DE12-8740-910E-4C0A2F9692C9}"/>
              </a:ext>
            </a:extLst>
          </p:cNvPr>
          <p:cNvSpPr txBox="1">
            <a:spLocks/>
          </p:cNvSpPr>
          <p:nvPr userDrawn="1"/>
        </p:nvSpPr>
        <p:spPr>
          <a:xfrm flipH="1">
            <a:off x="8588375" y="6429375"/>
            <a:ext cx="304800" cy="192088"/>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DF1CCF7C-8D11-564B-B7B0-C12DF58F4857}"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14" name="Text Placeholder 18"/>
          <p:cNvSpPr>
            <a:spLocks noGrp="1"/>
          </p:cNvSpPr>
          <p:nvPr>
            <p:ph type="body" sz="quarter" idx="11"/>
          </p:nvPr>
        </p:nvSpPr>
        <p:spPr>
          <a:xfrm>
            <a:off x="365586" y="1275606"/>
            <a:ext cx="5574565"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160887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9E3B45-41BB-6D44-8F99-E8E22F2AD3BA}"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62258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E3B45-41BB-6D44-8F99-E8E22F2AD3BA}" type="datetimeFigureOut">
              <a:rPr lang="en-US" smtClean="0"/>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73680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9E3B45-41BB-6D44-8F99-E8E22F2AD3BA}"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83177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9E3B45-41BB-6D44-8F99-E8E22F2AD3BA}" type="datetimeFigureOut">
              <a:rPr lang="en-US" smtClean="0"/>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281865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9E3B45-41BB-6D44-8F99-E8E22F2AD3BA}" type="datetimeFigureOut">
              <a:rPr lang="en-US" smtClean="0"/>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76477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E3B45-41BB-6D44-8F99-E8E22F2AD3BA}" type="datetimeFigureOut">
              <a:rPr lang="en-US" smtClean="0"/>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60900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9E3B45-41BB-6D44-8F99-E8E22F2AD3BA}"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53102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9E3B45-41BB-6D44-8F99-E8E22F2AD3BA}" type="datetimeFigureOut">
              <a:rPr lang="en-US" smtClean="0"/>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17642-005C-B84D-BB40-3B2F095F3D85}" type="slidenum">
              <a:rPr lang="en-US" smtClean="0"/>
              <a:t>‹#›</a:t>
            </a:fld>
            <a:endParaRPr lang="en-US"/>
          </a:p>
        </p:txBody>
      </p:sp>
    </p:spTree>
    <p:extLst>
      <p:ext uri="{BB962C8B-B14F-4D97-AF65-F5344CB8AC3E}">
        <p14:creationId xmlns:p14="http://schemas.microsoft.com/office/powerpoint/2010/main" val="3586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E3B45-41BB-6D44-8F99-E8E22F2AD3BA}" type="datetimeFigureOut">
              <a:rPr lang="en-US" smtClean="0"/>
              <a:t>6/17/2020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17642-005C-B84D-BB40-3B2F095F3D85}" type="slidenum">
              <a:rPr lang="en-US" smtClean="0"/>
              <a:t>‹#›</a:t>
            </a:fld>
            <a:endParaRPr lang="en-US"/>
          </a:p>
        </p:txBody>
      </p:sp>
    </p:spTree>
    <p:extLst>
      <p:ext uri="{BB962C8B-B14F-4D97-AF65-F5344CB8AC3E}">
        <p14:creationId xmlns:p14="http://schemas.microsoft.com/office/powerpoint/2010/main" val="936083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6" r:id="rId14"/>
    <p:sldLayoutId id="2147483669" r:id="rId15"/>
    <p:sldLayoutId id="2147483670"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sitworkshops.arts.ubc.ca/"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32.jpeg"/><Relationship Id="rId7" Type="http://schemas.openxmlformats.org/officeDocument/2006/relationships/hyperlink" Target="https://www.peoplematters.in/article/employee-engagement/the-solution-to-running-a-remote-only-workplace-17103"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hyperlink" Target="https://creativecommons.org/licenses/by/3.0/" TargetMode="External"/><Relationship Id="rId4" Type="http://schemas.openxmlformats.org/officeDocument/2006/relationships/hyperlink" Target="https://www.businessstudent.com/education/company-to-pay-for-your-mba-degree/"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6.png"/><Relationship Id="rId4" Type="http://schemas.openxmlformats.org/officeDocument/2006/relationships/diagramData" Target="../diagrams/data2.xml"/><Relationship Id="rId9"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arts.helpdesk@ubc.c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554E5-7AFF-41FF-B148-134D423B9DBC}"/>
              </a:ext>
            </a:extLst>
          </p:cNvPr>
          <p:cNvSpPr>
            <a:spLocks noGrp="1"/>
          </p:cNvSpPr>
          <p:nvPr>
            <p:ph type="body" sz="quarter" idx="11"/>
          </p:nvPr>
        </p:nvSpPr>
        <p:spPr>
          <a:xfrm>
            <a:off x="365125" y="1464446"/>
            <a:ext cx="5430838" cy="1824037"/>
          </a:xfrm>
        </p:spPr>
        <p:txBody>
          <a:bodyPr>
            <a:normAutofit/>
          </a:bodyPr>
          <a:lstStyle/>
          <a:p>
            <a:pPr>
              <a:lnSpc>
                <a:spcPct val="120000"/>
              </a:lnSpc>
            </a:pPr>
            <a:r>
              <a:rPr lang="en-CA" sz="2600" dirty="0"/>
              <a:t>Simple engagement options for language teaching </a:t>
            </a:r>
          </a:p>
        </p:txBody>
      </p:sp>
      <p:sp>
        <p:nvSpPr>
          <p:cNvPr id="3" name="Text Placeholder 2">
            <a:extLst>
              <a:ext uri="{FF2B5EF4-FFF2-40B4-BE49-F238E27FC236}">
                <a16:creationId xmlns:a16="http://schemas.microsoft.com/office/drawing/2014/main" id="{C846E90B-4A5B-4F9F-90F7-5ACAD132DAA4}"/>
              </a:ext>
            </a:extLst>
          </p:cNvPr>
          <p:cNvSpPr>
            <a:spLocks noGrp="1"/>
          </p:cNvSpPr>
          <p:nvPr>
            <p:ph type="body" sz="quarter" idx="12"/>
          </p:nvPr>
        </p:nvSpPr>
        <p:spPr>
          <a:xfrm>
            <a:off x="365125" y="2516717"/>
            <a:ext cx="5430838" cy="360362"/>
          </a:xfrm>
        </p:spPr>
        <p:txBody>
          <a:bodyPr>
            <a:normAutofit/>
          </a:bodyPr>
          <a:lstStyle/>
          <a:p>
            <a:pPr>
              <a:buFont typeface="Arial" charset="0"/>
              <a:buNone/>
              <a:defRPr/>
            </a:pPr>
            <a:r>
              <a:rPr lang="en-US" sz="2000" dirty="0">
                <a:ea typeface="ＭＳ Ｐゴシック" charset="-128"/>
              </a:rPr>
              <a:t>A Panel Presentation</a:t>
            </a:r>
          </a:p>
        </p:txBody>
      </p:sp>
      <p:sp>
        <p:nvSpPr>
          <p:cNvPr id="4" name="Text Placeholder 3">
            <a:extLst>
              <a:ext uri="{FF2B5EF4-FFF2-40B4-BE49-F238E27FC236}">
                <a16:creationId xmlns:a16="http://schemas.microsoft.com/office/drawing/2014/main" id="{1F2F3A79-03C2-46FC-A103-D2C58E6755CE}"/>
              </a:ext>
            </a:extLst>
          </p:cNvPr>
          <p:cNvSpPr>
            <a:spLocks noGrp="1"/>
          </p:cNvSpPr>
          <p:nvPr>
            <p:ph type="body" sz="quarter" idx="13"/>
          </p:nvPr>
        </p:nvSpPr>
        <p:spPr>
          <a:xfrm>
            <a:off x="365125" y="3421017"/>
            <a:ext cx="5430838" cy="318470"/>
          </a:xfrm>
        </p:spPr>
        <p:txBody>
          <a:bodyPr/>
          <a:lstStyle/>
          <a:p>
            <a:pPr>
              <a:buFont typeface="Arial" charset="0"/>
              <a:buNone/>
              <a:defRPr/>
            </a:pPr>
            <a:r>
              <a:rPr lang="en-US" sz="1200" dirty="0">
                <a:ea typeface="ＭＳ Ｐゴシック" charset="-128"/>
              </a:rPr>
              <a:t>Tues, June 16, 2020</a:t>
            </a:r>
          </a:p>
        </p:txBody>
      </p:sp>
    </p:spTree>
    <p:extLst>
      <p:ext uri="{BB962C8B-B14F-4D97-AF65-F5344CB8AC3E}">
        <p14:creationId xmlns:p14="http://schemas.microsoft.com/office/powerpoint/2010/main" val="26997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0332-94F6-604E-8FF5-82C40835F7F7}"/>
              </a:ext>
            </a:extLst>
          </p:cNvPr>
          <p:cNvSpPr>
            <a:spLocks noGrp="1"/>
          </p:cNvSpPr>
          <p:nvPr>
            <p:ph type="title"/>
          </p:nvPr>
        </p:nvSpPr>
        <p:spPr>
          <a:xfrm>
            <a:off x="260032" y="1053942"/>
            <a:ext cx="8585794" cy="480536"/>
          </a:xfrm>
        </p:spPr>
        <p:txBody>
          <a:bodyPr>
            <a:normAutofit/>
          </a:bodyPr>
          <a:lstStyle/>
          <a:p>
            <a:r>
              <a:rPr lang="en-US" sz="2400" b="1" dirty="0">
                <a:latin typeface="Avenir Black" panose="02000503020000020003" pitchFamily="2" charset="0"/>
              </a:rPr>
              <a:t>(1b) </a:t>
            </a:r>
            <a:r>
              <a:rPr lang="en-US" sz="2400" b="1" dirty="0">
                <a:solidFill>
                  <a:srgbClr val="C00000"/>
                </a:solidFill>
                <a:latin typeface="Avenir Black" panose="02000503020000020003" pitchFamily="2" charset="0"/>
              </a:rPr>
              <a:t>Individual</a:t>
            </a:r>
            <a:r>
              <a:rPr lang="en-US" sz="2400" dirty="0">
                <a:latin typeface="Avenir Medium" panose="02000503020000020003" pitchFamily="2" charset="0"/>
              </a:rPr>
              <a:t>, </a:t>
            </a:r>
            <a:r>
              <a:rPr lang="en-US" sz="2400" b="1" u="sng" dirty="0">
                <a:latin typeface="Avenir Medium" panose="02000503020000020003" pitchFamily="2" charset="0"/>
              </a:rPr>
              <a:t>synchronous</a:t>
            </a:r>
            <a:r>
              <a:rPr lang="en-US" sz="2400" dirty="0">
                <a:latin typeface="Avenir Medium" panose="02000503020000020003" pitchFamily="2" charset="0"/>
              </a:rPr>
              <a:t>, </a:t>
            </a:r>
            <a:r>
              <a:rPr lang="en-US" sz="2400" dirty="0">
                <a:solidFill>
                  <a:srgbClr val="C00000"/>
                </a:solidFill>
                <a:latin typeface="Avenir Medium" panose="02000503020000020003" pitchFamily="2" charset="0"/>
              </a:rPr>
              <a:t>higher-stakes</a:t>
            </a:r>
            <a:r>
              <a:rPr lang="en-US" sz="2400" dirty="0">
                <a:latin typeface="Avenir Medium" panose="02000503020000020003" pitchFamily="2" charset="0"/>
              </a:rPr>
              <a:t>, </a:t>
            </a:r>
            <a:r>
              <a:rPr lang="en-US" sz="2400" b="1" u="sng" dirty="0">
                <a:latin typeface="Avenir Black" panose="02000503020000020003" pitchFamily="2" charset="0"/>
              </a:rPr>
              <a:t>summative</a:t>
            </a:r>
            <a:r>
              <a:rPr lang="en-US" sz="2400" dirty="0">
                <a:latin typeface="Avenir Medium" panose="02000503020000020003" pitchFamily="2" charset="0"/>
              </a:rPr>
              <a:t> (</a:t>
            </a:r>
            <a:r>
              <a:rPr lang="en-US" sz="2400" dirty="0">
                <a:solidFill>
                  <a:srgbClr val="C00000"/>
                </a:solidFill>
                <a:latin typeface="Avenir Medium" panose="02000503020000020003" pitchFamily="2" charset="0"/>
              </a:rPr>
              <a:t>ITAL101</a:t>
            </a:r>
            <a:r>
              <a:rPr lang="en-US" sz="2400" dirty="0">
                <a:latin typeface="Avenir Medium" panose="02000503020000020003" pitchFamily="2" charset="0"/>
              </a:rPr>
              <a:t>)</a:t>
            </a:r>
            <a:endParaRPr lang="en-US" sz="2400" b="1" dirty="0">
              <a:solidFill>
                <a:srgbClr val="C00000"/>
              </a:solidFill>
            </a:endParaRPr>
          </a:p>
        </p:txBody>
      </p:sp>
      <p:pic>
        <p:nvPicPr>
          <p:cNvPr id="15" name="Content Placeholder 14">
            <a:extLst>
              <a:ext uri="{FF2B5EF4-FFF2-40B4-BE49-F238E27FC236}">
                <a16:creationId xmlns:a16="http://schemas.microsoft.com/office/drawing/2014/main" id="{C042CC50-6ECD-794A-9114-0330403E2CC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2178382" y="142098"/>
            <a:ext cx="4050000" cy="7470866"/>
          </a:xfrm>
        </p:spPr>
      </p:pic>
      <p:sp>
        <p:nvSpPr>
          <p:cNvPr id="3" name="TextBox 2">
            <a:extLst>
              <a:ext uri="{FF2B5EF4-FFF2-40B4-BE49-F238E27FC236}">
                <a16:creationId xmlns:a16="http://schemas.microsoft.com/office/drawing/2014/main" id="{353FF9D0-10BB-3A45-BA78-F267A16E92B6}"/>
              </a:ext>
            </a:extLst>
          </p:cNvPr>
          <p:cNvSpPr txBox="1"/>
          <p:nvPr/>
        </p:nvSpPr>
        <p:spPr>
          <a:xfrm>
            <a:off x="7135586" y="2677883"/>
            <a:ext cx="1861457" cy="1107996"/>
          </a:xfrm>
          <a:prstGeom prst="rect">
            <a:avLst/>
          </a:prstGeom>
          <a:noFill/>
        </p:spPr>
        <p:txBody>
          <a:bodyPr wrap="square" rtlCol="0">
            <a:spAutoFit/>
          </a:bodyPr>
          <a:lstStyle/>
          <a:p>
            <a:r>
              <a:rPr lang="en-US" sz="1650" b="1" dirty="0" err="1">
                <a:solidFill>
                  <a:srgbClr val="002060"/>
                </a:solidFill>
                <a:latin typeface="Avenir Medium" panose="02000503020000020003" pitchFamily="2" charset="0"/>
              </a:rPr>
              <a:t>Scrittura</a:t>
            </a:r>
            <a:r>
              <a:rPr lang="en-US" sz="1650" b="1" dirty="0">
                <a:solidFill>
                  <a:srgbClr val="002060"/>
                </a:solidFill>
                <a:latin typeface="Avenir Medium" panose="02000503020000020003" pitchFamily="2" charset="0"/>
              </a:rPr>
              <a:t> 3 /5</a:t>
            </a:r>
          </a:p>
          <a:p>
            <a:r>
              <a:rPr lang="en-US" sz="1650" dirty="0">
                <a:solidFill>
                  <a:srgbClr val="002060"/>
                </a:solidFill>
                <a:latin typeface="Avenir Medium" panose="02000503020000020003" pitchFamily="2" charset="0"/>
              </a:rPr>
              <a:t>110-130 words</a:t>
            </a:r>
          </a:p>
          <a:p>
            <a:endParaRPr lang="en-US" sz="1650" dirty="0">
              <a:latin typeface="Avenir Medium" panose="02000503020000020003" pitchFamily="2" charset="0"/>
            </a:endParaRPr>
          </a:p>
          <a:p>
            <a:r>
              <a:rPr lang="en-US" sz="1650" dirty="0">
                <a:solidFill>
                  <a:srgbClr val="0070C0"/>
                </a:solidFill>
                <a:latin typeface="Avenir Medium" panose="02000503020000020003" pitchFamily="2" charset="0"/>
              </a:rPr>
              <a:t>3% overall grade</a:t>
            </a:r>
          </a:p>
        </p:txBody>
      </p:sp>
      <p:sp>
        <p:nvSpPr>
          <p:cNvPr id="4" name="Rectangle 3">
            <a:extLst>
              <a:ext uri="{FF2B5EF4-FFF2-40B4-BE49-F238E27FC236}">
                <a16:creationId xmlns:a16="http://schemas.microsoft.com/office/drawing/2014/main" id="{A93A539D-B106-A843-B87D-0D00F0F544A1}"/>
              </a:ext>
            </a:extLst>
          </p:cNvPr>
          <p:cNvSpPr/>
          <p:nvPr/>
        </p:nvSpPr>
        <p:spPr>
          <a:xfrm>
            <a:off x="7086599" y="4201256"/>
            <a:ext cx="1861457" cy="1546577"/>
          </a:xfrm>
          <a:prstGeom prst="rect">
            <a:avLst/>
          </a:prstGeom>
        </p:spPr>
        <p:txBody>
          <a:bodyPr wrap="square">
            <a:spAutoFit/>
          </a:bodyPr>
          <a:lstStyle/>
          <a:p>
            <a:r>
              <a:rPr lang="en-US" sz="1350" b="1" dirty="0">
                <a:solidFill>
                  <a:srgbClr val="C00000"/>
                </a:solidFill>
                <a:latin typeface="Avenir Medium" panose="02000503020000020003" pitchFamily="2" charset="0"/>
              </a:rPr>
              <a:t>L. Objectives</a:t>
            </a:r>
          </a:p>
          <a:p>
            <a:pPr marL="214313" indent="-214313">
              <a:buFont typeface="Arial" panose="020B0604020202020204" pitchFamily="34" charset="0"/>
              <a:buChar char="•"/>
            </a:pPr>
            <a:r>
              <a:rPr lang="en-US" sz="1350" b="1" dirty="0">
                <a:latin typeface="Avenir Medium" panose="02000503020000020003" pitchFamily="2" charset="0"/>
              </a:rPr>
              <a:t>Describe</a:t>
            </a:r>
            <a:r>
              <a:rPr lang="en-US" sz="1350" dirty="0">
                <a:latin typeface="Avenir Medium" panose="02000503020000020003" pitchFamily="2" charset="0"/>
              </a:rPr>
              <a:t> and </a:t>
            </a:r>
            <a:r>
              <a:rPr lang="en-US" sz="1350" b="1" dirty="0">
                <a:latin typeface="Avenir Medium" panose="02000503020000020003" pitchFamily="2" charset="0"/>
              </a:rPr>
              <a:t>write</a:t>
            </a:r>
            <a:r>
              <a:rPr lang="en-US" sz="1350" dirty="0">
                <a:latin typeface="Avenir Medium" panose="02000503020000020003" pitchFamily="2" charset="0"/>
              </a:rPr>
              <a:t> about people’s appearance</a:t>
            </a:r>
          </a:p>
          <a:p>
            <a:pPr marL="214313" indent="-214313">
              <a:buFont typeface="Arial" panose="020B0604020202020204" pitchFamily="34" charset="0"/>
              <a:buChar char="•"/>
            </a:pPr>
            <a:r>
              <a:rPr lang="en-US" sz="1350" dirty="0">
                <a:latin typeface="Avenir Medium" panose="02000503020000020003" pitchFamily="2" charset="0"/>
              </a:rPr>
              <a:t>Use </a:t>
            </a:r>
            <a:r>
              <a:rPr lang="en-US" sz="1350" b="1" dirty="0">
                <a:latin typeface="Avenir Medium" panose="02000503020000020003" pitchFamily="2" charset="0"/>
              </a:rPr>
              <a:t>adjectives</a:t>
            </a:r>
            <a:r>
              <a:rPr lang="en-US" sz="1350" dirty="0">
                <a:latin typeface="Avenir Medium" panose="02000503020000020003" pitchFamily="2" charset="0"/>
              </a:rPr>
              <a:t> and </a:t>
            </a:r>
            <a:r>
              <a:rPr lang="en-US" sz="1350" b="1" dirty="0">
                <a:latin typeface="Avenir Medium" panose="02000503020000020003" pitchFamily="2" charset="0"/>
              </a:rPr>
              <a:t>agreement</a:t>
            </a:r>
            <a:endParaRPr lang="en-US" sz="1350" dirty="0">
              <a:latin typeface="Avenir Medium" panose="02000503020000020003" pitchFamily="2" charset="0"/>
            </a:endParaRPr>
          </a:p>
        </p:txBody>
      </p:sp>
    </p:spTree>
    <p:extLst>
      <p:ext uri="{BB962C8B-B14F-4D97-AF65-F5344CB8AC3E}">
        <p14:creationId xmlns:p14="http://schemas.microsoft.com/office/powerpoint/2010/main" val="2181024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FFD4292-41CE-C441-9232-A7650C311BB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228362"/>
            <a:ext cx="8073000" cy="4496719"/>
          </a:xfrm>
        </p:spPr>
      </p:pic>
      <p:sp>
        <p:nvSpPr>
          <p:cNvPr id="10" name="Rectangle 9">
            <a:extLst>
              <a:ext uri="{FF2B5EF4-FFF2-40B4-BE49-F238E27FC236}">
                <a16:creationId xmlns:a16="http://schemas.microsoft.com/office/drawing/2014/main" id="{DDFE79E9-4CA6-B44E-88FE-A804332CCEF9}"/>
              </a:ext>
            </a:extLst>
          </p:cNvPr>
          <p:cNvSpPr/>
          <p:nvPr/>
        </p:nvSpPr>
        <p:spPr>
          <a:xfrm>
            <a:off x="7427069" y="3666409"/>
            <a:ext cx="1678022" cy="1546577"/>
          </a:xfrm>
          <a:prstGeom prst="rect">
            <a:avLst/>
          </a:prstGeom>
          <a:ln w="19050">
            <a:solidFill>
              <a:srgbClr val="C00000"/>
            </a:solidFill>
          </a:ln>
        </p:spPr>
        <p:txBody>
          <a:bodyPr wrap="square">
            <a:spAutoFit/>
          </a:bodyPr>
          <a:lstStyle/>
          <a:p>
            <a:r>
              <a:rPr lang="en-US" sz="1350" b="1" dirty="0">
                <a:solidFill>
                  <a:srgbClr val="C00000"/>
                </a:solidFill>
                <a:latin typeface="Avenir Medium" panose="02000503020000020003" pitchFamily="2" charset="0"/>
              </a:rPr>
              <a:t>L. Objectives</a:t>
            </a:r>
          </a:p>
          <a:p>
            <a:pPr marL="214313" indent="-214313">
              <a:buFont typeface="Arial" panose="020B0604020202020204" pitchFamily="34" charset="0"/>
              <a:buChar char="•"/>
            </a:pPr>
            <a:r>
              <a:rPr lang="en-US" sz="1350" b="1" dirty="0">
                <a:latin typeface="Avenir Medium" panose="02000503020000020003" pitchFamily="2" charset="0"/>
              </a:rPr>
              <a:t>Describe</a:t>
            </a:r>
            <a:r>
              <a:rPr lang="en-US" sz="1350" dirty="0">
                <a:latin typeface="Avenir Medium" panose="02000503020000020003" pitchFamily="2" charset="0"/>
              </a:rPr>
              <a:t> and </a:t>
            </a:r>
            <a:r>
              <a:rPr lang="en-US" sz="1350" b="1" dirty="0">
                <a:latin typeface="Avenir Medium" panose="02000503020000020003" pitchFamily="2" charset="0"/>
              </a:rPr>
              <a:t>write</a:t>
            </a:r>
            <a:r>
              <a:rPr lang="en-US" sz="1350" dirty="0">
                <a:latin typeface="Avenir Medium" panose="02000503020000020003" pitchFamily="2" charset="0"/>
              </a:rPr>
              <a:t> about people’s appearance</a:t>
            </a:r>
          </a:p>
          <a:p>
            <a:pPr marL="214313" indent="-214313">
              <a:buFont typeface="Arial" panose="020B0604020202020204" pitchFamily="34" charset="0"/>
              <a:buChar char="•"/>
            </a:pPr>
            <a:r>
              <a:rPr lang="en-US" sz="1350" dirty="0">
                <a:latin typeface="Avenir Medium" panose="02000503020000020003" pitchFamily="2" charset="0"/>
              </a:rPr>
              <a:t>Use </a:t>
            </a:r>
            <a:r>
              <a:rPr lang="en-US" sz="1350" b="1" dirty="0">
                <a:latin typeface="Avenir Medium" panose="02000503020000020003" pitchFamily="2" charset="0"/>
              </a:rPr>
              <a:t>adjectives</a:t>
            </a:r>
            <a:r>
              <a:rPr lang="en-US" sz="1350" dirty="0">
                <a:latin typeface="Avenir Medium" panose="02000503020000020003" pitchFamily="2" charset="0"/>
              </a:rPr>
              <a:t> and </a:t>
            </a:r>
            <a:r>
              <a:rPr lang="en-US" sz="1350" b="1" dirty="0">
                <a:latin typeface="Avenir Medium" panose="02000503020000020003" pitchFamily="2" charset="0"/>
              </a:rPr>
              <a:t>agreement</a:t>
            </a:r>
            <a:endParaRPr lang="en-US" sz="1350" dirty="0">
              <a:latin typeface="Avenir Medium" panose="02000503020000020003" pitchFamily="2" charset="0"/>
            </a:endParaRPr>
          </a:p>
        </p:txBody>
      </p:sp>
      <p:sp>
        <p:nvSpPr>
          <p:cNvPr id="11" name="Rectangle 10">
            <a:extLst>
              <a:ext uri="{FF2B5EF4-FFF2-40B4-BE49-F238E27FC236}">
                <a16:creationId xmlns:a16="http://schemas.microsoft.com/office/drawing/2014/main" id="{FA4F04CA-793A-AF49-9F29-16776CA292D9}"/>
              </a:ext>
            </a:extLst>
          </p:cNvPr>
          <p:cNvSpPr/>
          <p:nvPr/>
        </p:nvSpPr>
        <p:spPr>
          <a:xfrm>
            <a:off x="7385441" y="3290501"/>
            <a:ext cx="1813317" cy="346249"/>
          </a:xfrm>
          <a:prstGeom prst="rect">
            <a:avLst/>
          </a:prstGeom>
          <a:ln w="12700">
            <a:solidFill>
              <a:schemeClr val="tx1"/>
            </a:solidFill>
          </a:ln>
        </p:spPr>
        <p:txBody>
          <a:bodyPr wrap="none">
            <a:spAutoFit/>
          </a:bodyPr>
          <a:lstStyle/>
          <a:p>
            <a:r>
              <a:rPr lang="en-US" sz="1650" b="1" dirty="0">
                <a:solidFill>
                  <a:srgbClr val="002060"/>
                </a:solidFill>
                <a:latin typeface="Avenir Medium" panose="02000503020000020003" pitchFamily="2" charset="0"/>
              </a:rPr>
              <a:t>5% overall grade</a:t>
            </a:r>
          </a:p>
        </p:txBody>
      </p:sp>
    </p:spTree>
    <p:extLst>
      <p:ext uri="{BB962C8B-B14F-4D97-AF65-F5344CB8AC3E}">
        <p14:creationId xmlns:p14="http://schemas.microsoft.com/office/powerpoint/2010/main" val="304058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0A9395-C735-9447-B130-85A80F37CE65}"/>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8626" y="997650"/>
            <a:ext cx="8509725" cy="4862700"/>
          </a:xfrm>
        </p:spPr>
      </p:pic>
    </p:spTree>
    <p:extLst>
      <p:ext uri="{BB962C8B-B14F-4D97-AF65-F5344CB8AC3E}">
        <p14:creationId xmlns:p14="http://schemas.microsoft.com/office/powerpoint/2010/main" val="218703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F6553B-BE85-7649-84A8-851DE7A159F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920343"/>
            <a:ext cx="3114174" cy="2427300"/>
          </a:xfrm>
        </p:spPr>
      </p:pic>
      <p:pic>
        <p:nvPicPr>
          <p:cNvPr id="7" name="Picture 6">
            <a:extLst>
              <a:ext uri="{FF2B5EF4-FFF2-40B4-BE49-F238E27FC236}">
                <a16:creationId xmlns:a16="http://schemas.microsoft.com/office/drawing/2014/main" id="{B43F1682-DB8C-CC44-A86D-75F50FCAD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443" y="894947"/>
            <a:ext cx="2795379" cy="2427300"/>
          </a:xfrm>
          <a:prstGeom prst="rect">
            <a:avLst/>
          </a:prstGeom>
        </p:spPr>
      </p:pic>
      <p:pic>
        <p:nvPicPr>
          <p:cNvPr id="9" name="Picture 8">
            <a:extLst>
              <a:ext uri="{FF2B5EF4-FFF2-40B4-BE49-F238E27FC236}">
                <a16:creationId xmlns:a16="http://schemas.microsoft.com/office/drawing/2014/main" id="{E3B60C32-6B9F-4C41-BF0F-FA18186BE7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0088" y="3510357"/>
            <a:ext cx="2681984" cy="2427300"/>
          </a:xfrm>
          <a:prstGeom prst="rect">
            <a:avLst/>
          </a:prstGeom>
        </p:spPr>
      </p:pic>
      <p:pic>
        <p:nvPicPr>
          <p:cNvPr id="11" name="Picture 10">
            <a:extLst>
              <a:ext uri="{FF2B5EF4-FFF2-40B4-BE49-F238E27FC236}">
                <a16:creationId xmlns:a16="http://schemas.microsoft.com/office/drawing/2014/main" id="{6A7875CE-0287-C64F-A6E8-2DC410E23B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94962" y="869551"/>
            <a:ext cx="3134246" cy="2427300"/>
          </a:xfrm>
          <a:prstGeom prst="rect">
            <a:avLst/>
          </a:prstGeom>
        </p:spPr>
      </p:pic>
      <p:pic>
        <p:nvPicPr>
          <p:cNvPr id="13" name="Picture 12">
            <a:extLst>
              <a:ext uri="{FF2B5EF4-FFF2-40B4-BE49-F238E27FC236}">
                <a16:creationId xmlns:a16="http://schemas.microsoft.com/office/drawing/2014/main" id="{3F71253D-622D-6D46-A1A1-1FE0D900AC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3429000"/>
            <a:ext cx="3283685" cy="2427300"/>
          </a:xfrm>
          <a:prstGeom prst="rect">
            <a:avLst/>
          </a:prstGeom>
        </p:spPr>
      </p:pic>
      <p:pic>
        <p:nvPicPr>
          <p:cNvPr id="15" name="Picture 14">
            <a:extLst>
              <a:ext uri="{FF2B5EF4-FFF2-40B4-BE49-F238E27FC236}">
                <a16:creationId xmlns:a16="http://schemas.microsoft.com/office/drawing/2014/main" id="{1E0813A1-2D33-B54F-8F42-F52E3A66A5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14174" y="3510357"/>
            <a:ext cx="3246840" cy="2427300"/>
          </a:xfrm>
          <a:prstGeom prst="rect">
            <a:avLst/>
          </a:prstGeom>
        </p:spPr>
      </p:pic>
    </p:spTree>
    <p:extLst>
      <p:ext uri="{BB962C8B-B14F-4D97-AF65-F5344CB8AC3E}">
        <p14:creationId xmlns:p14="http://schemas.microsoft.com/office/powerpoint/2010/main" val="358358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CF1E-5C21-E349-AD95-84CB6B050EF2}"/>
              </a:ext>
            </a:extLst>
          </p:cNvPr>
          <p:cNvSpPr>
            <a:spLocks noGrp="1"/>
          </p:cNvSpPr>
          <p:nvPr>
            <p:ph type="title"/>
          </p:nvPr>
        </p:nvSpPr>
        <p:spPr>
          <a:xfrm>
            <a:off x="201267" y="982008"/>
            <a:ext cx="8624680" cy="551104"/>
          </a:xfrm>
        </p:spPr>
        <p:txBody>
          <a:bodyPr>
            <a:normAutofit/>
          </a:bodyPr>
          <a:lstStyle/>
          <a:p>
            <a:r>
              <a:rPr lang="en-US" sz="2250" b="1" dirty="0">
                <a:latin typeface="Avenir Black" panose="02000503020000020003" pitchFamily="2" charset="0"/>
              </a:rPr>
              <a:t>(2a) Individual, (a)synchronous</a:t>
            </a:r>
            <a:r>
              <a:rPr lang="en-US" sz="2250" dirty="0">
                <a:latin typeface="Avenir Medium" panose="02000503020000020003" pitchFamily="2" charset="0"/>
              </a:rPr>
              <a:t>, low-stakes, </a:t>
            </a:r>
            <a:r>
              <a:rPr lang="en-US" sz="2250" b="1" dirty="0">
                <a:latin typeface="Avenir Black" panose="02000503020000020003" pitchFamily="2" charset="0"/>
              </a:rPr>
              <a:t>formative</a:t>
            </a:r>
            <a:r>
              <a:rPr lang="en-US" sz="2250" dirty="0">
                <a:latin typeface="Avenir Medium" panose="02000503020000020003" pitchFamily="2" charset="0"/>
              </a:rPr>
              <a:t> (</a:t>
            </a:r>
            <a:r>
              <a:rPr lang="en-US" sz="2250" dirty="0">
                <a:solidFill>
                  <a:srgbClr val="C00000"/>
                </a:solidFill>
                <a:latin typeface="Avenir Medium" panose="02000503020000020003" pitchFamily="2" charset="0"/>
              </a:rPr>
              <a:t>ITAL101</a:t>
            </a:r>
            <a:r>
              <a:rPr lang="en-US" sz="2250" dirty="0">
                <a:latin typeface="Avenir Medium" panose="02000503020000020003" pitchFamily="2" charset="0"/>
              </a:rPr>
              <a:t>)</a:t>
            </a:r>
            <a:endParaRPr lang="en-US" sz="2250" dirty="0"/>
          </a:p>
        </p:txBody>
      </p:sp>
      <p:pic>
        <p:nvPicPr>
          <p:cNvPr id="5" name="Content Placeholder 4">
            <a:extLst>
              <a:ext uri="{FF2B5EF4-FFF2-40B4-BE49-F238E27FC236}">
                <a16:creationId xmlns:a16="http://schemas.microsoft.com/office/drawing/2014/main" id="{D2ED48D2-A01F-3F41-9AD1-2BAC023AD5D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3963" y="1749389"/>
            <a:ext cx="8197901" cy="4052700"/>
          </a:xfrm>
        </p:spPr>
      </p:pic>
      <p:sp>
        <p:nvSpPr>
          <p:cNvPr id="3" name="Rectangle 2">
            <a:extLst>
              <a:ext uri="{FF2B5EF4-FFF2-40B4-BE49-F238E27FC236}">
                <a16:creationId xmlns:a16="http://schemas.microsoft.com/office/drawing/2014/main" id="{7E909B89-F107-AA4B-B236-A676DF3EAECD}"/>
              </a:ext>
            </a:extLst>
          </p:cNvPr>
          <p:cNvSpPr/>
          <p:nvPr/>
        </p:nvSpPr>
        <p:spPr>
          <a:xfrm>
            <a:off x="6882494" y="3985162"/>
            <a:ext cx="2147205" cy="2169825"/>
          </a:xfrm>
          <a:prstGeom prst="rect">
            <a:avLst/>
          </a:prstGeom>
        </p:spPr>
        <p:txBody>
          <a:bodyPr wrap="square">
            <a:spAutoFit/>
          </a:bodyPr>
          <a:lstStyle/>
          <a:p>
            <a:r>
              <a:rPr lang="en-US" sz="1350" b="1" dirty="0">
                <a:solidFill>
                  <a:srgbClr val="C00000"/>
                </a:solidFill>
                <a:latin typeface="Avenir Medium" panose="02000503020000020003" pitchFamily="2" charset="0"/>
              </a:rPr>
              <a:t>L. Objectives</a:t>
            </a:r>
          </a:p>
          <a:p>
            <a:pPr marL="214313" indent="-214313">
              <a:buFont typeface="Arial" panose="020B0604020202020204" pitchFamily="34" charset="0"/>
              <a:buChar char="•"/>
            </a:pPr>
            <a:r>
              <a:rPr lang="en-US" sz="1350" b="1" dirty="0">
                <a:latin typeface="Avenir Medium" panose="02000503020000020003" pitchFamily="2" charset="0"/>
              </a:rPr>
              <a:t>Describe</a:t>
            </a:r>
            <a:r>
              <a:rPr lang="en-US" sz="1350" dirty="0">
                <a:latin typeface="Avenir Medium" panose="02000503020000020003" pitchFamily="2" charset="0"/>
              </a:rPr>
              <a:t> and </a:t>
            </a:r>
            <a:r>
              <a:rPr lang="en-US" sz="1350" b="1" dirty="0">
                <a:latin typeface="Avenir Medium" panose="02000503020000020003" pitchFamily="2" charset="0"/>
              </a:rPr>
              <a:t>write</a:t>
            </a:r>
            <a:r>
              <a:rPr lang="en-US" sz="1350" dirty="0">
                <a:latin typeface="Avenir Medium" panose="02000503020000020003" pitchFamily="2" charset="0"/>
              </a:rPr>
              <a:t> about people’s appearance (Use </a:t>
            </a:r>
            <a:r>
              <a:rPr lang="en-US" sz="1350" b="1" dirty="0">
                <a:latin typeface="Avenir Medium" panose="02000503020000020003" pitchFamily="2" charset="0"/>
              </a:rPr>
              <a:t>adjectives</a:t>
            </a:r>
            <a:r>
              <a:rPr lang="en-US" sz="1350" dirty="0">
                <a:latin typeface="Avenir Medium" panose="02000503020000020003" pitchFamily="2" charset="0"/>
              </a:rPr>
              <a:t> and </a:t>
            </a:r>
            <a:r>
              <a:rPr lang="en-US" sz="1350" b="1" dirty="0">
                <a:latin typeface="Avenir Medium" panose="02000503020000020003" pitchFamily="2" charset="0"/>
              </a:rPr>
              <a:t>agreement</a:t>
            </a:r>
            <a:r>
              <a:rPr lang="en-US" sz="1350" dirty="0">
                <a:latin typeface="Avenir Medium" panose="02000503020000020003" pitchFamily="2" charset="0"/>
              </a:rPr>
              <a:t>)</a:t>
            </a:r>
          </a:p>
          <a:p>
            <a:pPr marL="214313" indent="-214313">
              <a:buFont typeface="Arial" panose="020B0604020202020204" pitchFamily="34" charset="0"/>
              <a:buChar char="•"/>
            </a:pPr>
            <a:r>
              <a:rPr lang="en-US" sz="1350" b="1" dirty="0">
                <a:latin typeface="Avenir Medium" panose="02000503020000020003" pitchFamily="2" charset="0"/>
              </a:rPr>
              <a:t>Developing</a:t>
            </a:r>
            <a:r>
              <a:rPr lang="en-US" sz="1350" dirty="0">
                <a:latin typeface="Avenir Medium" panose="02000503020000020003" pitchFamily="2" charset="0"/>
              </a:rPr>
              <a:t> intercultural awareness</a:t>
            </a:r>
          </a:p>
          <a:p>
            <a:pPr marL="214313" indent="-214313">
              <a:buFont typeface="Arial" panose="020B0604020202020204" pitchFamily="34" charset="0"/>
              <a:buChar char="•"/>
            </a:pPr>
            <a:r>
              <a:rPr lang="en-US" sz="1350" dirty="0">
                <a:latin typeface="Avenir Medium" panose="02000503020000020003" pitchFamily="2" charset="0"/>
              </a:rPr>
              <a:t>[Have fun!]</a:t>
            </a:r>
          </a:p>
        </p:txBody>
      </p:sp>
      <p:sp>
        <p:nvSpPr>
          <p:cNvPr id="4" name="Rectangle 3">
            <a:extLst>
              <a:ext uri="{FF2B5EF4-FFF2-40B4-BE49-F238E27FC236}">
                <a16:creationId xmlns:a16="http://schemas.microsoft.com/office/drawing/2014/main" id="{C6BABE70-8933-7F41-B48B-2F737191EF61}"/>
              </a:ext>
            </a:extLst>
          </p:cNvPr>
          <p:cNvSpPr/>
          <p:nvPr/>
        </p:nvSpPr>
        <p:spPr>
          <a:xfrm>
            <a:off x="7001660" y="3256116"/>
            <a:ext cx="2147205" cy="507831"/>
          </a:xfrm>
          <a:prstGeom prst="rect">
            <a:avLst/>
          </a:prstGeom>
        </p:spPr>
        <p:txBody>
          <a:bodyPr wrap="square">
            <a:spAutoFit/>
          </a:bodyPr>
          <a:lstStyle/>
          <a:p>
            <a:endParaRPr lang="en-US" sz="1350" dirty="0">
              <a:latin typeface="Avenir Medium" panose="02000503020000020003" pitchFamily="2" charset="0"/>
            </a:endParaRPr>
          </a:p>
          <a:p>
            <a:r>
              <a:rPr lang="en-US" sz="1350" b="1" dirty="0">
                <a:solidFill>
                  <a:srgbClr val="0070C0"/>
                </a:solidFill>
                <a:latin typeface="Avenir Medium" panose="02000503020000020003" pitchFamily="2" charset="0"/>
              </a:rPr>
              <a:t>Participation</a:t>
            </a:r>
            <a:r>
              <a:rPr lang="en-US" sz="1350" dirty="0">
                <a:solidFill>
                  <a:srgbClr val="0070C0"/>
                </a:solidFill>
                <a:latin typeface="Avenir Medium" panose="02000503020000020003" pitchFamily="2" charset="0"/>
              </a:rPr>
              <a:t> Grade</a:t>
            </a:r>
          </a:p>
        </p:txBody>
      </p:sp>
    </p:spTree>
    <p:extLst>
      <p:ext uri="{BB962C8B-B14F-4D97-AF65-F5344CB8AC3E}">
        <p14:creationId xmlns:p14="http://schemas.microsoft.com/office/powerpoint/2010/main" val="159188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CF1E-5C21-E349-AD95-84CB6B050EF2}"/>
              </a:ext>
            </a:extLst>
          </p:cNvPr>
          <p:cNvSpPr>
            <a:spLocks noGrp="1"/>
          </p:cNvSpPr>
          <p:nvPr>
            <p:ph type="title"/>
          </p:nvPr>
        </p:nvSpPr>
        <p:spPr>
          <a:xfrm>
            <a:off x="201267" y="982008"/>
            <a:ext cx="8624680" cy="551104"/>
          </a:xfrm>
        </p:spPr>
        <p:txBody>
          <a:bodyPr>
            <a:normAutofit/>
          </a:bodyPr>
          <a:lstStyle/>
          <a:p>
            <a:r>
              <a:rPr lang="en-US" sz="2250" b="1" dirty="0">
                <a:latin typeface="Avenir Black" panose="02000503020000020003" pitchFamily="2" charset="0"/>
              </a:rPr>
              <a:t>(2b) Collaborative, synchronous</a:t>
            </a:r>
            <a:r>
              <a:rPr lang="en-US" sz="2250" dirty="0">
                <a:latin typeface="Avenir Medium" panose="02000503020000020003" pitchFamily="2" charset="0"/>
              </a:rPr>
              <a:t>, low-stakes, </a:t>
            </a:r>
            <a:r>
              <a:rPr lang="en-US" sz="2250" b="1" dirty="0">
                <a:latin typeface="Avenir Black" panose="02000503020000020003" pitchFamily="2" charset="0"/>
              </a:rPr>
              <a:t>formative</a:t>
            </a:r>
            <a:r>
              <a:rPr lang="en-US" sz="2250" dirty="0">
                <a:latin typeface="Avenir Medium" panose="02000503020000020003" pitchFamily="2" charset="0"/>
              </a:rPr>
              <a:t> (</a:t>
            </a:r>
            <a:r>
              <a:rPr lang="en-US" sz="2250" dirty="0">
                <a:solidFill>
                  <a:srgbClr val="C00000"/>
                </a:solidFill>
                <a:latin typeface="Avenir Medium" panose="02000503020000020003" pitchFamily="2" charset="0"/>
              </a:rPr>
              <a:t>ITAL101</a:t>
            </a:r>
            <a:r>
              <a:rPr lang="en-US" sz="2250" dirty="0">
                <a:latin typeface="Avenir Medium" panose="02000503020000020003" pitchFamily="2" charset="0"/>
              </a:rPr>
              <a:t>)</a:t>
            </a:r>
            <a:endParaRPr lang="en-US" sz="2250" dirty="0"/>
          </a:p>
        </p:txBody>
      </p:sp>
      <p:sp>
        <p:nvSpPr>
          <p:cNvPr id="4" name="Content Placeholder 3">
            <a:extLst>
              <a:ext uri="{FF2B5EF4-FFF2-40B4-BE49-F238E27FC236}">
                <a16:creationId xmlns:a16="http://schemas.microsoft.com/office/drawing/2014/main" id="{AF7901EB-DBB4-174C-8F01-1F9B40F62B83}"/>
              </a:ext>
            </a:extLst>
          </p:cNvPr>
          <p:cNvSpPr>
            <a:spLocks noGrp="1"/>
          </p:cNvSpPr>
          <p:nvPr>
            <p:ph idx="1"/>
          </p:nvPr>
        </p:nvSpPr>
        <p:spPr>
          <a:xfrm>
            <a:off x="570257" y="1797248"/>
            <a:ext cx="7389922" cy="3870541"/>
          </a:xfrm>
        </p:spPr>
        <p:txBody>
          <a:bodyPr>
            <a:normAutofit fontScale="92500" lnSpcReduction="10000"/>
          </a:bodyPr>
          <a:lstStyle/>
          <a:p>
            <a:pPr marL="0" indent="0">
              <a:buNone/>
            </a:pPr>
            <a:r>
              <a:rPr lang="en-CA" sz="2700" b="1" dirty="0" err="1">
                <a:solidFill>
                  <a:srgbClr val="C00000"/>
                </a:solidFill>
              </a:rPr>
              <a:t>Lavoro</a:t>
            </a:r>
            <a:r>
              <a:rPr lang="en-CA" sz="2700" b="1" dirty="0">
                <a:solidFill>
                  <a:srgbClr val="C00000"/>
                </a:solidFill>
              </a:rPr>
              <a:t> di Gruppo 2</a:t>
            </a:r>
            <a:r>
              <a:rPr lang="en-CA" sz="2700" dirty="0"/>
              <a:t>: </a:t>
            </a:r>
          </a:p>
          <a:p>
            <a:pPr marL="728663" lvl="1" indent="-385763" fontAlgn="base">
              <a:lnSpc>
                <a:spcPct val="170000"/>
              </a:lnSpc>
              <a:buFont typeface="+mj-lt"/>
              <a:buAutoNum type="arabicPeriod"/>
            </a:pPr>
            <a:r>
              <a:rPr lang="en-CA" sz="1950" b="1" dirty="0" err="1"/>
              <a:t>Leggete</a:t>
            </a:r>
            <a:r>
              <a:rPr lang="en-CA" sz="1950" dirty="0"/>
              <a:t> (</a:t>
            </a:r>
            <a:r>
              <a:rPr lang="en-CA" sz="1950" i="1" dirty="0"/>
              <a:t>Read</a:t>
            </a:r>
            <a:r>
              <a:rPr lang="en-CA" sz="1950" dirty="0"/>
              <a:t>) </a:t>
            </a:r>
            <a:r>
              <a:rPr lang="en-CA" sz="1950" dirty="0" err="1"/>
              <a:t>il</a:t>
            </a:r>
            <a:r>
              <a:rPr lang="en-CA" sz="1950" dirty="0"/>
              <a:t> </a:t>
            </a:r>
            <a:r>
              <a:rPr lang="en-CA" sz="1950" dirty="0" err="1"/>
              <a:t>testo</a:t>
            </a:r>
            <a:r>
              <a:rPr lang="en-CA" sz="1950" dirty="0"/>
              <a:t> </a:t>
            </a:r>
            <a:r>
              <a:rPr lang="en-CA" sz="1950" dirty="0" err="1"/>
              <a:t>della</a:t>
            </a:r>
            <a:r>
              <a:rPr lang="en-CA" sz="1950" dirty="0"/>
              <a:t> canzone</a:t>
            </a:r>
          </a:p>
          <a:p>
            <a:pPr marL="728663" lvl="1" indent="-385763" fontAlgn="base">
              <a:lnSpc>
                <a:spcPct val="170000"/>
              </a:lnSpc>
              <a:buFont typeface="+mj-lt"/>
              <a:buAutoNum type="arabicPeriod"/>
            </a:pPr>
            <a:r>
              <a:rPr lang="en-CA" sz="1950" b="1" dirty="0" err="1"/>
              <a:t>Identificate</a:t>
            </a:r>
            <a:r>
              <a:rPr lang="en-CA" sz="1950" dirty="0"/>
              <a:t> (</a:t>
            </a:r>
            <a:r>
              <a:rPr lang="en-CA" sz="1950" i="1" dirty="0"/>
              <a:t>Identify</a:t>
            </a:r>
            <a:r>
              <a:rPr lang="en-CA" sz="1950" dirty="0"/>
              <a:t>) e </a:t>
            </a:r>
            <a:r>
              <a:rPr lang="en-CA" sz="1950" b="1" dirty="0"/>
              <a:t>highlight </a:t>
            </a:r>
            <a:r>
              <a:rPr lang="en-CA" sz="1950" dirty="0"/>
              <a:t>TUTTI </a:t>
            </a:r>
            <a:r>
              <a:rPr lang="en-CA" sz="1950" dirty="0" err="1"/>
              <a:t>gli</a:t>
            </a:r>
            <a:r>
              <a:rPr lang="en-CA" sz="1950" dirty="0"/>
              <a:t> </a:t>
            </a:r>
            <a:r>
              <a:rPr lang="en-CA" sz="1950" dirty="0" err="1"/>
              <a:t>aggettivi</a:t>
            </a:r>
            <a:endParaRPr lang="en-CA" sz="1950" dirty="0"/>
          </a:p>
          <a:p>
            <a:pPr marL="728663" lvl="1" indent="-385763" fontAlgn="base">
              <a:lnSpc>
                <a:spcPct val="170000"/>
              </a:lnSpc>
              <a:buFont typeface="+mj-lt"/>
              <a:buAutoNum type="arabicPeriod"/>
            </a:pPr>
            <a:r>
              <a:rPr lang="en-CA" sz="1950" b="1" dirty="0" err="1"/>
              <a:t>Scrivete</a:t>
            </a:r>
            <a:r>
              <a:rPr lang="en-CA" sz="1950" dirty="0"/>
              <a:t> (</a:t>
            </a:r>
            <a:r>
              <a:rPr lang="en-CA" sz="1950" i="1" dirty="0"/>
              <a:t>Write</a:t>
            </a:r>
            <a:r>
              <a:rPr lang="en-CA" sz="1950" dirty="0"/>
              <a:t>) la </a:t>
            </a:r>
            <a:r>
              <a:rPr lang="en-CA" sz="1950" dirty="0" err="1"/>
              <a:t>traduzione</a:t>
            </a:r>
            <a:r>
              <a:rPr lang="en-CA" sz="1950" dirty="0"/>
              <a:t> di </a:t>
            </a:r>
            <a:r>
              <a:rPr lang="en-CA" sz="1950" dirty="0" err="1"/>
              <a:t>ogni</a:t>
            </a:r>
            <a:r>
              <a:rPr lang="en-CA" sz="1950" dirty="0"/>
              <a:t> </a:t>
            </a:r>
            <a:r>
              <a:rPr lang="en-CA" sz="1950" dirty="0" err="1"/>
              <a:t>aggettivo</a:t>
            </a:r>
            <a:r>
              <a:rPr lang="en-CA" sz="1950" dirty="0"/>
              <a:t> in </a:t>
            </a:r>
            <a:r>
              <a:rPr lang="en-CA" sz="1950" dirty="0" err="1"/>
              <a:t>gruppo</a:t>
            </a:r>
            <a:r>
              <a:rPr lang="en-CA" sz="1950" dirty="0"/>
              <a:t> </a:t>
            </a:r>
          </a:p>
          <a:p>
            <a:pPr marL="342900" lvl="1" indent="0" fontAlgn="base">
              <a:lnSpc>
                <a:spcPct val="170000"/>
              </a:lnSpc>
              <a:buNone/>
            </a:pPr>
            <a:r>
              <a:rPr lang="en-CA" sz="1950" dirty="0"/>
              <a:t>	in 3 o 4 </a:t>
            </a:r>
            <a:r>
              <a:rPr lang="en-CA" sz="1950" dirty="0" err="1"/>
              <a:t>minuti</a:t>
            </a:r>
            <a:r>
              <a:rPr lang="en-CA" sz="1950" dirty="0"/>
              <a:t> (</a:t>
            </a:r>
            <a:r>
              <a:rPr lang="en-CA" sz="1950" b="1" dirty="0"/>
              <a:t>EVERYBODY contributes, ONE person per group 	writes all words in ONE comment</a:t>
            </a:r>
            <a:r>
              <a:rPr lang="en-CA" sz="1950" dirty="0"/>
              <a:t>)</a:t>
            </a:r>
          </a:p>
          <a:p>
            <a:pPr marL="728663" lvl="1" indent="-385763" fontAlgn="base">
              <a:lnSpc>
                <a:spcPct val="170000"/>
              </a:lnSpc>
              <a:buFont typeface="+mj-lt"/>
              <a:buAutoNum type="arabicPeriod"/>
            </a:pPr>
            <a:r>
              <a:rPr lang="en-CA" sz="1950" b="1" dirty="0" err="1"/>
              <a:t>Cambiate</a:t>
            </a:r>
            <a:r>
              <a:rPr lang="en-CA" sz="1950" dirty="0"/>
              <a:t> (</a:t>
            </a:r>
            <a:r>
              <a:rPr lang="en-CA" sz="1950" i="1" dirty="0"/>
              <a:t>Change</a:t>
            </a:r>
            <a:r>
              <a:rPr lang="en-CA" sz="1950" dirty="0"/>
              <a:t>) </a:t>
            </a:r>
            <a:r>
              <a:rPr lang="en-CA" sz="1950" dirty="0" err="1"/>
              <a:t>tutti</a:t>
            </a:r>
            <a:r>
              <a:rPr lang="en-CA" sz="1950" dirty="0"/>
              <a:t> </a:t>
            </a:r>
            <a:r>
              <a:rPr lang="en-CA" sz="1950" dirty="0" err="1"/>
              <a:t>gli</a:t>
            </a:r>
            <a:r>
              <a:rPr lang="en-CA" sz="1950" dirty="0"/>
              <a:t> </a:t>
            </a:r>
            <a:r>
              <a:rPr lang="en-CA" sz="1950" dirty="0" err="1"/>
              <a:t>aggettivi</a:t>
            </a:r>
            <a:r>
              <a:rPr lang="en-CA" sz="1950" dirty="0"/>
              <a:t> con </a:t>
            </a:r>
            <a:r>
              <a:rPr lang="en-CA" sz="1950" dirty="0" err="1"/>
              <a:t>i</a:t>
            </a:r>
            <a:r>
              <a:rPr lang="en-CA" sz="1950" dirty="0"/>
              <a:t> </a:t>
            </a:r>
            <a:r>
              <a:rPr lang="en-CA" sz="1950" dirty="0" err="1"/>
              <a:t>loro</a:t>
            </a:r>
            <a:r>
              <a:rPr lang="en-CA" sz="1950" dirty="0"/>
              <a:t> </a:t>
            </a:r>
            <a:r>
              <a:rPr lang="en-CA" sz="1950" dirty="0" err="1"/>
              <a:t>opposti</a:t>
            </a:r>
            <a:r>
              <a:rPr lang="en-CA" sz="1950" dirty="0"/>
              <a:t> (</a:t>
            </a:r>
            <a:r>
              <a:rPr lang="en-CA" sz="1950" b="1" i="1" dirty="0"/>
              <a:t>opposite</a:t>
            </a:r>
            <a:r>
              <a:rPr lang="en-CA" sz="1950" dirty="0"/>
              <a:t>!) per UN </a:t>
            </a:r>
            <a:r>
              <a:rPr lang="en-CA" sz="1950" dirty="0" err="1"/>
              <a:t>paragrafo</a:t>
            </a:r>
            <a:r>
              <a:rPr lang="en-CA" sz="1950" dirty="0"/>
              <a:t> (next page)</a:t>
            </a:r>
          </a:p>
        </p:txBody>
      </p:sp>
      <p:sp>
        <p:nvSpPr>
          <p:cNvPr id="3" name="TextBox 2">
            <a:extLst>
              <a:ext uri="{FF2B5EF4-FFF2-40B4-BE49-F238E27FC236}">
                <a16:creationId xmlns:a16="http://schemas.microsoft.com/office/drawing/2014/main" id="{A13DFD2D-B613-6741-A014-182D8CB9A35D}"/>
              </a:ext>
            </a:extLst>
          </p:cNvPr>
          <p:cNvSpPr txBox="1"/>
          <p:nvPr/>
        </p:nvSpPr>
        <p:spPr>
          <a:xfrm>
            <a:off x="6980462" y="1594986"/>
            <a:ext cx="2081893" cy="1915909"/>
          </a:xfrm>
          <a:prstGeom prst="rect">
            <a:avLst/>
          </a:prstGeom>
          <a:noFill/>
        </p:spPr>
        <p:txBody>
          <a:bodyPr wrap="square" rtlCol="0">
            <a:spAutoFit/>
          </a:bodyPr>
          <a:lstStyle/>
          <a:p>
            <a:r>
              <a:rPr lang="en-US" sz="1350" b="1" dirty="0">
                <a:solidFill>
                  <a:srgbClr val="C00000"/>
                </a:solidFill>
                <a:latin typeface="Avenir Medium" panose="02000503020000020003" pitchFamily="2" charset="0"/>
              </a:rPr>
              <a:t>L</a:t>
            </a:r>
            <a:r>
              <a:rPr lang="en-US" sz="1500" b="1" dirty="0">
                <a:solidFill>
                  <a:srgbClr val="C00000"/>
                </a:solidFill>
                <a:latin typeface="Avenir Medium" panose="02000503020000020003" pitchFamily="2" charset="0"/>
              </a:rPr>
              <a:t>. Objectives</a:t>
            </a:r>
          </a:p>
          <a:p>
            <a:pPr marL="214313" indent="-214313">
              <a:buFont typeface="Arial" panose="020B0604020202020204" pitchFamily="34" charset="0"/>
              <a:buChar char="•"/>
            </a:pPr>
            <a:r>
              <a:rPr lang="en-US" sz="1500" b="1" dirty="0">
                <a:latin typeface="Avenir Medium" panose="02000503020000020003" pitchFamily="2" charset="0"/>
              </a:rPr>
              <a:t>Identify </a:t>
            </a:r>
            <a:r>
              <a:rPr lang="en-US" sz="1500" dirty="0">
                <a:latin typeface="Avenir Medium" panose="02000503020000020003" pitchFamily="2" charset="0"/>
              </a:rPr>
              <a:t>and</a:t>
            </a:r>
            <a:r>
              <a:rPr lang="en-US" sz="1500" b="1" dirty="0">
                <a:latin typeface="Avenir Medium" panose="02000503020000020003" pitchFamily="2" charset="0"/>
              </a:rPr>
              <a:t> Use</a:t>
            </a:r>
            <a:r>
              <a:rPr lang="en-US" sz="1500" dirty="0">
                <a:latin typeface="Avenir Medium" panose="02000503020000020003" pitchFamily="2" charset="0"/>
              </a:rPr>
              <a:t> </a:t>
            </a:r>
            <a:r>
              <a:rPr lang="en-US" sz="1500" dirty="0">
                <a:solidFill>
                  <a:srgbClr val="C00000"/>
                </a:solidFill>
                <a:latin typeface="Avenir Medium" panose="02000503020000020003" pitchFamily="2" charset="0"/>
              </a:rPr>
              <a:t>adjectives</a:t>
            </a:r>
            <a:r>
              <a:rPr lang="en-US" sz="1500" dirty="0">
                <a:latin typeface="Avenir Medium" panose="02000503020000020003" pitchFamily="2" charset="0"/>
              </a:rPr>
              <a:t> </a:t>
            </a:r>
          </a:p>
          <a:p>
            <a:pPr marL="214313" indent="-214313">
              <a:buFont typeface="Arial" panose="020B0604020202020204" pitchFamily="34" charset="0"/>
              <a:buChar char="•"/>
            </a:pPr>
            <a:r>
              <a:rPr lang="en-US" sz="1500" b="1" dirty="0">
                <a:latin typeface="Avenir Medium" panose="02000503020000020003" pitchFamily="2" charset="0"/>
              </a:rPr>
              <a:t>Develop</a:t>
            </a:r>
            <a:r>
              <a:rPr lang="en-US" sz="1500" dirty="0">
                <a:latin typeface="Avenir Medium" panose="02000503020000020003" pitchFamily="2" charset="0"/>
              </a:rPr>
              <a:t> awareness of </a:t>
            </a:r>
            <a:r>
              <a:rPr lang="en-US" sz="1500" dirty="0">
                <a:solidFill>
                  <a:srgbClr val="C00000"/>
                </a:solidFill>
                <a:latin typeface="Avenir Medium" panose="02000503020000020003" pitchFamily="2" charset="0"/>
              </a:rPr>
              <a:t>Italian music </a:t>
            </a:r>
            <a:r>
              <a:rPr lang="en-US" sz="1500" dirty="0">
                <a:latin typeface="Avenir Medium" panose="02000503020000020003" pitchFamily="2" charset="0"/>
              </a:rPr>
              <a:t>and culture</a:t>
            </a:r>
          </a:p>
          <a:p>
            <a:pPr marL="214313" indent="-214313">
              <a:buFont typeface="Arial" panose="020B0604020202020204" pitchFamily="34" charset="0"/>
              <a:buChar char="•"/>
            </a:pPr>
            <a:r>
              <a:rPr lang="en-US" sz="1500" dirty="0">
                <a:latin typeface="Avenir Medium" panose="02000503020000020003" pitchFamily="2" charset="0"/>
              </a:rPr>
              <a:t>[</a:t>
            </a:r>
            <a:r>
              <a:rPr lang="en-US" sz="1500" b="1" dirty="0">
                <a:latin typeface="Avenir Medium" panose="02000503020000020003" pitchFamily="2" charset="0"/>
              </a:rPr>
              <a:t>Have fun!] </a:t>
            </a:r>
          </a:p>
          <a:p>
            <a:endParaRPr lang="en-US" sz="1350" dirty="0"/>
          </a:p>
        </p:txBody>
      </p:sp>
    </p:spTree>
    <p:extLst>
      <p:ext uri="{BB962C8B-B14F-4D97-AF65-F5344CB8AC3E}">
        <p14:creationId xmlns:p14="http://schemas.microsoft.com/office/powerpoint/2010/main" val="262003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5B31-4171-E444-88DA-6A4C611786BA}"/>
              </a:ext>
            </a:extLst>
          </p:cNvPr>
          <p:cNvSpPr>
            <a:spLocks noGrp="1"/>
          </p:cNvSpPr>
          <p:nvPr>
            <p:ph type="title"/>
          </p:nvPr>
        </p:nvSpPr>
        <p:spPr>
          <a:xfrm>
            <a:off x="150019" y="927490"/>
            <a:ext cx="8808244" cy="540551"/>
          </a:xfrm>
        </p:spPr>
        <p:txBody>
          <a:bodyPr>
            <a:normAutofit/>
          </a:bodyPr>
          <a:lstStyle/>
          <a:p>
            <a:r>
              <a:rPr lang="en-US" sz="2250" b="1" dirty="0">
                <a:latin typeface="Avenir Black" panose="02000503020000020003" pitchFamily="2" charset="0"/>
              </a:rPr>
              <a:t>(2b) Collaborative, synchronous</a:t>
            </a:r>
            <a:r>
              <a:rPr lang="en-US" sz="2250" dirty="0">
                <a:latin typeface="Avenir Medium" panose="02000503020000020003" pitchFamily="2" charset="0"/>
              </a:rPr>
              <a:t>, low-stakes, </a:t>
            </a:r>
            <a:r>
              <a:rPr lang="en-US" sz="2250" b="1" dirty="0">
                <a:latin typeface="Avenir Black" panose="02000503020000020003" pitchFamily="2" charset="0"/>
              </a:rPr>
              <a:t>formative</a:t>
            </a:r>
            <a:r>
              <a:rPr lang="en-US" sz="2250" dirty="0">
                <a:latin typeface="Avenir Medium" panose="02000503020000020003" pitchFamily="2" charset="0"/>
              </a:rPr>
              <a:t> (</a:t>
            </a:r>
            <a:r>
              <a:rPr lang="en-US" sz="2250" dirty="0">
                <a:solidFill>
                  <a:srgbClr val="C00000"/>
                </a:solidFill>
                <a:latin typeface="Avenir Medium" panose="02000503020000020003" pitchFamily="2" charset="0"/>
              </a:rPr>
              <a:t>ITAL101</a:t>
            </a:r>
            <a:r>
              <a:rPr lang="en-US" sz="2250" dirty="0">
                <a:latin typeface="Avenir Medium" panose="02000503020000020003" pitchFamily="2" charset="0"/>
              </a:rPr>
              <a:t>)</a:t>
            </a:r>
            <a:endParaRPr lang="en-US" sz="2250" dirty="0"/>
          </a:p>
        </p:txBody>
      </p:sp>
      <p:pic>
        <p:nvPicPr>
          <p:cNvPr id="5" name="Content Placeholder 4">
            <a:extLst>
              <a:ext uri="{FF2B5EF4-FFF2-40B4-BE49-F238E27FC236}">
                <a16:creationId xmlns:a16="http://schemas.microsoft.com/office/drawing/2014/main" id="{600E23D8-E914-6045-944B-E7ECE7FBF1B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26462" y="1807708"/>
            <a:ext cx="5024336" cy="3375839"/>
          </a:xfrm>
        </p:spPr>
      </p:pic>
      <p:pic>
        <p:nvPicPr>
          <p:cNvPr id="7" name="Picture 6">
            <a:extLst>
              <a:ext uri="{FF2B5EF4-FFF2-40B4-BE49-F238E27FC236}">
                <a16:creationId xmlns:a16="http://schemas.microsoft.com/office/drawing/2014/main" id="{E8B0BBB2-7EFE-3844-AC08-4E3477DB00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7723" y="2051560"/>
            <a:ext cx="3399815" cy="3878951"/>
          </a:xfrm>
          <a:prstGeom prst="rect">
            <a:avLst/>
          </a:prstGeom>
        </p:spPr>
      </p:pic>
    </p:spTree>
    <p:extLst>
      <p:ext uri="{BB962C8B-B14F-4D97-AF65-F5344CB8AC3E}">
        <p14:creationId xmlns:p14="http://schemas.microsoft.com/office/powerpoint/2010/main" val="322793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0781-D6BB-F446-AD4A-8BDCF9C8C619}"/>
              </a:ext>
            </a:extLst>
          </p:cNvPr>
          <p:cNvSpPr>
            <a:spLocks noGrp="1"/>
          </p:cNvSpPr>
          <p:nvPr>
            <p:ph type="title"/>
          </p:nvPr>
        </p:nvSpPr>
        <p:spPr>
          <a:xfrm>
            <a:off x="179615" y="975973"/>
            <a:ext cx="8801100" cy="567077"/>
          </a:xfrm>
        </p:spPr>
        <p:txBody>
          <a:bodyPr>
            <a:normAutofit/>
          </a:bodyPr>
          <a:lstStyle/>
          <a:p>
            <a:r>
              <a:rPr lang="en-US" sz="2250" b="1" dirty="0">
                <a:latin typeface="Avenir Black" panose="02000503020000020003" pitchFamily="2" charset="0"/>
              </a:rPr>
              <a:t>(3a) </a:t>
            </a:r>
            <a:r>
              <a:rPr lang="en-US" sz="2250" b="1" dirty="0">
                <a:solidFill>
                  <a:srgbClr val="C00000"/>
                </a:solidFill>
                <a:latin typeface="Avenir Black" panose="02000503020000020003" pitchFamily="2" charset="0"/>
              </a:rPr>
              <a:t>Individual</a:t>
            </a:r>
            <a:r>
              <a:rPr lang="en-US" sz="2250" b="1" dirty="0">
                <a:latin typeface="Avenir Black" panose="02000503020000020003" pitchFamily="2" charset="0"/>
              </a:rPr>
              <a:t>, (</a:t>
            </a:r>
            <a:r>
              <a:rPr lang="en-US" sz="2250" b="1" u="sng" dirty="0">
                <a:latin typeface="Avenir Black" panose="02000503020000020003" pitchFamily="2" charset="0"/>
              </a:rPr>
              <a:t>a)synchronous</a:t>
            </a:r>
            <a:r>
              <a:rPr lang="en-US" sz="2250" b="1" dirty="0">
                <a:latin typeface="Avenir Black" panose="02000503020000020003" pitchFamily="2" charset="0"/>
              </a:rPr>
              <a:t>, (</a:t>
            </a:r>
            <a:r>
              <a:rPr lang="en-US" sz="2250" b="1" dirty="0">
                <a:solidFill>
                  <a:srgbClr val="C00000"/>
                </a:solidFill>
                <a:latin typeface="Avenir Black" panose="02000503020000020003" pitchFamily="2" charset="0"/>
              </a:rPr>
              <a:t>higher)-stakes</a:t>
            </a:r>
            <a:r>
              <a:rPr lang="en-US" sz="2250" b="1" dirty="0">
                <a:latin typeface="Avenir Black" panose="02000503020000020003" pitchFamily="2" charset="0"/>
              </a:rPr>
              <a:t>, formative (</a:t>
            </a:r>
            <a:r>
              <a:rPr lang="en-US" sz="2250" b="1" dirty="0">
                <a:solidFill>
                  <a:srgbClr val="C00000"/>
                </a:solidFill>
                <a:latin typeface="Avenir Black" panose="02000503020000020003" pitchFamily="2" charset="0"/>
              </a:rPr>
              <a:t>ITAL301</a:t>
            </a:r>
            <a:r>
              <a:rPr lang="en-US" sz="2250" b="1" dirty="0">
                <a:latin typeface="Avenir Black" panose="02000503020000020003" pitchFamily="2" charset="0"/>
              </a:rPr>
              <a:t>)</a:t>
            </a:r>
          </a:p>
        </p:txBody>
      </p:sp>
      <p:pic>
        <p:nvPicPr>
          <p:cNvPr id="5" name="Content Placeholder 4">
            <a:extLst>
              <a:ext uri="{FF2B5EF4-FFF2-40B4-BE49-F238E27FC236}">
                <a16:creationId xmlns:a16="http://schemas.microsoft.com/office/drawing/2014/main" id="{E9D606AE-2A6F-F44B-8317-2EF4BD0B8D6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0128" y="1614656"/>
            <a:ext cx="6720000" cy="3780000"/>
          </a:xfrm>
        </p:spPr>
      </p:pic>
      <p:sp>
        <p:nvSpPr>
          <p:cNvPr id="7" name="TextBox 6">
            <a:extLst>
              <a:ext uri="{FF2B5EF4-FFF2-40B4-BE49-F238E27FC236}">
                <a16:creationId xmlns:a16="http://schemas.microsoft.com/office/drawing/2014/main" id="{4A7A0517-10BB-2643-BCE0-3D50F30C5537}"/>
              </a:ext>
            </a:extLst>
          </p:cNvPr>
          <p:cNvSpPr txBox="1"/>
          <p:nvPr/>
        </p:nvSpPr>
        <p:spPr>
          <a:xfrm>
            <a:off x="7119257" y="2718704"/>
            <a:ext cx="1951265" cy="1962076"/>
          </a:xfrm>
          <a:prstGeom prst="rect">
            <a:avLst/>
          </a:prstGeom>
          <a:noFill/>
        </p:spPr>
        <p:txBody>
          <a:bodyPr wrap="square" rtlCol="0">
            <a:spAutoFit/>
          </a:bodyPr>
          <a:lstStyle/>
          <a:p>
            <a:r>
              <a:rPr lang="en-US" sz="1350" b="1" dirty="0">
                <a:solidFill>
                  <a:srgbClr val="C00000"/>
                </a:solidFill>
                <a:latin typeface="Avenir Medium" panose="02000503020000020003" pitchFamily="2" charset="0"/>
              </a:rPr>
              <a:t>L. Objectives</a:t>
            </a:r>
          </a:p>
          <a:p>
            <a:pPr marL="214313" indent="-214313">
              <a:buFont typeface="Arial" panose="020B0604020202020204" pitchFamily="34" charset="0"/>
              <a:buChar char="•"/>
            </a:pPr>
            <a:r>
              <a:rPr lang="en-US" sz="1350" b="1" dirty="0">
                <a:latin typeface="Avenir Medium" panose="02000503020000020003" pitchFamily="2" charset="0"/>
              </a:rPr>
              <a:t>Develop</a:t>
            </a:r>
            <a:r>
              <a:rPr lang="en-US" sz="1350" dirty="0">
                <a:latin typeface="Avenir Medium" panose="02000503020000020003" pitchFamily="2" charset="0"/>
              </a:rPr>
              <a:t> </a:t>
            </a:r>
            <a:r>
              <a:rPr lang="en-US" sz="1350" b="1" dirty="0">
                <a:latin typeface="Avenir Medium" panose="02000503020000020003" pitchFamily="2" charset="0"/>
              </a:rPr>
              <a:t>awareness</a:t>
            </a:r>
            <a:r>
              <a:rPr lang="en-US" sz="1350" dirty="0">
                <a:latin typeface="Avenir Medium" panose="02000503020000020003" pitchFamily="2" charset="0"/>
              </a:rPr>
              <a:t> on aspects of Italian contemporary society</a:t>
            </a:r>
          </a:p>
          <a:p>
            <a:pPr marL="214313" indent="-214313">
              <a:buFont typeface="Arial" panose="020B0604020202020204" pitchFamily="34" charset="0"/>
              <a:buChar char="•"/>
            </a:pPr>
            <a:r>
              <a:rPr lang="en-US" sz="1350" b="1" dirty="0">
                <a:latin typeface="Avenir Medium" panose="02000503020000020003" pitchFamily="2" charset="0"/>
              </a:rPr>
              <a:t>Contribute</a:t>
            </a:r>
            <a:r>
              <a:rPr lang="en-US" sz="1350" dirty="0">
                <a:latin typeface="Avenir Medium" panose="02000503020000020003" pitchFamily="2" charset="0"/>
              </a:rPr>
              <a:t> your knowledge on Italian culture</a:t>
            </a:r>
          </a:p>
        </p:txBody>
      </p:sp>
      <p:sp>
        <p:nvSpPr>
          <p:cNvPr id="8" name="TextBox 7">
            <a:extLst>
              <a:ext uri="{FF2B5EF4-FFF2-40B4-BE49-F238E27FC236}">
                <a16:creationId xmlns:a16="http://schemas.microsoft.com/office/drawing/2014/main" id="{F8136577-85E8-4844-9283-D0DCD0E973EC}"/>
              </a:ext>
            </a:extLst>
          </p:cNvPr>
          <p:cNvSpPr txBox="1"/>
          <p:nvPr/>
        </p:nvSpPr>
        <p:spPr>
          <a:xfrm>
            <a:off x="300128" y="5530559"/>
            <a:ext cx="6720000" cy="369332"/>
          </a:xfrm>
          <a:prstGeom prst="rect">
            <a:avLst/>
          </a:prstGeom>
          <a:noFill/>
        </p:spPr>
        <p:txBody>
          <a:bodyPr wrap="square" rtlCol="0">
            <a:spAutoFit/>
          </a:bodyPr>
          <a:lstStyle/>
          <a:p>
            <a:r>
              <a:rPr lang="en-US" dirty="0">
                <a:latin typeface="Avenir Medium" panose="02000503020000020003" pitchFamily="2" charset="0"/>
              </a:rPr>
              <a:t>+ </a:t>
            </a:r>
            <a:r>
              <a:rPr lang="en-US" b="1" dirty="0">
                <a:latin typeface="Avenir Medium" panose="02000503020000020003" pitchFamily="2" charset="0"/>
              </a:rPr>
              <a:t>5 comprehension questions </a:t>
            </a:r>
            <a:r>
              <a:rPr lang="en-US" dirty="0">
                <a:latin typeface="Avenir Medium" panose="02000503020000020003" pitchFamily="2" charset="0"/>
              </a:rPr>
              <a:t>on a Canvas Quiz</a:t>
            </a:r>
          </a:p>
        </p:txBody>
      </p:sp>
    </p:spTree>
    <p:extLst>
      <p:ext uri="{BB962C8B-B14F-4D97-AF65-F5344CB8AC3E}">
        <p14:creationId xmlns:p14="http://schemas.microsoft.com/office/powerpoint/2010/main" val="186049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8863-F082-184C-AA86-D823DED16301}"/>
              </a:ext>
            </a:extLst>
          </p:cNvPr>
          <p:cNvSpPr>
            <a:spLocks noGrp="1"/>
          </p:cNvSpPr>
          <p:nvPr>
            <p:ph type="title"/>
          </p:nvPr>
        </p:nvSpPr>
        <p:spPr>
          <a:xfrm>
            <a:off x="1" y="930729"/>
            <a:ext cx="9144000" cy="710294"/>
          </a:xfrm>
        </p:spPr>
        <p:txBody>
          <a:bodyPr>
            <a:normAutofit/>
          </a:bodyPr>
          <a:lstStyle/>
          <a:p>
            <a:r>
              <a:rPr lang="en-US" sz="2250" b="1" dirty="0">
                <a:latin typeface="Avenir Black" panose="02000503020000020003" pitchFamily="2" charset="0"/>
              </a:rPr>
              <a:t>(3a) </a:t>
            </a:r>
            <a:r>
              <a:rPr lang="en-US" sz="2250" b="1" dirty="0">
                <a:solidFill>
                  <a:srgbClr val="C00000"/>
                </a:solidFill>
                <a:latin typeface="Avenir Black" panose="02000503020000020003" pitchFamily="2" charset="0"/>
              </a:rPr>
              <a:t>Individual</a:t>
            </a:r>
            <a:r>
              <a:rPr lang="en-US" sz="2250" b="1" dirty="0">
                <a:latin typeface="Avenir Black" panose="02000503020000020003" pitchFamily="2" charset="0"/>
              </a:rPr>
              <a:t>, </a:t>
            </a:r>
            <a:r>
              <a:rPr lang="en-US" sz="2250" b="1" u="sng" dirty="0">
                <a:latin typeface="Avenir Black" panose="02000503020000020003" pitchFamily="2" charset="0"/>
              </a:rPr>
              <a:t>asynchronous</a:t>
            </a:r>
            <a:r>
              <a:rPr lang="en-US" sz="2250" b="1" dirty="0">
                <a:latin typeface="Avenir Black" panose="02000503020000020003" pitchFamily="2" charset="0"/>
              </a:rPr>
              <a:t>, (</a:t>
            </a:r>
            <a:r>
              <a:rPr lang="en-US" sz="2250" b="1" dirty="0">
                <a:solidFill>
                  <a:srgbClr val="C00000"/>
                </a:solidFill>
                <a:latin typeface="Avenir Black" panose="02000503020000020003" pitchFamily="2" charset="0"/>
              </a:rPr>
              <a:t>higher)-stakes</a:t>
            </a:r>
            <a:r>
              <a:rPr lang="en-US" sz="2250" b="1" dirty="0">
                <a:latin typeface="Avenir Black" panose="02000503020000020003" pitchFamily="2" charset="0"/>
              </a:rPr>
              <a:t>, formative (</a:t>
            </a:r>
            <a:r>
              <a:rPr lang="en-US" sz="2250" b="1" dirty="0">
                <a:solidFill>
                  <a:srgbClr val="C00000"/>
                </a:solidFill>
                <a:latin typeface="Avenir Black" panose="02000503020000020003" pitchFamily="2" charset="0"/>
              </a:rPr>
              <a:t>ITAL301</a:t>
            </a:r>
            <a:r>
              <a:rPr lang="en-US" sz="2250" b="1" dirty="0">
                <a:latin typeface="Avenir Black" panose="02000503020000020003" pitchFamily="2" charset="0"/>
              </a:rPr>
              <a:t>)</a:t>
            </a:r>
            <a:endParaRPr lang="en-US" sz="2250" dirty="0"/>
          </a:p>
        </p:txBody>
      </p:sp>
      <p:sp>
        <p:nvSpPr>
          <p:cNvPr id="3" name="Content Placeholder 2">
            <a:extLst>
              <a:ext uri="{FF2B5EF4-FFF2-40B4-BE49-F238E27FC236}">
                <a16:creationId xmlns:a16="http://schemas.microsoft.com/office/drawing/2014/main" id="{92764766-87E9-1847-A421-A5277ECAC14F}"/>
              </a:ext>
            </a:extLst>
          </p:cNvPr>
          <p:cNvSpPr>
            <a:spLocks noGrp="1"/>
          </p:cNvSpPr>
          <p:nvPr>
            <p:ph idx="1"/>
          </p:nvPr>
        </p:nvSpPr>
        <p:spPr>
          <a:xfrm>
            <a:off x="277586" y="2210482"/>
            <a:ext cx="8702108" cy="3790268"/>
          </a:xfrm>
        </p:spPr>
        <p:txBody>
          <a:bodyPr>
            <a:normAutofit fontScale="92500" lnSpcReduction="10000"/>
          </a:bodyPr>
          <a:lstStyle/>
          <a:p>
            <a:pPr marL="0" indent="0">
              <a:buNone/>
            </a:pPr>
            <a:r>
              <a:rPr lang="en-CA" sz="1650" dirty="0">
                <a:latin typeface="Avenir Roman" panose="02000503020000020003" pitchFamily="2" charset="0"/>
              </a:rPr>
              <a:t>Nel 2018 </a:t>
            </a:r>
            <a:r>
              <a:rPr lang="en-CA" sz="1650" dirty="0" err="1">
                <a:latin typeface="Avenir Roman" panose="02000503020000020003" pitchFamily="2" charset="0"/>
              </a:rPr>
              <a:t>si</a:t>
            </a:r>
            <a:r>
              <a:rPr lang="en-CA" sz="1650" dirty="0">
                <a:latin typeface="Avenir Roman" panose="02000503020000020003" pitchFamily="2" charset="0"/>
              </a:rPr>
              <a:t> </a:t>
            </a:r>
            <a:r>
              <a:rPr lang="en-CA" sz="1650" dirty="0" err="1">
                <a:latin typeface="Avenir Roman" panose="02000503020000020003" pitchFamily="2" charset="0"/>
              </a:rPr>
              <a:t>stima</a:t>
            </a:r>
            <a:r>
              <a:rPr lang="en-CA" sz="1650" dirty="0">
                <a:latin typeface="Avenir Roman" panose="02000503020000020003" pitchFamily="2" charset="0"/>
              </a:rPr>
              <a:t> </a:t>
            </a:r>
            <a:r>
              <a:rPr lang="en-CA" sz="1650" dirty="0" err="1">
                <a:latin typeface="Avenir Roman" panose="02000503020000020003" pitchFamily="2" charset="0"/>
              </a:rPr>
              <a:t>che</a:t>
            </a:r>
            <a:r>
              <a:rPr lang="en-CA" sz="1650" dirty="0">
                <a:latin typeface="Avenir Roman" panose="02000503020000020003" pitchFamily="2" charset="0"/>
              </a:rPr>
              <a:t> </a:t>
            </a:r>
            <a:r>
              <a:rPr lang="en-CA" sz="1650" dirty="0" err="1">
                <a:latin typeface="Avenir Roman" panose="02000503020000020003" pitchFamily="2" charset="0"/>
              </a:rPr>
              <a:t>il</a:t>
            </a:r>
            <a:r>
              <a:rPr lang="en-CA" sz="1650" dirty="0">
                <a:latin typeface="Avenir Roman" panose="02000503020000020003" pitchFamily="2" charset="0"/>
              </a:rPr>
              <a:t> </a:t>
            </a:r>
            <a:r>
              <a:rPr lang="en-CA" sz="1650" dirty="0" err="1">
                <a:latin typeface="Avenir Roman" panose="02000503020000020003" pitchFamily="2" charset="0"/>
              </a:rPr>
              <a:t>numero</a:t>
            </a:r>
            <a:r>
              <a:rPr lang="en-CA" sz="1650" dirty="0">
                <a:latin typeface="Avenir Roman" panose="02000503020000020003" pitchFamily="2" charset="0"/>
              </a:rPr>
              <a:t> </a:t>
            </a:r>
            <a:r>
              <a:rPr lang="en-CA" sz="1650" dirty="0" err="1">
                <a:latin typeface="Avenir Roman" panose="02000503020000020003" pitchFamily="2" charset="0"/>
              </a:rPr>
              <a:t>complessivo</a:t>
            </a:r>
            <a:r>
              <a:rPr lang="en-CA" sz="1650" dirty="0">
                <a:latin typeface="Avenir Roman" panose="02000503020000020003" pitchFamily="2" charset="0"/>
              </a:rPr>
              <a:t> di </a:t>
            </a:r>
            <a:r>
              <a:rPr lang="en-CA" sz="1650" dirty="0" err="1">
                <a:latin typeface="Avenir Roman" panose="02000503020000020003" pitchFamily="2" charset="0"/>
              </a:rPr>
              <a:t>viaggi</a:t>
            </a:r>
            <a:r>
              <a:rPr lang="en-CA" sz="1650" dirty="0">
                <a:latin typeface="Avenir Roman" panose="02000503020000020003" pitchFamily="2" charset="0"/>
              </a:rPr>
              <a:t> con </a:t>
            </a:r>
            <a:r>
              <a:rPr lang="en-CA" sz="1650" dirty="0" err="1">
                <a:latin typeface="Avenir Roman" panose="02000503020000020003" pitchFamily="2" charset="0"/>
              </a:rPr>
              <a:t>pernottamento</a:t>
            </a:r>
            <a:r>
              <a:rPr lang="en-CA" sz="1650" dirty="0">
                <a:latin typeface="Avenir Roman" panose="02000503020000020003" pitchFamily="2" charset="0"/>
              </a:rPr>
              <a:t> </a:t>
            </a:r>
            <a:r>
              <a:rPr lang="en-CA" sz="1650" dirty="0" err="1">
                <a:latin typeface="Avenir Roman" panose="02000503020000020003" pitchFamily="2" charset="0"/>
              </a:rPr>
              <a:t>effettuati</a:t>
            </a:r>
            <a:r>
              <a:rPr lang="en-CA" sz="1650" dirty="0">
                <a:latin typeface="Avenir Roman" panose="02000503020000020003" pitchFamily="2" charset="0"/>
              </a:rPr>
              <a:t> </a:t>
            </a:r>
            <a:r>
              <a:rPr lang="en-CA" sz="1650" dirty="0" err="1">
                <a:latin typeface="Avenir Roman" panose="02000503020000020003" pitchFamily="2" charset="0"/>
              </a:rPr>
              <a:t>dai</a:t>
            </a:r>
            <a:r>
              <a:rPr lang="en-CA" sz="1650" dirty="0">
                <a:latin typeface="Avenir Roman" panose="02000503020000020003" pitchFamily="2" charset="0"/>
              </a:rPr>
              <a:t> </a:t>
            </a:r>
            <a:r>
              <a:rPr lang="en-CA" sz="1650" dirty="0" err="1">
                <a:latin typeface="Avenir Roman" panose="02000503020000020003" pitchFamily="2" charset="0"/>
              </a:rPr>
              <a:t>residenti</a:t>
            </a:r>
            <a:r>
              <a:rPr lang="en-CA" sz="1650" dirty="0">
                <a:latin typeface="Avenir Roman" panose="02000503020000020003" pitchFamily="2" charset="0"/>
              </a:rPr>
              <a:t> in Italia </a:t>
            </a:r>
            <a:r>
              <a:rPr lang="en-CA" sz="1650" dirty="0" err="1">
                <a:latin typeface="Avenir Roman" panose="02000503020000020003" pitchFamily="2" charset="0"/>
              </a:rPr>
              <a:t>sia</a:t>
            </a:r>
            <a:r>
              <a:rPr lang="en-CA" sz="1650" dirty="0">
                <a:latin typeface="Avenir Roman" panose="02000503020000020003" pitchFamily="2" charset="0"/>
              </a:rPr>
              <a:t> </a:t>
            </a:r>
            <a:r>
              <a:rPr lang="en-CA" sz="1650" dirty="0" err="1">
                <a:latin typeface="Avenir Roman" panose="02000503020000020003" pitchFamily="2" charset="0"/>
              </a:rPr>
              <a:t>pari</a:t>
            </a:r>
            <a:r>
              <a:rPr lang="en-CA" sz="1650" dirty="0">
                <a:latin typeface="Avenir Roman" panose="02000503020000020003" pitchFamily="2" charset="0"/>
              </a:rPr>
              <a:t> a 78 </a:t>
            </a:r>
            <a:r>
              <a:rPr lang="en-CA" sz="1650" dirty="0" err="1">
                <a:latin typeface="Avenir Roman" panose="02000503020000020003" pitchFamily="2" charset="0"/>
              </a:rPr>
              <a:t>milioni</a:t>
            </a:r>
            <a:r>
              <a:rPr lang="en-CA" sz="1650" dirty="0">
                <a:latin typeface="Avenir Roman" panose="02000503020000020003" pitchFamily="2" charset="0"/>
              </a:rPr>
              <a:t> e 940 </a:t>
            </a:r>
            <a:r>
              <a:rPr lang="en-CA" sz="1650" dirty="0" err="1">
                <a:latin typeface="Avenir Roman" panose="02000503020000020003" pitchFamily="2" charset="0"/>
              </a:rPr>
              <a:t>mila</a:t>
            </a:r>
            <a:r>
              <a:rPr lang="en-CA" sz="1650" dirty="0">
                <a:latin typeface="Avenir Roman" panose="02000503020000020003" pitchFamily="2" charset="0"/>
              </a:rPr>
              <a:t>, </a:t>
            </a:r>
            <a:r>
              <a:rPr lang="en-CA" sz="1650" dirty="0" err="1">
                <a:latin typeface="Avenir Roman" panose="02000503020000020003" pitchFamily="2" charset="0"/>
              </a:rPr>
              <a:t>valore</a:t>
            </a:r>
            <a:r>
              <a:rPr lang="en-CA" sz="1650" dirty="0">
                <a:latin typeface="Avenir Roman" panose="02000503020000020003" pitchFamily="2" charset="0"/>
              </a:rPr>
              <a:t> in </a:t>
            </a:r>
            <a:r>
              <a:rPr lang="en-CA" sz="1650" dirty="0" err="1">
                <a:latin typeface="Avenir Roman" panose="02000503020000020003" pitchFamily="2" charset="0"/>
              </a:rPr>
              <a:t>notevole</a:t>
            </a:r>
            <a:r>
              <a:rPr lang="en-CA" sz="1650" dirty="0">
                <a:latin typeface="Avenir Roman" panose="02000503020000020003" pitchFamily="2" charset="0"/>
              </a:rPr>
              <a:t> </a:t>
            </a:r>
            <a:r>
              <a:rPr lang="en-CA" sz="1650" dirty="0" err="1">
                <a:latin typeface="Avenir Roman" panose="02000503020000020003" pitchFamily="2" charset="0"/>
              </a:rPr>
              <a:t>crescita</a:t>
            </a:r>
            <a:r>
              <a:rPr lang="en-CA" sz="1650" dirty="0">
                <a:latin typeface="Avenir Roman" panose="02000503020000020003" pitchFamily="2" charset="0"/>
              </a:rPr>
              <a:t> rispetto al 2017 (+19,5%) </a:t>
            </a:r>
            <a:r>
              <a:rPr lang="en-CA" sz="1650" dirty="0" err="1">
                <a:latin typeface="Avenir Roman" panose="02000503020000020003" pitchFamily="2" charset="0"/>
              </a:rPr>
              <a:t>che</a:t>
            </a:r>
            <a:r>
              <a:rPr lang="en-CA" sz="1650" dirty="0">
                <a:latin typeface="Avenir Roman" panose="02000503020000020003" pitchFamily="2" charset="0"/>
              </a:rPr>
              <a:t> </a:t>
            </a:r>
            <a:r>
              <a:rPr lang="en-CA" sz="1650" dirty="0" err="1">
                <a:latin typeface="Avenir Roman" panose="02000503020000020003" pitchFamily="2" charset="0"/>
              </a:rPr>
              <a:t>rafforza</a:t>
            </a:r>
            <a:r>
              <a:rPr lang="en-CA" sz="1650" dirty="0">
                <a:latin typeface="Avenir Roman" panose="02000503020000020003" pitchFamily="2" charset="0"/>
              </a:rPr>
              <a:t> la </a:t>
            </a:r>
            <a:r>
              <a:rPr lang="en-CA" sz="1650" dirty="0" err="1">
                <a:latin typeface="Avenir Roman" panose="02000503020000020003" pitchFamily="2" charset="0"/>
              </a:rPr>
              <a:t>tendenza</a:t>
            </a:r>
            <a:r>
              <a:rPr lang="en-CA" sz="1650" dirty="0">
                <a:latin typeface="Avenir Roman" panose="02000503020000020003" pitchFamily="2" charset="0"/>
              </a:rPr>
              <a:t> </a:t>
            </a:r>
            <a:r>
              <a:rPr lang="en-CA" sz="1650" dirty="0" err="1">
                <a:latin typeface="Avenir Roman" panose="02000503020000020003" pitchFamily="2" charset="0"/>
              </a:rPr>
              <a:t>positiva</a:t>
            </a:r>
            <a:r>
              <a:rPr lang="en-CA" sz="1650" dirty="0">
                <a:latin typeface="Avenir Roman" panose="02000503020000020003" pitchFamily="2" charset="0"/>
              </a:rPr>
              <a:t> </a:t>
            </a:r>
            <a:r>
              <a:rPr lang="en-CA" sz="1650" dirty="0" err="1">
                <a:latin typeface="Avenir Roman" panose="02000503020000020003" pitchFamily="2" charset="0"/>
              </a:rPr>
              <a:t>registrata</a:t>
            </a:r>
            <a:r>
              <a:rPr lang="en-CA" sz="1650" dirty="0">
                <a:latin typeface="Avenir Roman" panose="02000503020000020003" pitchFamily="2" charset="0"/>
              </a:rPr>
              <a:t> a </a:t>
            </a:r>
            <a:r>
              <a:rPr lang="en-CA" sz="1650" dirty="0" err="1">
                <a:latin typeface="Avenir Roman" panose="02000503020000020003" pitchFamily="2" charset="0"/>
              </a:rPr>
              <a:t>partire</a:t>
            </a:r>
            <a:r>
              <a:rPr lang="en-CA" sz="1650" dirty="0">
                <a:latin typeface="Avenir Roman" panose="02000503020000020003" pitchFamily="2" charset="0"/>
              </a:rPr>
              <a:t> dal 2016.</a:t>
            </a:r>
          </a:p>
          <a:p>
            <a:pPr marL="0" indent="0">
              <a:buNone/>
            </a:pPr>
            <a:r>
              <a:rPr lang="en-CA" sz="1650" dirty="0" err="1">
                <a:latin typeface="Avenir Roman" panose="02000503020000020003" pitchFamily="2" charset="0"/>
              </a:rPr>
              <a:t>L’aumento</a:t>
            </a:r>
            <a:r>
              <a:rPr lang="en-CA" sz="1650" dirty="0">
                <a:latin typeface="Avenir Roman" panose="02000503020000020003" pitchFamily="2" charset="0"/>
              </a:rPr>
              <a:t> del </a:t>
            </a:r>
            <a:r>
              <a:rPr lang="en-CA" sz="1650" dirty="0" err="1">
                <a:latin typeface="Avenir Roman" panose="02000503020000020003" pitchFamily="2" charset="0"/>
              </a:rPr>
              <a:t>numero</a:t>
            </a:r>
            <a:r>
              <a:rPr lang="en-CA" sz="1650" dirty="0">
                <a:latin typeface="Avenir Roman" panose="02000503020000020003" pitchFamily="2" charset="0"/>
              </a:rPr>
              <a:t> </a:t>
            </a:r>
            <a:r>
              <a:rPr lang="en-CA" sz="1650" dirty="0" err="1">
                <a:latin typeface="Avenir Roman" panose="02000503020000020003" pitchFamily="2" charset="0"/>
              </a:rPr>
              <a:t>è</a:t>
            </a:r>
            <a:r>
              <a:rPr lang="en-CA" sz="1650" dirty="0">
                <a:latin typeface="Avenir Roman" panose="02000503020000020003" pitchFamily="2" charset="0"/>
              </a:rPr>
              <a:t> </a:t>
            </a:r>
            <a:r>
              <a:rPr lang="en-CA" sz="1650" dirty="0" err="1">
                <a:latin typeface="Avenir Roman" panose="02000503020000020003" pitchFamily="2" charset="0"/>
              </a:rPr>
              <a:t>associato</a:t>
            </a:r>
            <a:r>
              <a:rPr lang="en-CA" sz="1650" dirty="0">
                <a:latin typeface="Avenir Roman" panose="02000503020000020003" pitchFamily="2" charset="0"/>
              </a:rPr>
              <a:t> a una </a:t>
            </a:r>
            <a:r>
              <a:rPr lang="en-CA" sz="1650" dirty="0" err="1">
                <a:latin typeface="Avenir Roman" panose="02000503020000020003" pitchFamily="2" charset="0"/>
              </a:rPr>
              <a:t>lieve</a:t>
            </a:r>
            <a:r>
              <a:rPr lang="en-CA" sz="1650" dirty="0">
                <a:latin typeface="Avenir Roman" panose="02000503020000020003" pitchFamily="2" charset="0"/>
              </a:rPr>
              <a:t> </a:t>
            </a:r>
            <a:r>
              <a:rPr lang="en-CA" sz="1650" dirty="0" err="1">
                <a:latin typeface="Avenir Roman" panose="02000503020000020003" pitchFamily="2" charset="0"/>
              </a:rPr>
              <a:t>diminuzione</a:t>
            </a:r>
            <a:r>
              <a:rPr lang="en-CA" sz="1650" dirty="0">
                <a:latin typeface="Avenir Roman" panose="02000503020000020003" pitchFamily="2" charset="0"/>
              </a:rPr>
              <a:t> </a:t>
            </a:r>
            <a:r>
              <a:rPr lang="en-CA" sz="1650" dirty="0" err="1">
                <a:latin typeface="Avenir Roman" panose="02000503020000020003" pitchFamily="2" charset="0"/>
              </a:rPr>
              <a:t>della</a:t>
            </a:r>
            <a:r>
              <a:rPr lang="en-CA" sz="1650" dirty="0">
                <a:latin typeface="Avenir Roman" panose="02000503020000020003" pitchFamily="2" charset="0"/>
              </a:rPr>
              <a:t> </a:t>
            </a:r>
            <a:r>
              <a:rPr lang="en-CA" sz="1650" dirty="0" err="1">
                <a:latin typeface="Avenir Roman" panose="02000503020000020003" pitchFamily="2" charset="0"/>
              </a:rPr>
              <a:t>durata</a:t>
            </a:r>
            <a:r>
              <a:rPr lang="en-CA" sz="1650" dirty="0">
                <a:latin typeface="Avenir Roman" panose="02000503020000020003" pitchFamily="2" charset="0"/>
              </a:rPr>
              <a:t> media </a:t>
            </a:r>
            <a:r>
              <a:rPr lang="en-CA" sz="1650" dirty="0" err="1">
                <a:latin typeface="Avenir Roman" panose="02000503020000020003" pitchFamily="2" charset="0"/>
              </a:rPr>
              <a:t>dei</a:t>
            </a:r>
            <a:r>
              <a:rPr lang="en-CA" sz="1650" dirty="0">
                <a:latin typeface="Avenir Roman" panose="02000503020000020003" pitchFamily="2" charset="0"/>
              </a:rPr>
              <a:t> </a:t>
            </a:r>
            <a:r>
              <a:rPr lang="en-CA" sz="1650" dirty="0" err="1">
                <a:latin typeface="Avenir Roman" panose="02000503020000020003" pitchFamily="2" charset="0"/>
              </a:rPr>
              <a:t>viaggi</a:t>
            </a:r>
            <a:r>
              <a:rPr lang="en-CA" sz="1650" dirty="0">
                <a:latin typeface="Avenir Roman" panose="02000503020000020003" pitchFamily="2" charset="0"/>
              </a:rPr>
              <a:t>, </a:t>
            </a:r>
            <a:r>
              <a:rPr lang="en-CA" sz="1650" dirty="0" err="1">
                <a:latin typeface="Avenir Roman" panose="02000503020000020003" pitchFamily="2" charset="0"/>
              </a:rPr>
              <a:t>che</a:t>
            </a:r>
            <a:r>
              <a:rPr lang="en-CA" sz="1650" dirty="0">
                <a:latin typeface="Avenir Roman" panose="02000503020000020003" pitchFamily="2" charset="0"/>
              </a:rPr>
              <a:t> </a:t>
            </a:r>
            <a:r>
              <a:rPr lang="en-CA" sz="1650" dirty="0" err="1">
                <a:latin typeface="Avenir Roman" panose="02000503020000020003" pitchFamily="2" charset="0"/>
              </a:rPr>
              <a:t>si</a:t>
            </a:r>
            <a:r>
              <a:rPr lang="en-CA" sz="1650" dirty="0">
                <a:latin typeface="Avenir Roman" panose="02000503020000020003" pitchFamily="2" charset="0"/>
              </a:rPr>
              <a:t> </a:t>
            </a:r>
            <a:r>
              <a:rPr lang="en-CA" sz="1650" dirty="0" err="1">
                <a:latin typeface="Avenir Roman" panose="02000503020000020003" pitchFamily="2" charset="0"/>
              </a:rPr>
              <a:t>attesta</a:t>
            </a:r>
            <a:r>
              <a:rPr lang="en-CA" sz="1650" dirty="0">
                <a:latin typeface="Avenir Roman" panose="02000503020000020003" pitchFamily="2" charset="0"/>
              </a:rPr>
              <a:t> a 5,5 </a:t>
            </a:r>
            <a:r>
              <a:rPr lang="en-CA" sz="1650" dirty="0" err="1">
                <a:latin typeface="Avenir Roman" panose="02000503020000020003" pitchFamily="2" charset="0"/>
              </a:rPr>
              <a:t>notti</a:t>
            </a:r>
            <a:r>
              <a:rPr lang="en-CA" sz="1650" dirty="0">
                <a:latin typeface="Avenir Roman" panose="02000503020000020003" pitchFamily="2" charset="0"/>
              </a:rPr>
              <a:t> (5,7 per </a:t>
            </a:r>
            <a:r>
              <a:rPr lang="en-CA" sz="1650" dirty="0" err="1">
                <a:latin typeface="Avenir Roman" panose="02000503020000020003" pitchFamily="2" charset="0"/>
              </a:rPr>
              <a:t>vacanza</a:t>
            </a:r>
            <a:r>
              <a:rPr lang="en-CA" sz="1650" dirty="0">
                <a:latin typeface="Avenir Roman" panose="02000503020000020003" pitchFamily="2" charset="0"/>
              </a:rPr>
              <a:t> e 4,1 per </a:t>
            </a:r>
            <a:r>
              <a:rPr lang="en-CA" sz="1650" dirty="0" err="1">
                <a:latin typeface="Avenir Roman" panose="02000503020000020003" pitchFamily="2" charset="0"/>
              </a:rPr>
              <a:t>lavoro</a:t>
            </a:r>
            <a:r>
              <a:rPr lang="en-CA" sz="1650" dirty="0">
                <a:latin typeface="Avenir Roman" panose="02000503020000020003" pitchFamily="2" charset="0"/>
              </a:rPr>
              <a:t>), per un </a:t>
            </a:r>
            <a:r>
              <a:rPr lang="en-CA" sz="1650" dirty="0" err="1">
                <a:latin typeface="Avenir Roman" panose="02000503020000020003" pitchFamily="2" charset="0"/>
              </a:rPr>
              <a:t>totale</a:t>
            </a:r>
            <a:r>
              <a:rPr lang="en-CA" sz="1650" dirty="0">
                <a:latin typeface="Avenir Roman" panose="02000503020000020003" pitchFamily="2" charset="0"/>
              </a:rPr>
              <a:t> di 432 </a:t>
            </a:r>
            <a:r>
              <a:rPr lang="en-CA" sz="1650" dirty="0" err="1">
                <a:latin typeface="Avenir Roman" panose="02000503020000020003" pitchFamily="2" charset="0"/>
              </a:rPr>
              <a:t>milioni</a:t>
            </a:r>
            <a:r>
              <a:rPr lang="en-CA" sz="1650" dirty="0">
                <a:latin typeface="Avenir Roman" panose="02000503020000020003" pitchFamily="2" charset="0"/>
              </a:rPr>
              <a:t> di </a:t>
            </a:r>
            <a:r>
              <a:rPr lang="en-CA" sz="1650" dirty="0" err="1">
                <a:latin typeface="Avenir Roman" panose="02000503020000020003" pitchFamily="2" charset="0"/>
              </a:rPr>
              <a:t>pernottamenti</a:t>
            </a:r>
            <a:r>
              <a:rPr lang="en-CA" sz="1650" dirty="0">
                <a:latin typeface="Avenir Roman" panose="02000503020000020003" pitchFamily="2" charset="0"/>
              </a:rPr>
              <a:t> (+13,5%).</a:t>
            </a:r>
          </a:p>
          <a:p>
            <a:pPr marL="0" indent="0">
              <a:buNone/>
            </a:pPr>
            <a:r>
              <a:rPr lang="en-CA" sz="1650" dirty="0">
                <a:latin typeface="Avenir Roman" panose="02000503020000020003" pitchFamily="2" charset="0"/>
              </a:rPr>
              <a:t>Nel 2018, </a:t>
            </a:r>
            <a:r>
              <a:rPr lang="en-CA" sz="1650" dirty="0" err="1">
                <a:latin typeface="Avenir Roman" panose="02000503020000020003" pitchFamily="2" charset="0"/>
              </a:rPr>
              <a:t>aumentano</a:t>
            </a:r>
            <a:r>
              <a:rPr lang="en-CA" sz="1650" dirty="0">
                <a:latin typeface="Avenir Roman" panose="02000503020000020003" pitchFamily="2" charset="0"/>
              </a:rPr>
              <a:t> le </a:t>
            </a:r>
            <a:r>
              <a:rPr lang="en-CA" sz="1650" dirty="0" err="1">
                <a:latin typeface="Avenir Roman" panose="02000503020000020003" pitchFamily="2" charset="0"/>
              </a:rPr>
              <a:t>vacanze</a:t>
            </a:r>
            <a:r>
              <a:rPr lang="en-CA" sz="1650" dirty="0">
                <a:latin typeface="Avenir Roman" panose="02000503020000020003" pitchFamily="2" charset="0"/>
              </a:rPr>
              <a:t> </a:t>
            </a:r>
            <a:r>
              <a:rPr lang="en-CA" sz="1650" dirty="0" err="1">
                <a:latin typeface="Avenir Roman" panose="02000503020000020003" pitchFamily="2" charset="0"/>
              </a:rPr>
              <a:t>lunghe</a:t>
            </a:r>
            <a:r>
              <a:rPr lang="en-CA" sz="1650" dirty="0">
                <a:latin typeface="Avenir Roman" panose="02000503020000020003" pitchFamily="2" charset="0"/>
              </a:rPr>
              <a:t> (</a:t>
            </a:r>
            <a:r>
              <a:rPr lang="en-CA" sz="1650" dirty="0" err="1">
                <a:latin typeface="Avenir Roman" panose="02000503020000020003" pitchFamily="2" charset="0"/>
              </a:rPr>
              <a:t>oltre</a:t>
            </a:r>
            <a:r>
              <a:rPr lang="en-CA" sz="1650" dirty="0">
                <a:latin typeface="Avenir Roman" panose="02000503020000020003" pitchFamily="2" charset="0"/>
              </a:rPr>
              <a:t> quattro </a:t>
            </a:r>
            <a:r>
              <a:rPr lang="en-CA" sz="1650" dirty="0" err="1">
                <a:latin typeface="Avenir Roman" panose="02000503020000020003" pitchFamily="2" charset="0"/>
              </a:rPr>
              <a:t>notti</a:t>
            </a:r>
            <a:r>
              <a:rPr lang="en-CA" sz="1650" dirty="0">
                <a:latin typeface="Avenir Roman" panose="02000503020000020003" pitchFamily="2" charset="0"/>
              </a:rPr>
              <a:t>), con un trend </a:t>
            </a:r>
            <a:r>
              <a:rPr lang="en-CA" sz="1650" dirty="0" err="1">
                <a:latin typeface="Avenir Roman" panose="02000503020000020003" pitchFamily="2" charset="0"/>
              </a:rPr>
              <a:t>positivo</a:t>
            </a:r>
            <a:r>
              <a:rPr lang="en-CA" sz="1650" dirty="0">
                <a:latin typeface="Avenir Roman" panose="02000503020000020003" pitchFamily="2" charset="0"/>
              </a:rPr>
              <a:t> per </a:t>
            </a:r>
            <a:r>
              <a:rPr lang="en-CA" sz="1650" dirty="0" err="1">
                <a:latin typeface="Avenir Roman" panose="02000503020000020003" pitchFamily="2" charset="0"/>
              </a:rPr>
              <a:t>il</a:t>
            </a:r>
            <a:r>
              <a:rPr lang="en-CA" sz="1650" dirty="0">
                <a:latin typeface="Avenir Roman" panose="02000503020000020003" pitchFamily="2" charset="0"/>
              </a:rPr>
              <a:t> </a:t>
            </a:r>
            <a:r>
              <a:rPr lang="en-CA" sz="1650" dirty="0" err="1">
                <a:latin typeface="Avenir Roman" panose="02000503020000020003" pitchFamily="2" charset="0"/>
              </a:rPr>
              <a:t>terzo</a:t>
            </a:r>
            <a:r>
              <a:rPr lang="en-CA" sz="1650" dirty="0">
                <a:latin typeface="Avenir Roman" panose="02000503020000020003" pitchFamily="2" charset="0"/>
              </a:rPr>
              <a:t> anno </a:t>
            </a:r>
            <a:r>
              <a:rPr lang="en-CA" sz="1650" dirty="0" err="1">
                <a:latin typeface="Avenir Roman" panose="02000503020000020003" pitchFamily="2" charset="0"/>
              </a:rPr>
              <a:t>consecutivo</a:t>
            </a:r>
            <a:r>
              <a:rPr lang="en-CA" sz="1650" dirty="0">
                <a:latin typeface="Avenir Roman" panose="02000503020000020003" pitchFamily="2" charset="0"/>
              </a:rPr>
              <a:t> (+12,7%), quelle </a:t>
            </a:r>
            <a:r>
              <a:rPr lang="en-CA" sz="1650" dirty="0" err="1">
                <a:latin typeface="Avenir Roman" panose="02000503020000020003" pitchFamily="2" charset="0"/>
              </a:rPr>
              <a:t>brevi</a:t>
            </a:r>
            <a:r>
              <a:rPr lang="en-CA" sz="1650" dirty="0">
                <a:latin typeface="Avenir Roman" panose="02000503020000020003" pitchFamily="2" charset="0"/>
              </a:rPr>
              <a:t> (+19,6% rispetto al 2017) e </a:t>
            </a:r>
            <a:r>
              <a:rPr lang="en-CA" sz="1650" dirty="0" err="1">
                <a:latin typeface="Avenir Roman" panose="02000503020000020003" pitchFamily="2" charset="0"/>
              </a:rPr>
              <a:t>i</a:t>
            </a:r>
            <a:r>
              <a:rPr lang="en-CA" sz="1650" dirty="0">
                <a:latin typeface="Avenir Roman" panose="02000503020000020003" pitchFamily="2" charset="0"/>
              </a:rPr>
              <a:t> </a:t>
            </a:r>
            <a:r>
              <a:rPr lang="en-CA" sz="1650" dirty="0" err="1">
                <a:latin typeface="Avenir Roman" panose="02000503020000020003" pitchFamily="2" charset="0"/>
              </a:rPr>
              <a:t>viaggi</a:t>
            </a:r>
            <a:r>
              <a:rPr lang="en-CA" sz="1650" dirty="0">
                <a:latin typeface="Avenir Roman" panose="02000503020000020003" pitchFamily="2" charset="0"/>
              </a:rPr>
              <a:t> di </a:t>
            </a:r>
            <a:r>
              <a:rPr lang="en-CA" sz="1650" dirty="0" err="1">
                <a:latin typeface="Avenir Roman" panose="02000503020000020003" pitchFamily="2" charset="0"/>
              </a:rPr>
              <a:t>lavoro</a:t>
            </a:r>
            <a:r>
              <a:rPr lang="en-CA" sz="1650" dirty="0">
                <a:latin typeface="Avenir Roman" panose="02000503020000020003" pitchFamily="2" charset="0"/>
              </a:rPr>
              <a:t> (+57,7%).</a:t>
            </a:r>
          </a:p>
          <a:p>
            <a:pPr marL="0" indent="0">
              <a:buNone/>
            </a:pPr>
            <a:r>
              <a:rPr lang="en-CA" sz="1650" dirty="0">
                <a:latin typeface="Avenir Roman" panose="02000503020000020003" pitchFamily="2" charset="0"/>
              </a:rPr>
              <a:t>Il 79,3% </a:t>
            </a:r>
            <a:r>
              <a:rPr lang="en-CA" sz="1650" dirty="0" err="1">
                <a:latin typeface="Avenir Roman" panose="02000503020000020003" pitchFamily="2" charset="0"/>
              </a:rPr>
              <a:t>dei</a:t>
            </a:r>
            <a:r>
              <a:rPr lang="en-CA" sz="1650" dirty="0">
                <a:latin typeface="Avenir Roman" panose="02000503020000020003" pitchFamily="2" charset="0"/>
              </a:rPr>
              <a:t> </a:t>
            </a:r>
            <a:r>
              <a:rPr lang="en-CA" sz="1650" dirty="0" err="1">
                <a:latin typeface="Avenir Roman" panose="02000503020000020003" pitchFamily="2" charset="0"/>
              </a:rPr>
              <a:t>viaggi</a:t>
            </a:r>
            <a:r>
              <a:rPr lang="en-CA" sz="1650" dirty="0">
                <a:latin typeface="Avenir Roman" panose="02000503020000020003" pitchFamily="2" charset="0"/>
              </a:rPr>
              <a:t> ha come </a:t>
            </a:r>
            <a:r>
              <a:rPr lang="en-CA" sz="1650" dirty="0" err="1">
                <a:latin typeface="Avenir Roman" panose="02000503020000020003" pitchFamily="2" charset="0"/>
              </a:rPr>
              <a:t>destinazione</a:t>
            </a:r>
            <a:r>
              <a:rPr lang="en-CA" sz="1650" dirty="0">
                <a:latin typeface="Avenir Roman" panose="02000503020000020003" pitchFamily="2" charset="0"/>
              </a:rPr>
              <a:t> </a:t>
            </a:r>
            <a:r>
              <a:rPr lang="en-CA" sz="1650" dirty="0" err="1">
                <a:latin typeface="Avenir Roman" panose="02000503020000020003" pitchFamily="2" charset="0"/>
              </a:rPr>
              <a:t>principale</a:t>
            </a:r>
            <a:r>
              <a:rPr lang="en-CA" sz="1650" dirty="0">
                <a:latin typeface="Avenir Roman" panose="02000503020000020003" pitchFamily="2" charset="0"/>
              </a:rPr>
              <a:t> </a:t>
            </a:r>
            <a:r>
              <a:rPr lang="en-CA" sz="1650" dirty="0" err="1">
                <a:latin typeface="Avenir Roman" panose="02000503020000020003" pitchFamily="2" charset="0"/>
              </a:rPr>
              <a:t>località</a:t>
            </a:r>
            <a:r>
              <a:rPr lang="en-CA" sz="1650" dirty="0">
                <a:latin typeface="Avenir Roman" panose="02000503020000020003" pitchFamily="2" charset="0"/>
              </a:rPr>
              <a:t> </a:t>
            </a:r>
            <a:r>
              <a:rPr lang="en-CA" sz="1650" dirty="0" err="1">
                <a:latin typeface="Avenir Roman" panose="02000503020000020003" pitchFamily="2" charset="0"/>
              </a:rPr>
              <a:t>nazionali</a:t>
            </a:r>
            <a:r>
              <a:rPr lang="en-CA" sz="1650" dirty="0">
                <a:latin typeface="Avenir Roman" panose="02000503020000020003" pitchFamily="2" charset="0"/>
              </a:rPr>
              <a:t> (+16,7%), </a:t>
            </a:r>
            <a:r>
              <a:rPr lang="en-CA" sz="1650" dirty="0" err="1">
                <a:latin typeface="Avenir Roman" panose="02000503020000020003" pitchFamily="2" charset="0"/>
              </a:rPr>
              <a:t>il</a:t>
            </a:r>
            <a:r>
              <a:rPr lang="en-CA" sz="1650" dirty="0">
                <a:latin typeface="Avenir Roman" panose="02000503020000020003" pitchFamily="2" charset="0"/>
              </a:rPr>
              <a:t> restante 20,7% </a:t>
            </a:r>
            <a:r>
              <a:rPr lang="en-CA" sz="1650" dirty="0" err="1">
                <a:latin typeface="Avenir Roman" panose="02000503020000020003" pitchFamily="2" charset="0"/>
              </a:rPr>
              <a:t>è</a:t>
            </a:r>
            <a:r>
              <a:rPr lang="en-CA" sz="1650" dirty="0">
                <a:latin typeface="Avenir Roman" panose="02000503020000020003" pitchFamily="2" charset="0"/>
              </a:rPr>
              <a:t> </a:t>
            </a:r>
            <a:r>
              <a:rPr lang="en-CA" sz="1650" dirty="0" err="1">
                <a:latin typeface="Avenir Roman" panose="02000503020000020003" pitchFamily="2" charset="0"/>
              </a:rPr>
              <a:t>diretto</a:t>
            </a:r>
            <a:r>
              <a:rPr lang="en-CA" sz="1650" dirty="0">
                <a:latin typeface="Avenir Roman" panose="02000503020000020003" pitchFamily="2" charset="0"/>
              </a:rPr>
              <a:t> </a:t>
            </a:r>
            <a:r>
              <a:rPr lang="en-CA" sz="1650" dirty="0" err="1">
                <a:latin typeface="Avenir Roman" panose="02000503020000020003" pitchFamily="2" charset="0"/>
              </a:rPr>
              <a:t>soprattutto</a:t>
            </a:r>
            <a:r>
              <a:rPr lang="en-CA" sz="1650" dirty="0">
                <a:latin typeface="Avenir Roman" panose="02000503020000020003" pitchFamily="2" charset="0"/>
              </a:rPr>
              <a:t> </a:t>
            </a:r>
            <a:r>
              <a:rPr lang="en-CA" sz="1650" dirty="0" err="1">
                <a:latin typeface="Avenir Roman" panose="02000503020000020003" pitchFamily="2" charset="0"/>
              </a:rPr>
              <a:t>nei</a:t>
            </a:r>
            <a:r>
              <a:rPr lang="en-CA" sz="1650" dirty="0">
                <a:latin typeface="Avenir Roman" panose="02000503020000020003" pitchFamily="2" charset="0"/>
              </a:rPr>
              <a:t> </a:t>
            </a:r>
            <a:r>
              <a:rPr lang="en-CA" sz="1650" dirty="0" err="1">
                <a:latin typeface="Avenir Roman" panose="02000503020000020003" pitchFamily="2" charset="0"/>
              </a:rPr>
              <a:t>Paesi</a:t>
            </a:r>
            <a:r>
              <a:rPr lang="en-CA" sz="1650" dirty="0">
                <a:latin typeface="Avenir Roman" panose="02000503020000020003" pitchFamily="2" charset="0"/>
              </a:rPr>
              <a:t> </a:t>
            </a:r>
            <a:r>
              <a:rPr lang="en-CA" sz="1650" dirty="0" err="1">
                <a:latin typeface="Avenir Roman" panose="02000503020000020003" pitchFamily="2" charset="0"/>
              </a:rPr>
              <a:t>dell’Unione</a:t>
            </a:r>
            <a:r>
              <a:rPr lang="en-CA" sz="1650" dirty="0">
                <a:latin typeface="Avenir Roman" panose="02000503020000020003" pitchFamily="2" charset="0"/>
              </a:rPr>
              <a:t> </a:t>
            </a:r>
            <a:r>
              <a:rPr lang="en-CA" sz="1650" dirty="0" err="1">
                <a:latin typeface="Avenir Roman" panose="02000503020000020003" pitchFamily="2" charset="0"/>
              </a:rPr>
              <a:t>europea</a:t>
            </a:r>
            <a:r>
              <a:rPr lang="en-CA" sz="1650" dirty="0">
                <a:latin typeface="Avenir Roman" panose="02000503020000020003" pitchFamily="2" charset="0"/>
              </a:rPr>
              <a:t> e </a:t>
            </a:r>
            <a:r>
              <a:rPr lang="en-CA" sz="1650" dirty="0" err="1">
                <a:latin typeface="Avenir Roman" panose="02000503020000020003" pitchFamily="2" charset="0"/>
              </a:rPr>
              <a:t>registra</a:t>
            </a:r>
            <a:r>
              <a:rPr lang="en-CA" sz="1650" dirty="0">
                <a:latin typeface="Avenir Roman" panose="02000503020000020003" pitchFamily="2" charset="0"/>
              </a:rPr>
              <a:t> una </a:t>
            </a:r>
            <a:r>
              <a:rPr lang="en-CA" sz="1650" dirty="0" err="1">
                <a:latin typeface="Avenir Roman" panose="02000503020000020003" pitchFamily="2" charset="0"/>
              </a:rPr>
              <a:t>notevole</a:t>
            </a:r>
            <a:r>
              <a:rPr lang="en-CA" sz="1650" dirty="0">
                <a:latin typeface="Avenir Roman" panose="02000503020000020003" pitchFamily="2" charset="0"/>
              </a:rPr>
              <a:t> </a:t>
            </a:r>
            <a:r>
              <a:rPr lang="en-CA" sz="1650" dirty="0" err="1">
                <a:latin typeface="Avenir Roman" panose="02000503020000020003" pitchFamily="2" charset="0"/>
              </a:rPr>
              <a:t>crescita</a:t>
            </a:r>
            <a:r>
              <a:rPr lang="en-CA" sz="1650" dirty="0">
                <a:latin typeface="Avenir Roman" panose="02000503020000020003" pitchFamily="2" charset="0"/>
              </a:rPr>
              <a:t> </a:t>
            </a:r>
            <a:r>
              <a:rPr lang="en-CA" sz="1650" dirty="0" err="1">
                <a:latin typeface="Avenir Roman" panose="02000503020000020003" pitchFamily="2" charset="0"/>
              </a:rPr>
              <a:t>sull’anno</a:t>
            </a:r>
            <a:r>
              <a:rPr lang="en-CA" sz="1650" dirty="0">
                <a:latin typeface="Avenir Roman" panose="02000503020000020003" pitchFamily="2" charset="0"/>
              </a:rPr>
              <a:t> </a:t>
            </a:r>
            <a:r>
              <a:rPr lang="en-CA" sz="1650" dirty="0" err="1">
                <a:latin typeface="Avenir Roman" panose="02000503020000020003" pitchFamily="2" charset="0"/>
              </a:rPr>
              <a:t>precedente</a:t>
            </a:r>
            <a:r>
              <a:rPr lang="en-CA" sz="1650" dirty="0">
                <a:latin typeface="Avenir Roman" panose="02000503020000020003" pitchFamily="2" charset="0"/>
              </a:rPr>
              <a:t> (+31,4%).</a:t>
            </a:r>
          </a:p>
          <a:p>
            <a:pPr marL="0" indent="0">
              <a:buNone/>
            </a:pPr>
            <a:r>
              <a:rPr lang="en-CA" sz="1650" dirty="0">
                <a:latin typeface="Avenir Roman" panose="02000503020000020003" pitchFamily="2" charset="0"/>
              </a:rPr>
              <a:t>Le mete </a:t>
            </a:r>
            <a:r>
              <a:rPr lang="en-CA" sz="1650" dirty="0" err="1">
                <a:latin typeface="Avenir Roman" panose="02000503020000020003" pitchFamily="2" charset="0"/>
              </a:rPr>
              <a:t>principali</a:t>
            </a:r>
            <a:r>
              <a:rPr lang="en-CA" sz="1650" dirty="0">
                <a:latin typeface="Avenir Roman" panose="02000503020000020003" pitchFamily="2" charset="0"/>
              </a:rPr>
              <a:t> in Italia </a:t>
            </a:r>
            <a:r>
              <a:rPr lang="en-CA" sz="1650" dirty="0" err="1">
                <a:latin typeface="Avenir Roman" panose="02000503020000020003" pitchFamily="2" charset="0"/>
              </a:rPr>
              <a:t>sono</a:t>
            </a:r>
            <a:r>
              <a:rPr lang="en-CA" sz="1650" dirty="0">
                <a:latin typeface="Avenir Roman" panose="02000503020000020003" pitchFamily="2" charset="0"/>
              </a:rPr>
              <a:t> la Puglia (13,1%) e </a:t>
            </a:r>
            <a:r>
              <a:rPr lang="en-CA" sz="1650" dirty="0" err="1">
                <a:latin typeface="Avenir Roman" panose="02000503020000020003" pitchFamily="2" charset="0"/>
              </a:rPr>
              <a:t>l’Emilia</a:t>
            </a:r>
            <a:r>
              <a:rPr lang="en-CA" sz="1650" dirty="0">
                <a:latin typeface="Avenir Roman" panose="02000503020000020003" pitchFamily="2" charset="0"/>
              </a:rPr>
              <a:t>-Romagna (9,9%) per le </a:t>
            </a:r>
            <a:r>
              <a:rPr lang="en-CA" sz="1650" dirty="0" err="1">
                <a:latin typeface="Avenir Roman" panose="02000503020000020003" pitchFamily="2" charset="0"/>
              </a:rPr>
              <a:t>vacanze</a:t>
            </a:r>
            <a:r>
              <a:rPr lang="en-CA" sz="1650" dirty="0">
                <a:latin typeface="Avenir Roman" panose="02000503020000020003" pitchFamily="2" charset="0"/>
              </a:rPr>
              <a:t> </a:t>
            </a:r>
            <a:r>
              <a:rPr lang="en-CA" sz="1650" dirty="0" err="1">
                <a:latin typeface="Avenir Roman" panose="02000503020000020003" pitchFamily="2" charset="0"/>
              </a:rPr>
              <a:t>lunghe</a:t>
            </a:r>
            <a:r>
              <a:rPr lang="en-CA" sz="1650" dirty="0">
                <a:latin typeface="Avenir Roman" panose="02000503020000020003" pitchFamily="2" charset="0"/>
              </a:rPr>
              <a:t> </a:t>
            </a:r>
            <a:r>
              <a:rPr lang="en-CA" sz="1650" dirty="0" err="1">
                <a:latin typeface="Avenir Roman" panose="02000503020000020003" pitchFamily="2" charset="0"/>
              </a:rPr>
              <a:t>estive</a:t>
            </a:r>
            <a:r>
              <a:rPr lang="en-CA" sz="1650" dirty="0">
                <a:latin typeface="Avenir Roman" panose="02000503020000020003" pitchFamily="2" charset="0"/>
              </a:rPr>
              <a:t> e </a:t>
            </a:r>
            <a:r>
              <a:rPr lang="en-CA" sz="1650" dirty="0" err="1">
                <a:latin typeface="Avenir Roman" panose="02000503020000020003" pitchFamily="2" charset="0"/>
              </a:rPr>
              <a:t>il</a:t>
            </a:r>
            <a:r>
              <a:rPr lang="en-CA" sz="1650" dirty="0">
                <a:latin typeface="Avenir Roman" panose="02000503020000020003" pitchFamily="2" charset="0"/>
              </a:rPr>
              <a:t> Trentino-Alto Adige (31,0%) per quelle </a:t>
            </a:r>
            <a:r>
              <a:rPr lang="en-CA" sz="1650" dirty="0" err="1">
                <a:latin typeface="Avenir Roman" panose="02000503020000020003" pitchFamily="2" charset="0"/>
              </a:rPr>
              <a:t>invernali</a:t>
            </a:r>
            <a:r>
              <a:rPr lang="en-CA" sz="1650" dirty="0">
                <a:latin typeface="Avenir Roman" panose="02000503020000020003" pitchFamily="2" charset="0"/>
              </a:rPr>
              <a:t>. In </a:t>
            </a:r>
            <a:r>
              <a:rPr lang="en-CA" sz="1650" dirty="0" err="1">
                <a:latin typeface="Avenir Roman" panose="02000503020000020003" pitchFamily="2" charset="0"/>
              </a:rPr>
              <a:t>autunno</a:t>
            </a:r>
            <a:r>
              <a:rPr lang="en-CA" sz="1650" dirty="0">
                <a:latin typeface="Avenir Roman" panose="02000503020000020003" pitchFamily="2" charset="0"/>
              </a:rPr>
              <a:t> al primo </a:t>
            </a:r>
            <a:r>
              <a:rPr lang="en-CA" sz="1650" dirty="0" err="1">
                <a:latin typeface="Avenir Roman" panose="02000503020000020003" pitchFamily="2" charset="0"/>
              </a:rPr>
              <a:t>posto</a:t>
            </a:r>
            <a:r>
              <a:rPr lang="en-CA" sz="1650" dirty="0">
                <a:latin typeface="Avenir Roman" panose="02000503020000020003" pitchFamily="2" charset="0"/>
              </a:rPr>
              <a:t> </a:t>
            </a:r>
            <a:r>
              <a:rPr lang="en-CA" sz="1650" dirty="0" err="1">
                <a:latin typeface="Avenir Roman" panose="02000503020000020003" pitchFamily="2" charset="0"/>
              </a:rPr>
              <a:t>si</a:t>
            </a:r>
            <a:r>
              <a:rPr lang="en-CA" sz="1650" dirty="0">
                <a:latin typeface="Avenir Roman" panose="02000503020000020003" pitchFamily="2" charset="0"/>
              </a:rPr>
              <a:t> </a:t>
            </a:r>
            <a:r>
              <a:rPr lang="en-CA" sz="1650" dirty="0" err="1">
                <a:latin typeface="Avenir Roman" panose="02000503020000020003" pitchFamily="2" charset="0"/>
              </a:rPr>
              <a:t>posiziona</a:t>
            </a:r>
            <a:r>
              <a:rPr lang="en-CA" sz="1650" dirty="0">
                <a:latin typeface="Avenir Roman" panose="02000503020000020003" pitchFamily="2" charset="0"/>
              </a:rPr>
              <a:t> la </a:t>
            </a:r>
            <a:r>
              <a:rPr lang="en-CA" sz="1650" dirty="0" err="1">
                <a:latin typeface="Avenir Roman" panose="02000503020000020003" pitchFamily="2" charset="0"/>
              </a:rPr>
              <a:t>Lombardia</a:t>
            </a:r>
            <a:r>
              <a:rPr lang="en-CA" sz="1650" dirty="0">
                <a:latin typeface="Avenir Roman" panose="02000503020000020003" pitchFamily="2" charset="0"/>
              </a:rPr>
              <a:t> (14,2%) e in primavera la Toscana (14,1%), </a:t>
            </a:r>
            <a:r>
              <a:rPr lang="en-CA" sz="1650" dirty="0" err="1">
                <a:latin typeface="Avenir Roman" panose="02000503020000020003" pitchFamily="2" charset="0"/>
              </a:rPr>
              <a:t>principale</a:t>
            </a:r>
            <a:r>
              <a:rPr lang="en-CA" sz="1650" dirty="0">
                <a:latin typeface="Avenir Roman" panose="02000503020000020003" pitchFamily="2" charset="0"/>
              </a:rPr>
              <a:t> </a:t>
            </a:r>
            <a:r>
              <a:rPr lang="en-CA" sz="1650" dirty="0" err="1">
                <a:latin typeface="Avenir Roman" panose="02000503020000020003" pitchFamily="2" charset="0"/>
              </a:rPr>
              <a:t>destinazione</a:t>
            </a:r>
            <a:r>
              <a:rPr lang="en-CA" sz="1650" dirty="0">
                <a:latin typeface="Avenir Roman" panose="02000503020000020003" pitchFamily="2" charset="0"/>
              </a:rPr>
              <a:t> </a:t>
            </a:r>
            <a:r>
              <a:rPr lang="en-CA" sz="1650" dirty="0" err="1">
                <a:latin typeface="Avenir Roman" panose="02000503020000020003" pitchFamily="2" charset="0"/>
              </a:rPr>
              <a:t>delle</a:t>
            </a:r>
            <a:r>
              <a:rPr lang="en-CA" sz="1650" dirty="0">
                <a:latin typeface="Avenir Roman" panose="02000503020000020003" pitchFamily="2" charset="0"/>
              </a:rPr>
              <a:t> </a:t>
            </a:r>
            <a:r>
              <a:rPr lang="en-CA" sz="1650" dirty="0" err="1">
                <a:latin typeface="Avenir Roman" panose="02000503020000020003" pitchFamily="2" charset="0"/>
              </a:rPr>
              <a:t>vacanze</a:t>
            </a:r>
            <a:r>
              <a:rPr lang="en-CA" sz="1650" dirty="0">
                <a:latin typeface="Avenir Roman" panose="02000503020000020003" pitchFamily="2" charset="0"/>
              </a:rPr>
              <a:t> </a:t>
            </a:r>
            <a:r>
              <a:rPr lang="en-CA" sz="1650" dirty="0" err="1">
                <a:latin typeface="Avenir Roman" panose="02000503020000020003" pitchFamily="2" charset="0"/>
              </a:rPr>
              <a:t>brevi</a:t>
            </a:r>
            <a:r>
              <a:rPr lang="en-CA" sz="1650" dirty="0">
                <a:latin typeface="Avenir Roman" panose="02000503020000020003" pitchFamily="2" charset="0"/>
              </a:rPr>
              <a:t> </a:t>
            </a:r>
            <a:r>
              <a:rPr lang="en-CA" sz="1650" dirty="0" err="1">
                <a:latin typeface="Avenir Roman" panose="02000503020000020003" pitchFamily="2" charset="0"/>
              </a:rPr>
              <a:t>dell’anno</a:t>
            </a:r>
            <a:r>
              <a:rPr lang="en-CA" sz="1650" dirty="0">
                <a:latin typeface="Avenir Roman" panose="02000503020000020003" pitchFamily="2" charset="0"/>
              </a:rPr>
              <a:t> (16,4%).</a:t>
            </a:r>
          </a:p>
          <a:p>
            <a:pPr marL="0" indent="0">
              <a:buNone/>
            </a:pPr>
            <a:r>
              <a:rPr lang="en-CA" sz="1650" dirty="0">
                <a:latin typeface="Avenir Roman" panose="02000503020000020003" pitchFamily="2" charset="0"/>
              </a:rPr>
              <a:t>La Francia </a:t>
            </a:r>
            <a:r>
              <a:rPr lang="en-CA" sz="1650" dirty="0" err="1">
                <a:latin typeface="Avenir Roman" panose="02000503020000020003" pitchFamily="2" charset="0"/>
              </a:rPr>
              <a:t>è</a:t>
            </a:r>
            <a:r>
              <a:rPr lang="en-CA" sz="1650" dirty="0">
                <a:latin typeface="Avenir Roman" panose="02000503020000020003" pitchFamily="2" charset="0"/>
              </a:rPr>
              <a:t> la </a:t>
            </a:r>
            <a:r>
              <a:rPr lang="en-CA" sz="1650" dirty="0" err="1">
                <a:latin typeface="Avenir Roman" panose="02000503020000020003" pitchFamily="2" charset="0"/>
              </a:rPr>
              <a:t>destinazione</a:t>
            </a:r>
            <a:r>
              <a:rPr lang="en-CA" sz="1650" dirty="0">
                <a:latin typeface="Avenir Roman" panose="02000503020000020003" pitchFamily="2" charset="0"/>
              </a:rPr>
              <a:t> </a:t>
            </a:r>
            <a:r>
              <a:rPr lang="en-CA" sz="1650" dirty="0" err="1">
                <a:latin typeface="Avenir Roman" panose="02000503020000020003" pitchFamily="2" charset="0"/>
              </a:rPr>
              <a:t>preferita</a:t>
            </a:r>
            <a:r>
              <a:rPr lang="en-CA" sz="1650" dirty="0">
                <a:latin typeface="Avenir Roman" panose="02000503020000020003" pitchFamily="2" charset="0"/>
              </a:rPr>
              <a:t> per le </a:t>
            </a:r>
            <a:r>
              <a:rPr lang="en-CA" sz="1650" dirty="0" err="1">
                <a:latin typeface="Avenir Roman" panose="02000503020000020003" pitchFamily="2" charset="0"/>
              </a:rPr>
              <a:t>vacanze</a:t>
            </a:r>
            <a:r>
              <a:rPr lang="en-CA" sz="1650" dirty="0">
                <a:latin typeface="Avenir Roman" panose="02000503020000020003" pitchFamily="2" charset="0"/>
              </a:rPr>
              <a:t> </a:t>
            </a:r>
            <a:r>
              <a:rPr lang="en-CA" sz="1650" dirty="0" err="1">
                <a:latin typeface="Avenir Roman" panose="02000503020000020003" pitchFamily="2" charset="0"/>
              </a:rPr>
              <a:t>brevi</a:t>
            </a:r>
            <a:r>
              <a:rPr lang="en-CA" sz="1650" dirty="0">
                <a:latin typeface="Avenir Roman" panose="02000503020000020003" pitchFamily="2" charset="0"/>
              </a:rPr>
              <a:t> </a:t>
            </a:r>
            <a:r>
              <a:rPr lang="en-CA" sz="1650" dirty="0" err="1">
                <a:latin typeface="Avenir Roman" panose="02000503020000020003" pitchFamily="2" charset="0"/>
              </a:rPr>
              <a:t>all’estero</a:t>
            </a:r>
            <a:r>
              <a:rPr lang="en-CA" sz="1650" dirty="0">
                <a:latin typeface="Avenir Roman" panose="02000503020000020003" pitchFamily="2" charset="0"/>
              </a:rPr>
              <a:t> (17,6%), la </a:t>
            </a:r>
            <a:r>
              <a:rPr lang="en-CA" sz="1650" dirty="0" err="1">
                <a:latin typeface="Avenir Roman" panose="02000503020000020003" pitchFamily="2" charset="0"/>
              </a:rPr>
              <a:t>Spagna</a:t>
            </a:r>
            <a:r>
              <a:rPr lang="en-CA" sz="1650" dirty="0">
                <a:latin typeface="Avenir Roman" panose="02000503020000020003" pitchFamily="2" charset="0"/>
              </a:rPr>
              <a:t> per quelle </a:t>
            </a:r>
            <a:r>
              <a:rPr lang="en-CA" sz="1650" dirty="0" err="1">
                <a:latin typeface="Avenir Roman" panose="02000503020000020003" pitchFamily="2" charset="0"/>
              </a:rPr>
              <a:t>lunghe</a:t>
            </a:r>
            <a:r>
              <a:rPr lang="en-CA" sz="1650" dirty="0">
                <a:latin typeface="Avenir Roman" panose="02000503020000020003" pitchFamily="2" charset="0"/>
              </a:rPr>
              <a:t> (12,6%) e per </a:t>
            </a:r>
            <a:r>
              <a:rPr lang="en-CA" sz="1650" dirty="0" err="1">
                <a:latin typeface="Avenir Roman" panose="02000503020000020003" pitchFamily="2" charset="0"/>
              </a:rPr>
              <a:t>i</a:t>
            </a:r>
            <a:r>
              <a:rPr lang="en-CA" sz="1650" dirty="0">
                <a:latin typeface="Avenir Roman" panose="02000503020000020003" pitchFamily="2" charset="0"/>
              </a:rPr>
              <a:t> </a:t>
            </a:r>
            <a:r>
              <a:rPr lang="en-CA" sz="1650" dirty="0" err="1">
                <a:latin typeface="Avenir Roman" panose="02000503020000020003" pitchFamily="2" charset="0"/>
              </a:rPr>
              <a:t>viaggi</a:t>
            </a:r>
            <a:r>
              <a:rPr lang="en-CA" sz="1650" dirty="0">
                <a:latin typeface="Avenir Roman" panose="02000503020000020003" pitchFamily="2" charset="0"/>
              </a:rPr>
              <a:t> di </a:t>
            </a:r>
            <a:r>
              <a:rPr lang="en-CA" sz="1650" dirty="0" err="1">
                <a:latin typeface="Avenir Roman" panose="02000503020000020003" pitchFamily="2" charset="0"/>
              </a:rPr>
              <a:t>affari</a:t>
            </a:r>
            <a:r>
              <a:rPr lang="en-CA" sz="1650" dirty="0">
                <a:latin typeface="Avenir Roman" panose="02000503020000020003" pitchFamily="2" charset="0"/>
              </a:rPr>
              <a:t> (12,4%).</a:t>
            </a:r>
          </a:p>
          <a:p>
            <a:pPr marL="0" indent="0">
              <a:buNone/>
            </a:pPr>
            <a:r>
              <a:rPr lang="en-CA" sz="1650" dirty="0" err="1">
                <a:latin typeface="Avenir Roman" panose="02000503020000020003" pitchFamily="2" charset="0"/>
              </a:rPr>
              <a:t>Tra</a:t>
            </a:r>
            <a:r>
              <a:rPr lang="en-CA" sz="1650" dirty="0">
                <a:latin typeface="Avenir Roman" panose="02000503020000020003" pitchFamily="2" charset="0"/>
              </a:rPr>
              <a:t> </a:t>
            </a:r>
            <a:r>
              <a:rPr lang="en-CA" sz="1650" dirty="0" err="1">
                <a:latin typeface="Avenir Roman" panose="02000503020000020003" pitchFamily="2" charset="0"/>
              </a:rPr>
              <a:t>i</a:t>
            </a:r>
            <a:r>
              <a:rPr lang="en-CA" sz="1650" dirty="0">
                <a:latin typeface="Avenir Roman" panose="02000503020000020003" pitchFamily="2" charset="0"/>
              </a:rPr>
              <a:t> </a:t>
            </a:r>
            <a:r>
              <a:rPr lang="en-CA" sz="1650" dirty="0" err="1">
                <a:latin typeface="Avenir Roman" panose="02000503020000020003" pitchFamily="2" charset="0"/>
              </a:rPr>
              <a:t>viaggi</a:t>
            </a:r>
            <a:r>
              <a:rPr lang="en-CA" sz="1650" dirty="0">
                <a:latin typeface="Avenir Roman" panose="02000503020000020003" pitchFamily="2" charset="0"/>
              </a:rPr>
              <a:t> con mete extra-</a:t>
            </a:r>
            <a:r>
              <a:rPr lang="en-CA" sz="1650" dirty="0" err="1">
                <a:latin typeface="Avenir Roman" panose="02000503020000020003" pitchFamily="2" charset="0"/>
              </a:rPr>
              <a:t>europee</a:t>
            </a:r>
            <a:r>
              <a:rPr lang="en-CA" sz="1650" dirty="0">
                <a:latin typeface="Avenir Roman" panose="02000503020000020003" pitchFamily="2" charset="0"/>
              </a:rPr>
              <a:t>, </a:t>
            </a:r>
            <a:r>
              <a:rPr lang="en-CA" sz="1650" dirty="0" err="1">
                <a:latin typeface="Avenir Roman" panose="02000503020000020003" pitchFamily="2" charset="0"/>
              </a:rPr>
              <a:t>gli</a:t>
            </a:r>
            <a:r>
              <a:rPr lang="en-CA" sz="1650" dirty="0">
                <a:latin typeface="Avenir Roman" panose="02000503020000020003" pitchFamily="2" charset="0"/>
              </a:rPr>
              <a:t> </a:t>
            </a:r>
            <a:r>
              <a:rPr lang="en-CA" sz="1650" dirty="0" err="1">
                <a:latin typeface="Avenir Roman" panose="02000503020000020003" pitchFamily="2" charset="0"/>
              </a:rPr>
              <a:t>Stati</a:t>
            </a:r>
            <a:r>
              <a:rPr lang="en-CA" sz="1650" dirty="0">
                <a:latin typeface="Avenir Roman" panose="02000503020000020003" pitchFamily="2" charset="0"/>
              </a:rPr>
              <a:t> </a:t>
            </a:r>
            <a:r>
              <a:rPr lang="en-CA" sz="1650" dirty="0" err="1">
                <a:latin typeface="Avenir Roman" panose="02000503020000020003" pitchFamily="2" charset="0"/>
              </a:rPr>
              <a:t>Uniti</a:t>
            </a:r>
            <a:r>
              <a:rPr lang="en-CA" sz="1650" dirty="0">
                <a:latin typeface="Avenir Roman" panose="02000503020000020003" pitchFamily="2" charset="0"/>
              </a:rPr>
              <a:t> </a:t>
            </a:r>
            <a:r>
              <a:rPr lang="en-CA" sz="1650" dirty="0" err="1">
                <a:latin typeface="Avenir Roman" panose="02000503020000020003" pitchFamily="2" charset="0"/>
              </a:rPr>
              <a:t>sono</a:t>
            </a:r>
            <a:r>
              <a:rPr lang="en-CA" sz="1650" dirty="0">
                <a:latin typeface="Avenir Roman" panose="02000503020000020003" pitchFamily="2" charset="0"/>
              </a:rPr>
              <a:t> la </a:t>
            </a:r>
            <a:r>
              <a:rPr lang="en-CA" sz="1650" dirty="0" err="1">
                <a:latin typeface="Avenir Roman" panose="02000503020000020003" pitchFamily="2" charset="0"/>
              </a:rPr>
              <a:t>destinazione</a:t>
            </a:r>
            <a:r>
              <a:rPr lang="en-CA" sz="1650" dirty="0">
                <a:latin typeface="Avenir Roman" panose="02000503020000020003" pitchFamily="2" charset="0"/>
              </a:rPr>
              <a:t> </a:t>
            </a:r>
            <a:r>
              <a:rPr lang="en-CA" sz="1650" dirty="0" err="1">
                <a:latin typeface="Avenir Roman" panose="02000503020000020003" pitchFamily="2" charset="0"/>
              </a:rPr>
              <a:t>preferita</a:t>
            </a:r>
            <a:r>
              <a:rPr lang="en-CA" sz="1650" dirty="0">
                <a:latin typeface="Avenir Roman" panose="02000503020000020003" pitchFamily="2" charset="0"/>
              </a:rPr>
              <a:t> </a:t>
            </a:r>
            <a:r>
              <a:rPr lang="en-CA" sz="1650" dirty="0" err="1">
                <a:latin typeface="Avenir Roman" panose="02000503020000020003" pitchFamily="2" charset="0"/>
              </a:rPr>
              <a:t>sia</a:t>
            </a:r>
            <a:r>
              <a:rPr lang="en-CA" sz="1650" dirty="0">
                <a:latin typeface="Avenir Roman" panose="02000503020000020003" pitchFamily="2" charset="0"/>
              </a:rPr>
              <a:t> per le </a:t>
            </a:r>
            <a:r>
              <a:rPr lang="en-CA" sz="1650" dirty="0" err="1">
                <a:latin typeface="Avenir Roman" panose="02000503020000020003" pitchFamily="2" charset="0"/>
              </a:rPr>
              <a:t>vacanze</a:t>
            </a:r>
            <a:r>
              <a:rPr lang="en-CA" sz="1650" dirty="0">
                <a:latin typeface="Avenir Roman" panose="02000503020000020003" pitchFamily="2" charset="0"/>
              </a:rPr>
              <a:t> </a:t>
            </a:r>
            <a:r>
              <a:rPr lang="en-CA" sz="1650" dirty="0" err="1">
                <a:latin typeface="Avenir Roman" panose="02000503020000020003" pitchFamily="2" charset="0"/>
              </a:rPr>
              <a:t>lunghe</a:t>
            </a:r>
            <a:r>
              <a:rPr lang="en-CA" sz="1650" dirty="0">
                <a:latin typeface="Avenir Roman" panose="02000503020000020003" pitchFamily="2" charset="0"/>
              </a:rPr>
              <a:t> (2,4%) </a:t>
            </a:r>
            <a:r>
              <a:rPr lang="en-CA" sz="1650" dirty="0" err="1">
                <a:latin typeface="Avenir Roman" panose="02000503020000020003" pitchFamily="2" charset="0"/>
              </a:rPr>
              <a:t>sia</a:t>
            </a:r>
            <a:r>
              <a:rPr lang="en-CA" sz="1650" dirty="0">
                <a:latin typeface="Avenir Roman" panose="02000503020000020003" pitchFamily="2" charset="0"/>
              </a:rPr>
              <a:t> per </a:t>
            </a:r>
            <a:r>
              <a:rPr lang="en-CA" sz="1650" dirty="0" err="1">
                <a:latin typeface="Avenir Roman" panose="02000503020000020003" pitchFamily="2" charset="0"/>
              </a:rPr>
              <a:t>i</a:t>
            </a:r>
            <a:r>
              <a:rPr lang="en-CA" sz="1650" dirty="0">
                <a:latin typeface="Avenir Roman" panose="02000503020000020003" pitchFamily="2" charset="0"/>
              </a:rPr>
              <a:t> </a:t>
            </a:r>
            <a:r>
              <a:rPr lang="en-CA" sz="1650" dirty="0" err="1">
                <a:latin typeface="Avenir Roman" panose="02000503020000020003" pitchFamily="2" charset="0"/>
              </a:rPr>
              <a:t>viaggi</a:t>
            </a:r>
            <a:r>
              <a:rPr lang="en-CA" sz="1650" dirty="0">
                <a:latin typeface="Avenir Roman" panose="02000503020000020003" pitchFamily="2" charset="0"/>
              </a:rPr>
              <a:t> di </a:t>
            </a:r>
            <a:r>
              <a:rPr lang="en-CA" sz="1650" dirty="0" err="1">
                <a:latin typeface="Avenir Roman" panose="02000503020000020003" pitchFamily="2" charset="0"/>
              </a:rPr>
              <a:t>lavoro</a:t>
            </a:r>
            <a:r>
              <a:rPr lang="en-CA" sz="1650" dirty="0">
                <a:latin typeface="Avenir Roman" panose="02000503020000020003" pitchFamily="2" charset="0"/>
              </a:rPr>
              <a:t> (3,9%). </a:t>
            </a:r>
          </a:p>
          <a:p>
            <a:pPr marL="0" indent="0">
              <a:buNone/>
            </a:pPr>
            <a:endParaRPr lang="en-CA" dirty="0">
              <a:latin typeface="Avenir Roman" panose="02000503020000020003" pitchFamily="2" charset="0"/>
            </a:endParaRPr>
          </a:p>
          <a:p>
            <a:pPr marL="0" indent="0">
              <a:buNone/>
            </a:pPr>
            <a:endParaRPr lang="en-CA" dirty="0"/>
          </a:p>
          <a:p>
            <a:pPr marL="0" indent="0">
              <a:buNone/>
            </a:pPr>
            <a:endParaRPr lang="en-CA" dirty="0"/>
          </a:p>
          <a:p>
            <a:pPr marL="0" indent="0">
              <a:buNone/>
            </a:pPr>
            <a:endParaRPr lang="en-CA" dirty="0"/>
          </a:p>
          <a:p>
            <a:endParaRPr lang="en-US" dirty="0"/>
          </a:p>
        </p:txBody>
      </p:sp>
      <p:sp>
        <p:nvSpPr>
          <p:cNvPr id="4" name="TextBox 3">
            <a:extLst>
              <a:ext uri="{FF2B5EF4-FFF2-40B4-BE49-F238E27FC236}">
                <a16:creationId xmlns:a16="http://schemas.microsoft.com/office/drawing/2014/main" id="{7D5C886D-47AE-9541-A7C8-C7B5E4D026F2}"/>
              </a:ext>
            </a:extLst>
          </p:cNvPr>
          <p:cNvSpPr txBox="1"/>
          <p:nvPr/>
        </p:nvSpPr>
        <p:spPr>
          <a:xfrm>
            <a:off x="321465" y="1735937"/>
            <a:ext cx="8237764" cy="369332"/>
          </a:xfrm>
          <a:prstGeom prst="rect">
            <a:avLst/>
          </a:prstGeom>
          <a:noFill/>
        </p:spPr>
        <p:txBody>
          <a:bodyPr wrap="square" rtlCol="0">
            <a:spAutoFit/>
          </a:bodyPr>
          <a:lstStyle/>
          <a:p>
            <a:r>
              <a:rPr lang="en-US" b="1" dirty="0">
                <a:solidFill>
                  <a:srgbClr val="C00000"/>
                </a:solidFill>
                <a:latin typeface="Avenir Medium" panose="02000503020000020003" pitchFamily="2" charset="0"/>
              </a:rPr>
              <a:t>Reading</a:t>
            </a:r>
            <a:r>
              <a:rPr lang="en-US" dirty="0">
                <a:latin typeface="Avenir Medium" panose="02000503020000020003" pitchFamily="2" charset="0"/>
              </a:rPr>
              <a:t> + </a:t>
            </a:r>
            <a:r>
              <a:rPr lang="en-US" b="1" dirty="0">
                <a:solidFill>
                  <a:srgbClr val="C00000"/>
                </a:solidFill>
                <a:latin typeface="Avenir Medium" panose="02000503020000020003" pitchFamily="2" charset="0"/>
              </a:rPr>
              <a:t>Comprehension Questions </a:t>
            </a:r>
            <a:r>
              <a:rPr lang="en-US" dirty="0">
                <a:latin typeface="Avenir Medium" panose="02000503020000020003" pitchFamily="2" charset="0"/>
              </a:rPr>
              <a:t>on Canvas</a:t>
            </a:r>
          </a:p>
        </p:txBody>
      </p:sp>
    </p:spTree>
    <p:extLst>
      <p:ext uri="{BB962C8B-B14F-4D97-AF65-F5344CB8AC3E}">
        <p14:creationId xmlns:p14="http://schemas.microsoft.com/office/powerpoint/2010/main" val="143259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72F4A39-F3E2-8540-9E4A-BBA11C4D99E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1431" y="997650"/>
            <a:ext cx="8600615" cy="4862700"/>
          </a:xfrm>
        </p:spPr>
      </p:pic>
    </p:spTree>
    <p:extLst>
      <p:ext uri="{BB962C8B-B14F-4D97-AF65-F5344CB8AC3E}">
        <p14:creationId xmlns:p14="http://schemas.microsoft.com/office/powerpoint/2010/main" val="199931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lang="en-US" sz="2400" dirty="0">
                <a:ea typeface="ＭＳ Ｐゴシック" charset="-128"/>
              </a:rPr>
              <a:t>welcome</a:t>
            </a:r>
            <a:endParaRPr sz="2400" dirty="0">
              <a:ea typeface="ＭＳ Ｐゴシック" charset="-128"/>
            </a:endParaRPr>
          </a:p>
        </p:txBody>
      </p:sp>
      <p:sp>
        <p:nvSpPr>
          <p:cNvPr id="23554" name="Text Placeholder 7">
            <a:extLst>
              <a:ext uri="{FF2B5EF4-FFF2-40B4-BE49-F238E27FC236}">
                <a16:creationId xmlns:a16="http://schemas.microsoft.com/office/drawing/2014/main" id="{19B20CA2-F59A-3D46-B33D-FD0FF0858358}"/>
              </a:ext>
            </a:extLst>
          </p:cNvPr>
          <p:cNvSpPr>
            <a:spLocks noGrp="1" noChangeArrowheads="1"/>
          </p:cNvSpPr>
          <p:nvPr>
            <p:ph type="body" sz="quarter" idx="13"/>
          </p:nvPr>
        </p:nvSpPr>
        <p:spPr bwMode="auto">
          <a:xfrm>
            <a:off x="439738" y="1131888"/>
            <a:ext cx="7661275"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lvl="1" indent="-285750">
              <a:spcBef>
                <a:spcPct val="0"/>
              </a:spcBef>
              <a:buFont typeface="Arial" panose="020B0604020202020204" pitchFamily="34" charset="0"/>
              <a:buChar char="•"/>
            </a:pPr>
            <a:r>
              <a:rPr lang="en-CA" altLang="en-US" sz="2000" dirty="0"/>
              <a:t>This webinar is part of a special series on online language teaching happening this month. For more sessions, please see </a:t>
            </a:r>
            <a:r>
              <a:rPr lang="en-CA" altLang="en-US" sz="2000" dirty="0">
                <a:hlinkClick r:id="rId2"/>
              </a:rPr>
              <a:t>https://isitworkshops.arts.ubc.ca</a:t>
            </a:r>
            <a:r>
              <a:rPr lang="en-CA" altLang="en-US" sz="2000" dirty="0"/>
              <a:t>.</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r>
              <a:rPr lang="en-CA" altLang="en-US" sz="2000" dirty="0"/>
              <a:t>This session will be </a:t>
            </a:r>
            <a:r>
              <a:rPr lang="en-CA" altLang="en-US" sz="2000" b="1" dirty="0"/>
              <a:t>recorded </a:t>
            </a:r>
            <a:r>
              <a:rPr lang="en-CA" altLang="en-US" sz="2000" dirty="0"/>
              <a:t>and uploaded to the ISIT website.</a:t>
            </a:r>
          </a:p>
          <a:p>
            <a:pPr lvl="1" indent="0">
              <a:spcBef>
                <a:spcPct val="0"/>
              </a:spcBef>
              <a:buNone/>
            </a:pPr>
            <a:endParaRPr lang="en-CA" altLang="en-US" sz="2000" dirty="0"/>
          </a:p>
          <a:p>
            <a:pPr marL="285750" lvl="1" indent="-285750">
              <a:spcBef>
                <a:spcPct val="0"/>
              </a:spcBef>
              <a:buFont typeface="Arial" panose="020B0604020202020204" pitchFamily="34" charset="0"/>
              <a:buChar char="•"/>
            </a:pPr>
            <a:r>
              <a:rPr lang="en-CA" altLang="en-US" sz="2000" dirty="0"/>
              <a:t>During the Q&amp;A discussion, please be mindful of any </a:t>
            </a:r>
            <a:r>
              <a:rPr lang="en-CA" altLang="en-US" sz="2000" b="1" dirty="0"/>
              <a:t>private information</a:t>
            </a:r>
            <a:r>
              <a:rPr lang="en-CA" altLang="en-US" sz="2000" dirty="0"/>
              <a:t> and anonymize personal details about specific students.</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r>
              <a:rPr lang="en-CA" altLang="en-US" sz="2000" dirty="0"/>
              <a:t>Your </a:t>
            </a:r>
            <a:r>
              <a:rPr lang="en-CA" altLang="en-US" sz="2000" b="1" dirty="0"/>
              <a:t>cameras </a:t>
            </a:r>
            <a:r>
              <a:rPr lang="en-CA" altLang="en-US" sz="2000" dirty="0"/>
              <a:t>and </a:t>
            </a:r>
            <a:r>
              <a:rPr lang="en-CA" altLang="en-US" sz="2000" b="1" dirty="0"/>
              <a:t>microphones </a:t>
            </a:r>
            <a:r>
              <a:rPr lang="en-CA" altLang="en-US" sz="2000" dirty="0"/>
              <a:t>have been disabled to help save on bandwidth.</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endParaRPr lang="en-CA" altLang="en-US" sz="2000" dirty="0"/>
          </a:p>
        </p:txBody>
      </p:sp>
    </p:spTree>
    <p:extLst>
      <p:ext uri="{BB962C8B-B14F-4D97-AF65-F5344CB8AC3E}">
        <p14:creationId xmlns:p14="http://schemas.microsoft.com/office/powerpoint/2010/main" val="315277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D0BFC2-9D48-FC45-93F7-C8002E5227F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0921" y="1183766"/>
            <a:ext cx="3240000" cy="1822500"/>
          </a:xfrm>
        </p:spPr>
      </p:pic>
      <p:sp>
        <p:nvSpPr>
          <p:cNvPr id="6" name="TextBox 5">
            <a:extLst>
              <a:ext uri="{FF2B5EF4-FFF2-40B4-BE49-F238E27FC236}">
                <a16:creationId xmlns:a16="http://schemas.microsoft.com/office/drawing/2014/main" id="{47261135-8F8D-EE45-9056-9984675B827A}"/>
              </a:ext>
            </a:extLst>
          </p:cNvPr>
          <p:cNvSpPr txBox="1"/>
          <p:nvPr/>
        </p:nvSpPr>
        <p:spPr>
          <a:xfrm>
            <a:off x="107147" y="916674"/>
            <a:ext cx="942975" cy="507831"/>
          </a:xfrm>
          <a:prstGeom prst="rect">
            <a:avLst/>
          </a:prstGeom>
          <a:noFill/>
        </p:spPr>
        <p:txBody>
          <a:bodyPr wrap="square" rtlCol="0">
            <a:spAutoFit/>
          </a:bodyPr>
          <a:lstStyle/>
          <a:p>
            <a:r>
              <a:rPr lang="en-US" sz="1350" b="1" dirty="0">
                <a:latin typeface="Avenir Black" panose="02000503020000020003" pitchFamily="2" charset="0"/>
              </a:rPr>
              <a:t>Gruppo 1</a:t>
            </a:r>
          </a:p>
        </p:txBody>
      </p:sp>
      <p:pic>
        <p:nvPicPr>
          <p:cNvPr id="7" name="Content Placeholder 4">
            <a:extLst>
              <a:ext uri="{FF2B5EF4-FFF2-40B4-BE49-F238E27FC236}">
                <a16:creationId xmlns:a16="http://schemas.microsoft.com/office/drawing/2014/main" id="{B2B5E7E6-B3B2-8047-B0A3-E3E4691FB3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147" y="3186293"/>
            <a:ext cx="3240000" cy="1822500"/>
          </a:xfrm>
          <a:prstGeom prst="rect">
            <a:avLst/>
          </a:prstGeom>
        </p:spPr>
      </p:pic>
      <p:sp>
        <p:nvSpPr>
          <p:cNvPr id="8" name="TextBox 7">
            <a:extLst>
              <a:ext uri="{FF2B5EF4-FFF2-40B4-BE49-F238E27FC236}">
                <a16:creationId xmlns:a16="http://schemas.microsoft.com/office/drawing/2014/main" id="{F2FDE25E-3BCE-B04A-9073-86BC1FA6106A}"/>
              </a:ext>
            </a:extLst>
          </p:cNvPr>
          <p:cNvSpPr txBox="1"/>
          <p:nvPr/>
        </p:nvSpPr>
        <p:spPr>
          <a:xfrm>
            <a:off x="167867" y="5135496"/>
            <a:ext cx="942975" cy="507831"/>
          </a:xfrm>
          <a:prstGeom prst="rect">
            <a:avLst/>
          </a:prstGeom>
          <a:noFill/>
        </p:spPr>
        <p:txBody>
          <a:bodyPr wrap="square" rtlCol="0">
            <a:spAutoFit/>
          </a:bodyPr>
          <a:lstStyle/>
          <a:p>
            <a:r>
              <a:rPr lang="en-US" sz="1350" b="1" dirty="0">
                <a:latin typeface="Avenir Black" panose="02000503020000020003" pitchFamily="2" charset="0"/>
              </a:rPr>
              <a:t>Gruppo 2</a:t>
            </a:r>
          </a:p>
        </p:txBody>
      </p:sp>
      <p:pic>
        <p:nvPicPr>
          <p:cNvPr id="9" name="Content Placeholder 4">
            <a:extLst>
              <a:ext uri="{FF2B5EF4-FFF2-40B4-BE49-F238E27FC236}">
                <a16:creationId xmlns:a16="http://schemas.microsoft.com/office/drawing/2014/main" id="{49F2A2B5-6E34-604E-9C76-4C7054ACAC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2243" y="1955641"/>
            <a:ext cx="2970000" cy="2101249"/>
          </a:xfrm>
          <a:prstGeom prst="rect">
            <a:avLst/>
          </a:prstGeom>
        </p:spPr>
      </p:pic>
      <p:pic>
        <p:nvPicPr>
          <p:cNvPr id="10" name="Content Placeholder 4">
            <a:extLst>
              <a:ext uri="{FF2B5EF4-FFF2-40B4-BE49-F238E27FC236}">
                <a16:creationId xmlns:a16="http://schemas.microsoft.com/office/drawing/2014/main" id="{F28BB46A-5A11-604B-AFB9-08C5F1FEE2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10921" y="4063616"/>
            <a:ext cx="3240000" cy="1851429"/>
          </a:xfrm>
          <a:prstGeom prst="rect">
            <a:avLst/>
          </a:prstGeom>
        </p:spPr>
      </p:pic>
      <p:pic>
        <p:nvPicPr>
          <p:cNvPr id="12" name="Picture 11">
            <a:extLst>
              <a:ext uri="{FF2B5EF4-FFF2-40B4-BE49-F238E27FC236}">
                <a16:creationId xmlns:a16="http://schemas.microsoft.com/office/drawing/2014/main" id="{51A4337A-FBE0-374A-BF29-FAF6AA05B2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2243" y="1191746"/>
            <a:ext cx="2700000" cy="1514337"/>
          </a:xfrm>
          <a:prstGeom prst="rect">
            <a:avLst/>
          </a:prstGeom>
        </p:spPr>
      </p:pic>
      <p:sp>
        <p:nvSpPr>
          <p:cNvPr id="16" name="Rectangle 15">
            <a:extLst>
              <a:ext uri="{FF2B5EF4-FFF2-40B4-BE49-F238E27FC236}">
                <a16:creationId xmlns:a16="http://schemas.microsoft.com/office/drawing/2014/main" id="{DED2EC89-ABA6-554B-B924-BF6A9035D26F}"/>
              </a:ext>
            </a:extLst>
          </p:cNvPr>
          <p:cNvSpPr/>
          <p:nvPr/>
        </p:nvSpPr>
        <p:spPr>
          <a:xfrm>
            <a:off x="2464897" y="5581072"/>
            <a:ext cx="966931" cy="300082"/>
          </a:xfrm>
          <a:prstGeom prst="rect">
            <a:avLst/>
          </a:prstGeom>
        </p:spPr>
        <p:txBody>
          <a:bodyPr wrap="none">
            <a:spAutoFit/>
          </a:bodyPr>
          <a:lstStyle/>
          <a:p>
            <a:r>
              <a:rPr lang="en-US" sz="1350" b="1" dirty="0">
                <a:latin typeface="Avenir Black" panose="02000503020000020003" pitchFamily="2" charset="0"/>
              </a:rPr>
              <a:t>Gruppo 3</a:t>
            </a:r>
          </a:p>
        </p:txBody>
      </p:sp>
      <p:pic>
        <p:nvPicPr>
          <p:cNvPr id="17" name="Content Placeholder 4">
            <a:extLst>
              <a:ext uri="{FF2B5EF4-FFF2-40B4-BE49-F238E27FC236}">
                <a16:creationId xmlns:a16="http://schemas.microsoft.com/office/drawing/2014/main" id="{D842DF36-1059-FD4B-8EBE-37D0B13066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2243" y="2951096"/>
            <a:ext cx="2700000" cy="1518750"/>
          </a:xfrm>
          <a:prstGeom prst="rect">
            <a:avLst/>
          </a:prstGeom>
        </p:spPr>
      </p:pic>
      <p:sp>
        <p:nvSpPr>
          <p:cNvPr id="18" name="Rectangle 17">
            <a:extLst>
              <a:ext uri="{FF2B5EF4-FFF2-40B4-BE49-F238E27FC236}">
                <a16:creationId xmlns:a16="http://schemas.microsoft.com/office/drawing/2014/main" id="{80B69340-00BC-AD43-BA73-42D9D3B01357}"/>
              </a:ext>
            </a:extLst>
          </p:cNvPr>
          <p:cNvSpPr/>
          <p:nvPr/>
        </p:nvSpPr>
        <p:spPr>
          <a:xfrm>
            <a:off x="3507313" y="1644580"/>
            <a:ext cx="966931" cy="300082"/>
          </a:xfrm>
          <a:prstGeom prst="rect">
            <a:avLst/>
          </a:prstGeom>
        </p:spPr>
        <p:txBody>
          <a:bodyPr wrap="none">
            <a:spAutoFit/>
          </a:bodyPr>
          <a:lstStyle/>
          <a:p>
            <a:r>
              <a:rPr lang="en-US" sz="1350" b="1" dirty="0">
                <a:latin typeface="Avenir Black" panose="02000503020000020003" pitchFamily="2" charset="0"/>
              </a:rPr>
              <a:t>Gruppo 4</a:t>
            </a:r>
          </a:p>
        </p:txBody>
      </p:sp>
      <p:sp>
        <p:nvSpPr>
          <p:cNvPr id="19" name="Rectangle 18">
            <a:extLst>
              <a:ext uri="{FF2B5EF4-FFF2-40B4-BE49-F238E27FC236}">
                <a16:creationId xmlns:a16="http://schemas.microsoft.com/office/drawing/2014/main" id="{7DCCD077-D51F-F749-B96D-C6E3A86916A6}"/>
              </a:ext>
            </a:extLst>
          </p:cNvPr>
          <p:cNvSpPr/>
          <p:nvPr/>
        </p:nvSpPr>
        <p:spPr>
          <a:xfrm>
            <a:off x="8115889" y="4538656"/>
            <a:ext cx="966931" cy="300082"/>
          </a:xfrm>
          <a:prstGeom prst="rect">
            <a:avLst/>
          </a:prstGeom>
        </p:spPr>
        <p:txBody>
          <a:bodyPr wrap="none">
            <a:spAutoFit/>
          </a:bodyPr>
          <a:lstStyle/>
          <a:p>
            <a:r>
              <a:rPr lang="en-US" sz="1350" b="1" dirty="0">
                <a:latin typeface="Avenir Black" panose="02000503020000020003" pitchFamily="2" charset="0"/>
              </a:rPr>
              <a:t>Gruppo 5</a:t>
            </a:r>
          </a:p>
        </p:txBody>
      </p:sp>
      <p:sp>
        <p:nvSpPr>
          <p:cNvPr id="20" name="Rectangle 19">
            <a:extLst>
              <a:ext uri="{FF2B5EF4-FFF2-40B4-BE49-F238E27FC236}">
                <a16:creationId xmlns:a16="http://schemas.microsoft.com/office/drawing/2014/main" id="{6CB3D554-34B4-DF49-9EED-7AB5BEDA37FC}"/>
              </a:ext>
            </a:extLst>
          </p:cNvPr>
          <p:cNvSpPr/>
          <p:nvPr/>
        </p:nvSpPr>
        <p:spPr>
          <a:xfrm>
            <a:off x="8006161" y="931348"/>
            <a:ext cx="966931" cy="300082"/>
          </a:xfrm>
          <a:prstGeom prst="rect">
            <a:avLst/>
          </a:prstGeom>
        </p:spPr>
        <p:txBody>
          <a:bodyPr wrap="none">
            <a:spAutoFit/>
          </a:bodyPr>
          <a:lstStyle/>
          <a:p>
            <a:r>
              <a:rPr lang="en-US" sz="1350" b="1" dirty="0">
                <a:latin typeface="Avenir Black" panose="02000503020000020003" pitchFamily="2" charset="0"/>
              </a:rPr>
              <a:t>Gruppo 6</a:t>
            </a:r>
          </a:p>
        </p:txBody>
      </p:sp>
    </p:spTree>
    <p:extLst>
      <p:ext uri="{BB962C8B-B14F-4D97-AF65-F5344CB8AC3E}">
        <p14:creationId xmlns:p14="http://schemas.microsoft.com/office/powerpoint/2010/main" val="3362648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AE39CB-C02E-A745-9405-D7DA96474981}"/>
              </a:ext>
            </a:extLst>
          </p:cNvPr>
          <p:cNvSpPr>
            <a:spLocks noGrp="1"/>
          </p:cNvSpPr>
          <p:nvPr>
            <p:ph type="body" sz="quarter" idx="11"/>
          </p:nvPr>
        </p:nvSpPr>
        <p:spPr>
          <a:xfrm>
            <a:off x="159337" y="1196340"/>
            <a:ext cx="5940425" cy="1058863"/>
          </a:xfrm>
        </p:spPr>
        <p:txBody>
          <a:bodyPr>
            <a:noAutofit/>
          </a:bodyPr>
          <a:lstStyle/>
          <a:p>
            <a:pPr>
              <a:lnSpc>
                <a:spcPct val="120000"/>
              </a:lnSpc>
              <a:defRPr/>
            </a:pPr>
            <a:r>
              <a:rPr lang="en-US" sz="1800" dirty="0"/>
              <a:t>Community and Collaboration in Language Teaching</a:t>
            </a:r>
            <a:endParaRPr lang="en-US" sz="1800" dirty="0">
              <a:ea typeface="ＭＳ Ｐゴシック" charset="-128"/>
            </a:endParaRPr>
          </a:p>
          <a:p>
            <a:pPr>
              <a:lnSpc>
                <a:spcPct val="120000"/>
              </a:lnSpc>
              <a:buFont typeface="Arial" charset="0"/>
              <a:buNone/>
              <a:defRPr/>
            </a:pPr>
            <a:r>
              <a:rPr lang="en-US" sz="1800" b="0" dirty="0">
                <a:ea typeface="ＭＳ Ｐゴシック" charset="-128"/>
              </a:rPr>
              <a:t>Florian </a:t>
            </a:r>
            <a:r>
              <a:rPr lang="en-US" sz="1800" b="0" dirty="0" err="1">
                <a:ea typeface="ＭＳ Ｐゴシック" charset="-128"/>
              </a:rPr>
              <a:t>Gassner</a:t>
            </a:r>
            <a:endParaRPr lang="en-US" sz="1800" b="0" dirty="0">
              <a:ea typeface="ＭＳ Ｐゴシック" charset="-128"/>
            </a:endParaRPr>
          </a:p>
        </p:txBody>
      </p:sp>
    </p:spTree>
    <p:extLst>
      <p:ext uri="{BB962C8B-B14F-4D97-AF65-F5344CB8AC3E}">
        <p14:creationId xmlns:p14="http://schemas.microsoft.com/office/powerpoint/2010/main" val="111440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AE39CB-C02E-A745-9405-D7DA96474981}"/>
              </a:ext>
            </a:extLst>
          </p:cNvPr>
          <p:cNvSpPr>
            <a:spLocks noGrp="1"/>
          </p:cNvSpPr>
          <p:nvPr>
            <p:ph type="body" sz="quarter" idx="11"/>
          </p:nvPr>
        </p:nvSpPr>
        <p:spPr>
          <a:xfrm>
            <a:off x="159337" y="1196340"/>
            <a:ext cx="5940425" cy="1058863"/>
          </a:xfrm>
        </p:spPr>
        <p:txBody>
          <a:bodyPr>
            <a:noAutofit/>
          </a:bodyPr>
          <a:lstStyle/>
          <a:p>
            <a:pPr>
              <a:lnSpc>
                <a:spcPct val="120000"/>
              </a:lnSpc>
              <a:defRPr/>
            </a:pPr>
            <a:r>
              <a:rPr lang="en-US" sz="1800" dirty="0"/>
              <a:t>Extra-curricular support for fostering online language communities</a:t>
            </a:r>
            <a:endParaRPr lang="en-US" sz="1800" dirty="0">
              <a:ea typeface="ＭＳ Ｐゴシック" charset="-128"/>
            </a:endParaRPr>
          </a:p>
          <a:p>
            <a:pPr>
              <a:lnSpc>
                <a:spcPct val="120000"/>
              </a:lnSpc>
              <a:defRPr/>
            </a:pPr>
            <a:r>
              <a:rPr lang="en-US" sz="1800" b="0" dirty="0">
                <a:ea typeface="ＭＳ Ｐゴシック" charset="-128"/>
              </a:rPr>
              <a:t>Brianne </a:t>
            </a:r>
            <a:r>
              <a:rPr lang="en-US" sz="1800" b="0" dirty="0" err="1">
                <a:ea typeface="ＭＳ Ｐゴシック" charset="-128"/>
              </a:rPr>
              <a:t>orr</a:t>
            </a:r>
            <a:r>
              <a:rPr lang="en-US" sz="1800" b="0" dirty="0">
                <a:ea typeface="ＭＳ Ｐゴシック" charset="-128"/>
              </a:rPr>
              <a:t>-</a:t>
            </a:r>
            <a:r>
              <a:rPr lang="en-US" sz="1800" b="0" dirty="0"/>
              <a:t>Álvarez</a:t>
            </a:r>
            <a:endParaRPr lang="en-US" sz="1800" b="0" dirty="0">
              <a:ea typeface="ＭＳ Ｐゴシック" charset="-128"/>
            </a:endParaRPr>
          </a:p>
        </p:txBody>
      </p:sp>
    </p:spTree>
    <p:extLst>
      <p:ext uri="{BB962C8B-B14F-4D97-AF65-F5344CB8AC3E}">
        <p14:creationId xmlns:p14="http://schemas.microsoft.com/office/powerpoint/2010/main" val="191218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body" idx="1"/>
          </p:nvPr>
        </p:nvSpPr>
        <p:spPr>
          <a:xfrm>
            <a:off x="439737" y="207055"/>
            <a:ext cx="7661275" cy="623887"/>
          </a:xfrm>
          <a:prstGeom prst="rect">
            <a:avLst/>
          </a:prstGeom>
          <a:noFill/>
          <a:ln>
            <a:noFill/>
          </a:ln>
        </p:spPr>
        <p:txBody>
          <a:bodyPr spcFirstLastPara="1" wrap="square" lIns="0" tIns="0" rIns="0" bIns="0" anchor="ctr" anchorCtr="0">
            <a:noAutofit/>
          </a:bodyPr>
          <a:lstStyle/>
          <a:p>
            <a:pPr marL="0" lvl="0" indent="0" algn="ctr">
              <a:lnSpc>
                <a:spcPct val="85000"/>
              </a:lnSpc>
              <a:buSzPts val="4000"/>
            </a:pPr>
            <a:r>
              <a:rPr lang="en-US" sz="2400" dirty="0"/>
              <a:t>Extra-curricular support for fostering online language communities</a:t>
            </a:r>
          </a:p>
        </p:txBody>
      </p:sp>
      <p:sp>
        <p:nvSpPr>
          <p:cNvPr id="6" name="Rectangle 5">
            <a:extLst>
              <a:ext uri="{FF2B5EF4-FFF2-40B4-BE49-F238E27FC236}">
                <a16:creationId xmlns:a16="http://schemas.microsoft.com/office/drawing/2014/main" id="{834DA16B-5EBB-E74B-ACF3-00B5115E3FB9}"/>
              </a:ext>
            </a:extLst>
          </p:cNvPr>
          <p:cNvSpPr/>
          <p:nvPr/>
        </p:nvSpPr>
        <p:spPr>
          <a:xfrm>
            <a:off x="563466" y="1559609"/>
            <a:ext cx="1866964" cy="10133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rgbClr val="000000"/>
                </a:solidFill>
                <a:cs typeface="Baskerville"/>
              </a:rPr>
              <a:t>DEFINITION AND BENEFITS</a:t>
            </a:r>
          </a:p>
        </p:txBody>
      </p:sp>
      <p:sp>
        <p:nvSpPr>
          <p:cNvPr id="7" name="Bent-Up Arrow 6">
            <a:extLst>
              <a:ext uri="{FF2B5EF4-FFF2-40B4-BE49-F238E27FC236}">
                <a16:creationId xmlns:a16="http://schemas.microsoft.com/office/drawing/2014/main" id="{1DAD5A97-6538-E243-8CBC-F097F266EB5F}"/>
              </a:ext>
            </a:extLst>
          </p:cNvPr>
          <p:cNvSpPr/>
          <p:nvPr/>
        </p:nvSpPr>
        <p:spPr>
          <a:xfrm rot="5400000">
            <a:off x="1331186" y="2762839"/>
            <a:ext cx="850392" cy="731520"/>
          </a:xfrm>
          <a:prstGeom prst="bentUp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9E5DCE-A2CF-7647-A4B5-0186853098AF}"/>
              </a:ext>
            </a:extLst>
          </p:cNvPr>
          <p:cNvSpPr/>
          <p:nvPr/>
        </p:nvSpPr>
        <p:spPr>
          <a:xfrm>
            <a:off x="2705036" y="3171210"/>
            <a:ext cx="1866964" cy="10133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rgbClr val="000000"/>
                </a:solidFill>
                <a:cs typeface="Baskerville"/>
              </a:rPr>
              <a:t>GUIDING PRINCIPLES</a:t>
            </a:r>
          </a:p>
        </p:txBody>
      </p:sp>
      <p:sp>
        <p:nvSpPr>
          <p:cNvPr id="14" name="Bent-Up Arrow 13">
            <a:extLst>
              <a:ext uri="{FF2B5EF4-FFF2-40B4-BE49-F238E27FC236}">
                <a16:creationId xmlns:a16="http://schemas.microsoft.com/office/drawing/2014/main" id="{FEA67E19-9A83-9D40-A713-A660DA8C7CCE}"/>
              </a:ext>
            </a:extLst>
          </p:cNvPr>
          <p:cNvSpPr/>
          <p:nvPr/>
        </p:nvSpPr>
        <p:spPr>
          <a:xfrm rot="5400000">
            <a:off x="3579082" y="4559044"/>
            <a:ext cx="850392" cy="731520"/>
          </a:xfrm>
          <a:prstGeom prst="bentUp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81F508-F10C-464F-ABBF-446B9F6826A2}"/>
              </a:ext>
            </a:extLst>
          </p:cNvPr>
          <p:cNvSpPr/>
          <p:nvPr/>
        </p:nvSpPr>
        <p:spPr>
          <a:xfrm>
            <a:off x="5220586" y="4631146"/>
            <a:ext cx="1866964" cy="10133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rgbClr val="000000"/>
                </a:solidFill>
                <a:cs typeface="Baskerville"/>
              </a:rPr>
              <a:t>USEFUL TOOLS</a:t>
            </a:r>
          </a:p>
        </p:txBody>
      </p:sp>
      <p:sp>
        <p:nvSpPr>
          <p:cNvPr id="2" name="Rectangle 1">
            <a:extLst>
              <a:ext uri="{FF2B5EF4-FFF2-40B4-BE49-F238E27FC236}">
                <a16:creationId xmlns:a16="http://schemas.microsoft.com/office/drawing/2014/main" id="{7DDE4D26-463C-744D-BBD1-5C3A0C715B28}"/>
              </a:ext>
            </a:extLst>
          </p:cNvPr>
          <p:cNvSpPr/>
          <p:nvPr/>
        </p:nvSpPr>
        <p:spPr>
          <a:xfrm>
            <a:off x="3880884" y="1415343"/>
            <a:ext cx="3700130" cy="1015663"/>
          </a:xfrm>
          <a:prstGeom prst="rect">
            <a:avLst/>
          </a:prstGeom>
        </p:spPr>
        <p:txBody>
          <a:bodyPr wrap="square">
            <a:spAutoFit/>
          </a:bodyPr>
          <a:lstStyle/>
          <a:p>
            <a:pPr lvl="0"/>
            <a:r>
              <a:rPr lang="en-US" sz="3000" b="1" dirty="0">
                <a:ea typeface="Baskerville" panose="02020502070401020303" pitchFamily="18" charset="0"/>
                <a:cs typeface="Baskerville"/>
              </a:rPr>
              <a:t>THE FOCUS OF THIS SEGMENT</a:t>
            </a:r>
            <a:endParaRPr lang="en-US" sz="3000" dirty="0">
              <a:ea typeface="Baskerville" panose="02020502070401020303" pitchFamily="18" charset="0"/>
            </a:endParaRPr>
          </a:p>
        </p:txBody>
      </p:sp>
    </p:spTree>
    <p:extLst>
      <p:ext uri="{BB962C8B-B14F-4D97-AF65-F5344CB8AC3E}">
        <p14:creationId xmlns:p14="http://schemas.microsoft.com/office/powerpoint/2010/main" val="191621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body" idx="1"/>
          </p:nvPr>
        </p:nvSpPr>
        <p:spPr>
          <a:xfrm>
            <a:off x="441029" y="101888"/>
            <a:ext cx="7661275" cy="623887"/>
          </a:xfrm>
          <a:prstGeom prst="rect">
            <a:avLst/>
          </a:prstGeom>
          <a:noFill/>
          <a:ln>
            <a:noFill/>
          </a:ln>
        </p:spPr>
        <p:txBody>
          <a:bodyPr spcFirstLastPara="1" wrap="square" lIns="0" tIns="0" rIns="0" bIns="0" anchor="ctr" anchorCtr="0">
            <a:noAutofit/>
          </a:bodyPr>
          <a:lstStyle/>
          <a:p>
            <a:pPr marL="0" lvl="0" indent="0" algn="ctr">
              <a:lnSpc>
                <a:spcPct val="85000"/>
              </a:lnSpc>
              <a:buSzPts val="4000"/>
            </a:pPr>
            <a:r>
              <a:rPr lang="en-US" sz="2400" dirty="0"/>
              <a:t>Extra-curricular support for fostering online language communities</a:t>
            </a:r>
          </a:p>
        </p:txBody>
      </p:sp>
      <p:sp>
        <p:nvSpPr>
          <p:cNvPr id="155" name="Google Shape;155;p7"/>
          <p:cNvSpPr txBox="1">
            <a:spLocks noGrp="1"/>
          </p:cNvSpPr>
          <p:nvPr>
            <p:ph type="body" idx="2"/>
          </p:nvPr>
        </p:nvSpPr>
        <p:spPr>
          <a:xfrm>
            <a:off x="803072" y="4152849"/>
            <a:ext cx="6790402" cy="2376004"/>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0" tIns="0" rIns="0" bIns="0" anchor="t" anchorCtr="0">
            <a:normAutofit fontScale="77500" lnSpcReduction="20000"/>
          </a:bodyPr>
          <a:lstStyle/>
          <a:p>
            <a:pPr lvl="0"/>
            <a:r>
              <a:rPr lang="en-US" b="1" dirty="0">
                <a:latin typeface="+mn-lt"/>
                <a:ea typeface="Baskerville" panose="02020502070401020303" pitchFamily="18" charset="0"/>
                <a:cs typeface="Baskerville"/>
              </a:rPr>
              <a:t>DEFINITION</a:t>
            </a:r>
            <a:endParaRPr lang="en-US" dirty="0">
              <a:latin typeface="+mn-lt"/>
              <a:ea typeface="Baskerville" panose="02020502070401020303" pitchFamily="18" charset="0"/>
            </a:endParaRPr>
          </a:p>
          <a:p>
            <a:pPr marL="444500" lvl="1" indent="-285750" algn="l" rtl="0">
              <a:lnSpc>
                <a:spcPct val="130000"/>
              </a:lnSpc>
              <a:spcBef>
                <a:spcPts val="0"/>
              </a:spcBef>
              <a:spcAft>
                <a:spcPts val="0"/>
              </a:spcAft>
              <a:buClr>
                <a:schemeClr val="dk1"/>
              </a:buClr>
              <a:buSzPts val="2500"/>
              <a:buFont typeface="Arial" panose="020B0604020202020204" pitchFamily="34" charset="0"/>
              <a:buChar char="•"/>
            </a:pPr>
            <a:r>
              <a:rPr lang="en-US" dirty="0">
                <a:latin typeface="+mn-lt"/>
                <a:ea typeface="Baskerville" panose="02020502070401020303" pitchFamily="18" charset="0"/>
              </a:rPr>
              <a:t>Extracurricular support could be categorized as anything that supplements the practices and expectations of the regular curriculum for any given course or program.</a:t>
            </a:r>
          </a:p>
          <a:p>
            <a:pPr marL="444500" lvl="1" indent="-285750" algn="l" rtl="0">
              <a:lnSpc>
                <a:spcPct val="130000"/>
              </a:lnSpc>
              <a:spcBef>
                <a:spcPts val="0"/>
              </a:spcBef>
              <a:spcAft>
                <a:spcPts val="0"/>
              </a:spcAft>
              <a:buClr>
                <a:schemeClr val="dk1"/>
              </a:buClr>
              <a:buSzPts val="2500"/>
              <a:buFont typeface="Arial" panose="020B0604020202020204" pitchFamily="34" charset="0"/>
              <a:buChar char="•"/>
            </a:pPr>
            <a:r>
              <a:rPr lang="en-US" dirty="0">
                <a:latin typeface="+mn-lt"/>
                <a:ea typeface="Baskerville" panose="02020502070401020303" pitchFamily="18" charset="0"/>
              </a:rPr>
              <a:t>These types of activities are typically student or instructor-driven, and are not typically regulated by grades, compulsory participation, and other formal aspects of the curriculum</a:t>
            </a:r>
          </a:p>
          <a:p>
            <a:pPr marL="158750" lvl="1" indent="0" algn="l" rtl="0">
              <a:lnSpc>
                <a:spcPct val="130000"/>
              </a:lnSpc>
              <a:spcBef>
                <a:spcPts val="0"/>
              </a:spcBef>
              <a:spcAft>
                <a:spcPts val="0"/>
              </a:spcAft>
              <a:buClr>
                <a:schemeClr val="dk1"/>
              </a:buClr>
              <a:buSzPts val="2500"/>
              <a:buNone/>
            </a:pPr>
            <a:endParaRPr lang="en-US" dirty="0">
              <a:latin typeface="+mn-lt"/>
              <a:ea typeface="Baskerville" panose="02020502070401020303" pitchFamily="18" charset="0"/>
            </a:endParaRPr>
          </a:p>
          <a:p>
            <a:pPr marL="158750" lvl="1" indent="0">
              <a:buSzPts val="2500"/>
              <a:buNone/>
            </a:pPr>
            <a:r>
              <a:rPr lang="en-US" b="1" dirty="0">
                <a:latin typeface="+mn-lt"/>
                <a:ea typeface="Baskerville" panose="02020502070401020303" pitchFamily="18" charset="0"/>
              </a:rPr>
              <a:t>BENEFITS</a:t>
            </a:r>
            <a:endParaRPr lang="en-US" dirty="0">
              <a:latin typeface="+mn-lt"/>
              <a:ea typeface="Baskerville" panose="02020502070401020303" pitchFamily="18" charset="0"/>
            </a:endParaRPr>
          </a:p>
          <a:p>
            <a:pPr marL="444500" lvl="1" indent="-285750">
              <a:buSzPts val="2500"/>
              <a:buFont typeface="Arial" panose="020B0604020202020204" pitchFamily="34" charset="0"/>
              <a:buChar char="•"/>
            </a:pPr>
            <a:r>
              <a:rPr lang="en-US" dirty="0">
                <a:latin typeface="+mn-lt"/>
                <a:ea typeface="Baskerville" panose="02020502070401020303" pitchFamily="18" charset="0"/>
              </a:rPr>
              <a:t>The focus on community-building typically has a positive impact on students’ course-work, motivation, and capacity to use the language in every-day situations (social, professional)</a:t>
            </a:r>
          </a:p>
          <a:p>
            <a:pPr marL="444500" lvl="1" indent="-285750">
              <a:buSzPts val="2500"/>
              <a:buFont typeface="Arial" panose="020B0604020202020204" pitchFamily="34" charset="0"/>
              <a:buChar char="•"/>
            </a:pPr>
            <a:r>
              <a:rPr lang="en-US" dirty="0">
                <a:latin typeface="+mn-lt"/>
                <a:ea typeface="Baskerville" panose="02020502070401020303" pitchFamily="18" charset="0"/>
              </a:rPr>
              <a:t>Participation is voluntary, which improves attitudes and students frame their own expectations for the experience and drive interactions with their interests</a:t>
            </a:r>
          </a:p>
        </p:txBody>
      </p:sp>
      <p:pic>
        <p:nvPicPr>
          <p:cNvPr id="21" name="Picture 20">
            <a:extLst>
              <a:ext uri="{FF2B5EF4-FFF2-40B4-BE49-F238E27FC236}">
                <a16:creationId xmlns:a16="http://schemas.microsoft.com/office/drawing/2014/main" id="{FDB0E4BE-5632-F547-92D6-CCFDB8F893B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38785" y="794069"/>
            <a:ext cx="3628243" cy="2376004"/>
          </a:xfrm>
          <a:prstGeom prst="rect">
            <a:avLst/>
          </a:prstGeom>
        </p:spPr>
      </p:pic>
      <p:sp>
        <p:nvSpPr>
          <p:cNvPr id="22" name="TextBox 21">
            <a:extLst>
              <a:ext uri="{FF2B5EF4-FFF2-40B4-BE49-F238E27FC236}">
                <a16:creationId xmlns:a16="http://schemas.microsoft.com/office/drawing/2014/main" id="{072F9A51-A0E1-D54A-8C25-66EC4F44A0DB}"/>
              </a:ext>
            </a:extLst>
          </p:cNvPr>
          <p:cNvSpPr txBox="1"/>
          <p:nvPr/>
        </p:nvSpPr>
        <p:spPr>
          <a:xfrm>
            <a:off x="4313148" y="3133187"/>
            <a:ext cx="3048000" cy="230832"/>
          </a:xfrm>
          <a:prstGeom prst="rect">
            <a:avLst/>
          </a:prstGeom>
          <a:noFill/>
        </p:spPr>
        <p:txBody>
          <a:bodyPr wrap="square" rtlCol="0">
            <a:spAutoFit/>
          </a:bodyPr>
          <a:lstStyle/>
          <a:p>
            <a:r>
              <a:rPr lang="en-US" sz="900" dirty="0">
                <a:hlinkClick r:id="rId4" tooltip="https://www.businessstudent.com/education/company-to-pay-for-your-mba-degree/"/>
              </a:rPr>
              <a:t>This Photo</a:t>
            </a:r>
            <a:r>
              <a:rPr lang="en-US" sz="900" dirty="0"/>
              <a:t> by Unknown Author is licensed under </a:t>
            </a:r>
            <a:r>
              <a:rPr lang="en-US" sz="900" dirty="0">
                <a:hlinkClick r:id="rId5" tooltip="https://creativecommons.org/licenses/by/3.0/"/>
              </a:rPr>
              <a:t>CC BY</a:t>
            </a:r>
            <a:endParaRPr lang="en-US" sz="900" dirty="0"/>
          </a:p>
        </p:txBody>
      </p:sp>
      <p:pic>
        <p:nvPicPr>
          <p:cNvPr id="29" name="Picture 28">
            <a:extLst>
              <a:ext uri="{FF2B5EF4-FFF2-40B4-BE49-F238E27FC236}">
                <a16:creationId xmlns:a16="http://schemas.microsoft.com/office/drawing/2014/main" id="{AB1D7DA7-3ED5-B946-AEC3-7A1591FDB0A2}"/>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rot="20872386">
            <a:off x="476510" y="999236"/>
            <a:ext cx="3426946" cy="2349591"/>
          </a:xfrm>
          <a:prstGeom prst="rect">
            <a:avLst/>
          </a:prstGeom>
        </p:spPr>
      </p:pic>
      <p:sp>
        <p:nvSpPr>
          <p:cNvPr id="30" name="TextBox 29">
            <a:extLst>
              <a:ext uri="{FF2B5EF4-FFF2-40B4-BE49-F238E27FC236}">
                <a16:creationId xmlns:a16="http://schemas.microsoft.com/office/drawing/2014/main" id="{6299577F-852E-5843-8B47-28DE1BC24D98}"/>
              </a:ext>
            </a:extLst>
          </p:cNvPr>
          <p:cNvSpPr txBox="1"/>
          <p:nvPr/>
        </p:nvSpPr>
        <p:spPr>
          <a:xfrm rot="20888496">
            <a:off x="787747" y="3338324"/>
            <a:ext cx="3658893" cy="230832"/>
          </a:xfrm>
          <a:prstGeom prst="rect">
            <a:avLst/>
          </a:prstGeom>
          <a:noFill/>
        </p:spPr>
        <p:txBody>
          <a:bodyPr wrap="square" rtlCol="0">
            <a:spAutoFit/>
          </a:bodyPr>
          <a:lstStyle/>
          <a:p>
            <a:r>
              <a:rPr lang="en-US" sz="900" dirty="0">
                <a:hlinkClick r:id="rId7" tooltip="https://www.peoplematters.in/article/employee-engagement/the-solution-to-running-a-remote-only-workplace-17103"/>
              </a:rPr>
              <a:t>This Photo</a:t>
            </a:r>
            <a:r>
              <a:rPr lang="en-US" sz="900" dirty="0"/>
              <a:t> by Unknown Author is licensed under </a:t>
            </a:r>
            <a:r>
              <a:rPr lang="en-US" sz="900" dirty="0">
                <a:hlinkClick r:id="rId8" tooltip="https://creativecommons.org/licenses/by-nc-sa/3.0/"/>
              </a:rPr>
              <a:t>CC BY-SA-NC</a:t>
            </a:r>
            <a:endParaRPr lang="en-US" sz="900" dirty="0"/>
          </a:p>
        </p:txBody>
      </p:sp>
    </p:spTree>
    <p:extLst>
      <p:ext uri="{BB962C8B-B14F-4D97-AF65-F5344CB8AC3E}">
        <p14:creationId xmlns:p14="http://schemas.microsoft.com/office/powerpoint/2010/main" val="217197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body" idx="1"/>
          </p:nvPr>
        </p:nvSpPr>
        <p:spPr>
          <a:xfrm>
            <a:off x="344044" y="411071"/>
            <a:ext cx="7661275" cy="623887"/>
          </a:xfrm>
          <a:prstGeom prst="rect">
            <a:avLst/>
          </a:prstGeom>
          <a:noFill/>
          <a:ln>
            <a:noFill/>
          </a:ln>
        </p:spPr>
        <p:txBody>
          <a:bodyPr spcFirstLastPara="1" wrap="square" lIns="0" tIns="0" rIns="0" bIns="0" anchor="ctr" anchorCtr="0">
            <a:noAutofit/>
          </a:bodyPr>
          <a:lstStyle/>
          <a:p>
            <a:pPr marL="0" lvl="0" indent="0" algn="ctr">
              <a:lnSpc>
                <a:spcPct val="85000"/>
              </a:lnSpc>
              <a:buSzPts val="4000"/>
            </a:pPr>
            <a:r>
              <a:rPr lang="en-US" sz="2400" dirty="0"/>
              <a:t>Guiding Principles for Effective Tool Selection</a:t>
            </a:r>
          </a:p>
        </p:txBody>
      </p:sp>
      <p:graphicFrame>
        <p:nvGraphicFramePr>
          <p:cNvPr id="5" name="Diagram 4">
            <a:extLst>
              <a:ext uri="{FF2B5EF4-FFF2-40B4-BE49-F238E27FC236}">
                <a16:creationId xmlns:a16="http://schemas.microsoft.com/office/drawing/2014/main" id="{4503C093-312F-B141-8243-6D5EFD9CC6AC}"/>
              </a:ext>
            </a:extLst>
          </p:cNvPr>
          <p:cNvGraphicFramePr/>
          <p:nvPr>
            <p:extLst/>
          </p:nvPr>
        </p:nvGraphicFramePr>
        <p:xfrm>
          <a:off x="746101" y="1380766"/>
          <a:ext cx="6482316" cy="4754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48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99d7c8903_4_0"/>
          <p:cNvSpPr txBox="1">
            <a:spLocks noGrp="1"/>
          </p:cNvSpPr>
          <p:nvPr>
            <p:ph type="body" idx="1"/>
          </p:nvPr>
        </p:nvSpPr>
        <p:spPr>
          <a:xfrm>
            <a:off x="294732" y="65216"/>
            <a:ext cx="7661400" cy="624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C2344"/>
              </a:buClr>
              <a:buSzPts val="2400"/>
              <a:buNone/>
            </a:pPr>
            <a:r>
              <a:rPr lang="en-US" sz="2400" dirty="0"/>
              <a:t>Tools to Support Extracurricular Language Support</a:t>
            </a:r>
            <a:endParaRPr sz="2400" dirty="0"/>
          </a:p>
        </p:txBody>
      </p:sp>
      <p:pic>
        <p:nvPicPr>
          <p:cNvPr id="6" name="Picture 5">
            <a:extLst>
              <a:ext uri="{FF2B5EF4-FFF2-40B4-BE49-F238E27FC236}">
                <a16:creationId xmlns:a16="http://schemas.microsoft.com/office/drawing/2014/main" id="{42717F2F-3C2D-FD42-A8CD-EE13C5540B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590" y="754432"/>
            <a:ext cx="7681542" cy="3071661"/>
          </a:xfrm>
          <a:prstGeom prst="rect">
            <a:avLst/>
          </a:prstGeom>
        </p:spPr>
        <p:style>
          <a:lnRef idx="2">
            <a:schemeClr val="accent1"/>
          </a:lnRef>
          <a:fillRef idx="1">
            <a:schemeClr val="lt1"/>
          </a:fillRef>
          <a:effectRef idx="0">
            <a:schemeClr val="accent1"/>
          </a:effectRef>
          <a:fontRef idx="minor">
            <a:schemeClr val="dk1"/>
          </a:fontRef>
        </p:style>
      </p:pic>
      <p:cxnSp>
        <p:nvCxnSpPr>
          <p:cNvPr id="11" name="Straight Arrow Connector 10">
            <a:extLst>
              <a:ext uri="{FF2B5EF4-FFF2-40B4-BE49-F238E27FC236}">
                <a16:creationId xmlns:a16="http://schemas.microsoft.com/office/drawing/2014/main" id="{36D64B4C-A7FE-2F44-A4E6-E30FAAD0CDC8}"/>
              </a:ext>
            </a:extLst>
          </p:cNvPr>
          <p:cNvCxnSpPr>
            <a:cxnSpLocks/>
          </p:cNvCxnSpPr>
          <p:nvPr/>
        </p:nvCxnSpPr>
        <p:spPr>
          <a:xfrm flipH="1">
            <a:off x="996482" y="3533494"/>
            <a:ext cx="69409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291EF4AE-6D9E-CB41-9517-52D85D6688BB}"/>
              </a:ext>
            </a:extLst>
          </p:cNvPr>
          <p:cNvSpPr txBox="1"/>
          <p:nvPr/>
        </p:nvSpPr>
        <p:spPr>
          <a:xfrm>
            <a:off x="3221979" y="745013"/>
            <a:ext cx="1806905" cy="553998"/>
          </a:xfrm>
          <a:prstGeom prst="rect">
            <a:avLst/>
          </a:prstGeom>
          <a:noFill/>
        </p:spPr>
        <p:txBody>
          <a:bodyPr wrap="none" rtlCol="0">
            <a:spAutoFit/>
          </a:bodyPr>
          <a:lstStyle/>
          <a:p>
            <a:r>
              <a:rPr lang="en-US" sz="3000" b="1" dirty="0"/>
              <a:t>CANVAS</a:t>
            </a:r>
          </a:p>
        </p:txBody>
      </p:sp>
      <p:graphicFrame>
        <p:nvGraphicFramePr>
          <p:cNvPr id="15" name="Diagram 14">
            <a:extLst>
              <a:ext uri="{FF2B5EF4-FFF2-40B4-BE49-F238E27FC236}">
                <a16:creationId xmlns:a16="http://schemas.microsoft.com/office/drawing/2014/main" id="{14B6663C-314D-854D-8258-6E29DFB826CD}"/>
              </a:ext>
            </a:extLst>
          </p:cNvPr>
          <p:cNvGraphicFramePr/>
          <p:nvPr>
            <p:extLst/>
          </p:nvPr>
        </p:nvGraphicFramePr>
        <p:xfrm>
          <a:off x="274590" y="3956525"/>
          <a:ext cx="7661400" cy="2860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1" name="Picture 20">
            <a:extLst>
              <a:ext uri="{FF2B5EF4-FFF2-40B4-BE49-F238E27FC236}">
                <a16:creationId xmlns:a16="http://schemas.microsoft.com/office/drawing/2014/main" id="{9D5438D6-6C08-5942-BF73-23EF772DCDA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11581" y="4915434"/>
            <a:ext cx="2109005" cy="1591692"/>
          </a:xfrm>
          <a:prstGeom prst="rect">
            <a:avLst/>
          </a:prstGeom>
        </p:spPr>
      </p:pic>
      <p:pic>
        <p:nvPicPr>
          <p:cNvPr id="20" name="Picture 19">
            <a:extLst>
              <a:ext uri="{FF2B5EF4-FFF2-40B4-BE49-F238E27FC236}">
                <a16:creationId xmlns:a16="http://schemas.microsoft.com/office/drawing/2014/main" id="{3D107401-2B02-444C-ADAA-BEAC97CCC75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936" y="4915434"/>
            <a:ext cx="1988287" cy="1591692"/>
          </a:xfrm>
          <a:prstGeom prst="rect">
            <a:avLst/>
          </a:prstGeom>
        </p:spPr>
      </p:pic>
      <p:sp>
        <p:nvSpPr>
          <p:cNvPr id="22" name="TextBox 21">
            <a:extLst>
              <a:ext uri="{FF2B5EF4-FFF2-40B4-BE49-F238E27FC236}">
                <a16:creationId xmlns:a16="http://schemas.microsoft.com/office/drawing/2014/main" id="{0AAAD599-DA54-054B-9EE8-616040B7A9C9}"/>
              </a:ext>
            </a:extLst>
          </p:cNvPr>
          <p:cNvSpPr txBox="1"/>
          <p:nvPr/>
        </p:nvSpPr>
        <p:spPr>
          <a:xfrm>
            <a:off x="6230678" y="5122131"/>
            <a:ext cx="1430200" cy="1384995"/>
          </a:xfrm>
          <a:prstGeom prst="rect">
            <a:avLst/>
          </a:prstGeom>
          <a:noFill/>
        </p:spPr>
        <p:txBody>
          <a:bodyPr wrap="none" rtlCol="0">
            <a:spAutoFit/>
          </a:bodyPr>
          <a:lstStyle/>
          <a:p>
            <a:pPr marL="285750" indent="-285750">
              <a:buFont typeface="Arial" panose="020B0604020202020204" pitchFamily="34" charset="0"/>
              <a:buChar char="•"/>
            </a:pPr>
            <a:r>
              <a:rPr lang="en-US" dirty="0"/>
              <a:t>Discussions</a:t>
            </a:r>
          </a:p>
          <a:p>
            <a:pPr marL="285750" indent="-285750">
              <a:buFont typeface="Arial" panose="020B0604020202020204" pitchFamily="34" charset="0"/>
              <a:buChar char="•"/>
            </a:pPr>
            <a:r>
              <a:rPr lang="en-US" dirty="0"/>
              <a:t>Modules</a:t>
            </a:r>
          </a:p>
          <a:p>
            <a:pPr marL="285750" indent="-285750">
              <a:buFont typeface="Arial" panose="020B0604020202020204" pitchFamily="34" charset="0"/>
              <a:buChar char="•"/>
            </a:pPr>
            <a:r>
              <a:rPr lang="en-US" dirty="0"/>
              <a:t>Pages</a:t>
            </a:r>
          </a:p>
          <a:p>
            <a:pPr marL="285750" indent="-285750">
              <a:buFont typeface="Arial" panose="020B0604020202020204" pitchFamily="34" charset="0"/>
              <a:buChar char="•"/>
            </a:pPr>
            <a:r>
              <a:rPr lang="en-US" dirty="0"/>
              <a:t>Library</a:t>
            </a:r>
          </a:p>
          <a:p>
            <a:pPr marL="285750" indent="-285750">
              <a:buFont typeface="Arial" panose="020B0604020202020204" pitchFamily="34" charset="0"/>
              <a:buChar char="•"/>
            </a:pPr>
            <a:r>
              <a:rPr lang="en-US" dirty="0"/>
              <a:t>More!</a:t>
            </a:r>
          </a:p>
          <a:p>
            <a:endParaRPr lang="en-US" dirty="0"/>
          </a:p>
        </p:txBody>
      </p:sp>
    </p:spTree>
    <p:extLst>
      <p:ext uri="{BB962C8B-B14F-4D97-AF65-F5344CB8AC3E}">
        <p14:creationId xmlns:p14="http://schemas.microsoft.com/office/powerpoint/2010/main" val="380410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99d7c8903_4_0"/>
          <p:cNvSpPr txBox="1">
            <a:spLocks noGrp="1"/>
          </p:cNvSpPr>
          <p:nvPr>
            <p:ph type="body" idx="1"/>
          </p:nvPr>
        </p:nvSpPr>
        <p:spPr>
          <a:xfrm>
            <a:off x="344045" y="397399"/>
            <a:ext cx="7661400" cy="624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C2344"/>
              </a:buClr>
              <a:buSzPts val="2400"/>
              <a:buNone/>
            </a:pPr>
            <a:r>
              <a:rPr lang="en-US" sz="2400" dirty="0"/>
              <a:t>Are you interested in learning more?</a:t>
            </a:r>
            <a:endParaRPr sz="2400" dirty="0"/>
          </a:p>
        </p:txBody>
      </p:sp>
      <p:sp>
        <p:nvSpPr>
          <p:cNvPr id="162" name="Google Shape;162;g899d7c8903_4_0"/>
          <p:cNvSpPr txBox="1">
            <a:spLocks noGrp="1"/>
          </p:cNvSpPr>
          <p:nvPr>
            <p:ph type="body" idx="2"/>
          </p:nvPr>
        </p:nvSpPr>
        <p:spPr>
          <a:xfrm>
            <a:off x="439738" y="1131888"/>
            <a:ext cx="7661400" cy="5392800"/>
          </a:xfrm>
          <a:prstGeom prst="rect">
            <a:avLst/>
          </a:prstGeom>
          <a:noFill/>
          <a:ln>
            <a:noFill/>
          </a:ln>
        </p:spPr>
        <p:txBody>
          <a:bodyPr spcFirstLastPara="1" wrap="square" lIns="0" tIns="0" rIns="0" bIns="0" anchor="t" anchorCtr="0">
            <a:noAutofit/>
          </a:bodyPr>
          <a:lstStyle/>
          <a:p>
            <a:pPr marL="285750" lvl="1" indent="-285750">
              <a:lnSpc>
                <a:spcPct val="100000"/>
              </a:lnSpc>
              <a:buSzPts val="2500"/>
            </a:pPr>
            <a:endParaRPr lang="en-US" sz="2500" dirty="0"/>
          </a:p>
          <a:p>
            <a:pPr marL="285750" lvl="1" indent="-285750">
              <a:lnSpc>
                <a:spcPct val="100000"/>
              </a:lnSpc>
              <a:buSzPts val="2500"/>
            </a:pPr>
            <a:endParaRPr lang="en-US" sz="2500" dirty="0"/>
          </a:p>
          <a:p>
            <a:pPr marL="285750" lvl="1" indent="-127000" algn="l" rtl="0">
              <a:lnSpc>
                <a:spcPct val="130000"/>
              </a:lnSpc>
              <a:spcBef>
                <a:spcPts val="0"/>
              </a:spcBef>
              <a:spcAft>
                <a:spcPts val="0"/>
              </a:spcAft>
              <a:buClr>
                <a:schemeClr val="dk1"/>
              </a:buClr>
              <a:buSzPts val="2500"/>
              <a:buFont typeface="Arial"/>
              <a:buNone/>
            </a:pPr>
            <a:endParaRPr sz="2500" dirty="0"/>
          </a:p>
        </p:txBody>
      </p:sp>
      <p:sp>
        <p:nvSpPr>
          <p:cNvPr id="2" name="Rectangle 1">
            <a:extLst>
              <a:ext uri="{FF2B5EF4-FFF2-40B4-BE49-F238E27FC236}">
                <a16:creationId xmlns:a16="http://schemas.microsoft.com/office/drawing/2014/main" id="{72789E8F-0D72-9E47-80CD-69550A42367E}"/>
              </a:ext>
            </a:extLst>
          </p:cNvPr>
          <p:cNvSpPr/>
          <p:nvPr/>
        </p:nvSpPr>
        <p:spPr>
          <a:xfrm>
            <a:off x="612838" y="1976866"/>
            <a:ext cx="731520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solidFill>
                  <a:srgbClr val="222222"/>
                </a:solidFill>
                <a:latin typeface="Open Sans"/>
              </a:rPr>
              <a:t>JUNE 25 WEBINAR: Extracurricular Language Support, Scheduling, and Best Practices</a:t>
            </a:r>
            <a:br>
              <a:rPr lang="en-US" dirty="0">
                <a:solidFill>
                  <a:srgbClr val="555555"/>
                </a:solidFill>
                <a:latin typeface="Open Sans"/>
              </a:rPr>
            </a:br>
            <a:r>
              <a:rPr lang="en-US" b="1" dirty="0">
                <a:solidFill>
                  <a:srgbClr val="222222"/>
                </a:solidFill>
                <a:latin typeface="Open Sans"/>
              </a:rPr>
              <a:t>Time:</a:t>
            </a:r>
            <a:r>
              <a:rPr lang="en-US" dirty="0">
                <a:solidFill>
                  <a:srgbClr val="555555"/>
                </a:solidFill>
                <a:latin typeface="Open Sans"/>
              </a:rPr>
              <a:t> 1:00pm – 2:00pm </a:t>
            </a:r>
          </a:p>
          <a:p>
            <a:br>
              <a:rPr lang="en-US" dirty="0">
                <a:solidFill>
                  <a:srgbClr val="555555"/>
                </a:solidFill>
                <a:latin typeface="Open Sans"/>
              </a:rPr>
            </a:br>
            <a:r>
              <a:rPr lang="en-US" dirty="0">
                <a:solidFill>
                  <a:srgbClr val="555555"/>
                </a:solidFill>
                <a:latin typeface="Open Sans"/>
              </a:rPr>
              <a:t>Live, conversational practice is a key aspect of language learning that is hard to replicate in an online classroom with limited hours. Building virtual opportunities for extracurricular support is critical for maintaining an engaging language learning experience for students. In this session, Brianne Orr-Álvarez (Instructor and Program Director of Spanish, FHIS) will discuss the framework, practices, and skill-focus for extracurricular language support, using the FHIS Learning Centre and the related language tables as an example. </a:t>
            </a:r>
          </a:p>
        </p:txBody>
      </p:sp>
    </p:spTree>
    <p:extLst>
      <p:ext uri="{BB962C8B-B14F-4D97-AF65-F5344CB8AC3E}">
        <p14:creationId xmlns:p14="http://schemas.microsoft.com/office/powerpoint/2010/main" val="110604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63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lang="en-US" sz="2400" dirty="0">
                <a:ea typeface="ＭＳ Ｐゴシック" charset="-128"/>
              </a:rPr>
              <a:t>Session introduction</a:t>
            </a:r>
            <a:endParaRPr sz="2400" dirty="0">
              <a:ea typeface="ＭＳ Ｐゴシック" charset="-128"/>
            </a:endParaRPr>
          </a:p>
        </p:txBody>
      </p:sp>
      <p:sp>
        <p:nvSpPr>
          <p:cNvPr id="22530" name="Text Placeholder 7">
            <a:extLst>
              <a:ext uri="{FF2B5EF4-FFF2-40B4-BE49-F238E27FC236}">
                <a16:creationId xmlns:a16="http://schemas.microsoft.com/office/drawing/2014/main" id="{A50AF0DC-1F29-7E41-BEC6-D5D43FDC1E49}"/>
              </a:ext>
            </a:extLst>
          </p:cNvPr>
          <p:cNvSpPr>
            <a:spLocks noGrp="1" noChangeArrowheads="1"/>
          </p:cNvSpPr>
          <p:nvPr>
            <p:ph type="body" sz="quarter" idx="13"/>
          </p:nvPr>
        </p:nvSpPr>
        <p:spPr bwMode="auto">
          <a:xfrm>
            <a:off x="439738" y="1131888"/>
            <a:ext cx="7661275"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lvl="1" indent="-285750">
              <a:spcBef>
                <a:spcPct val="0"/>
              </a:spcBef>
              <a:buFont typeface="Arial" panose="020B0604020202020204" pitchFamily="34" charset="0"/>
              <a:buChar char="•"/>
            </a:pPr>
            <a:r>
              <a:rPr lang="en-CA" altLang="en-US" sz="2000" dirty="0"/>
              <a:t>Introduction</a:t>
            </a:r>
          </a:p>
          <a:p>
            <a:pPr marL="285750" lvl="1" indent="-285750">
              <a:spcBef>
                <a:spcPct val="0"/>
              </a:spcBef>
              <a:buFont typeface="Arial" panose="020B0604020202020204" pitchFamily="34" charset="0"/>
              <a:buChar char="•"/>
            </a:pPr>
            <a:r>
              <a:rPr lang="en-CA" altLang="en-US" sz="2000" dirty="0"/>
              <a:t>Speaker presentation</a:t>
            </a:r>
          </a:p>
          <a:p>
            <a:pPr marL="285750" lvl="1" indent="-285750">
              <a:spcBef>
                <a:spcPct val="0"/>
              </a:spcBef>
              <a:buFont typeface="Arial" panose="020B0604020202020204" pitchFamily="34" charset="0"/>
              <a:buChar char="•"/>
            </a:pPr>
            <a:r>
              <a:rPr lang="en-CA" altLang="en-US" sz="2000" dirty="0"/>
              <a:t>Q&amp;A discussion</a:t>
            </a:r>
          </a:p>
          <a:p>
            <a:pPr marL="285750" lvl="1"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endParaRPr lang="en-CA" altLang="en-US" sz="2000" dirty="0"/>
          </a:p>
        </p:txBody>
      </p:sp>
    </p:spTree>
    <p:extLst>
      <p:ext uri="{BB962C8B-B14F-4D97-AF65-F5344CB8AC3E}">
        <p14:creationId xmlns:p14="http://schemas.microsoft.com/office/powerpoint/2010/main" val="427724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lang="en-US" sz="2400" dirty="0">
                <a:ea typeface="ＭＳ Ｐゴシック" charset="-128"/>
              </a:rPr>
              <a:t>Presenter INTRODUCTION</a:t>
            </a:r>
            <a:endParaRPr sz="2400" dirty="0">
              <a:ea typeface="ＭＳ Ｐゴシック" charset="-128"/>
            </a:endParaRPr>
          </a:p>
        </p:txBody>
      </p:sp>
      <p:sp>
        <p:nvSpPr>
          <p:cNvPr id="26626" name="Text Placeholder 7">
            <a:extLst>
              <a:ext uri="{FF2B5EF4-FFF2-40B4-BE49-F238E27FC236}">
                <a16:creationId xmlns:a16="http://schemas.microsoft.com/office/drawing/2014/main" id="{73C118B6-B140-8F49-868D-90ABC5D54EA2}"/>
              </a:ext>
            </a:extLst>
          </p:cNvPr>
          <p:cNvSpPr>
            <a:spLocks noGrp="1" noChangeArrowheads="1"/>
          </p:cNvSpPr>
          <p:nvPr>
            <p:ph type="body" sz="quarter" idx="13"/>
          </p:nvPr>
        </p:nvSpPr>
        <p:spPr bwMode="auto">
          <a:xfrm>
            <a:off x="439738" y="1131888"/>
            <a:ext cx="7661275" cy="5392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85750" lvl="1" indent="-285750">
              <a:spcBef>
                <a:spcPct val="0"/>
              </a:spcBef>
              <a:buFont typeface="Arial" panose="020B0604020202020204" pitchFamily="34" charset="0"/>
              <a:buChar char="•"/>
            </a:pPr>
            <a:r>
              <a:rPr lang="en-CA" altLang="en-US" sz="2000" b="1" dirty="0"/>
              <a:t>Luisa </a:t>
            </a:r>
            <a:r>
              <a:rPr lang="en-CA" altLang="en-US" sz="2000" b="1" dirty="0" err="1"/>
              <a:t>Canuto</a:t>
            </a:r>
            <a:r>
              <a:rPr lang="en-CA" altLang="en-US" sz="2000" b="1" dirty="0"/>
              <a:t>, </a:t>
            </a:r>
            <a:r>
              <a:rPr lang="en-CA" altLang="en-US" sz="2000" dirty="0"/>
              <a:t>Instructor &amp; Program Director of Italian (FHIS)</a:t>
            </a:r>
          </a:p>
          <a:p>
            <a:pPr marL="825750" lvl="2" indent="-285750">
              <a:spcBef>
                <a:spcPct val="0"/>
              </a:spcBef>
              <a:buFont typeface="Arial" panose="020B0604020202020204" pitchFamily="34" charset="0"/>
              <a:buChar char="•"/>
            </a:pPr>
            <a:r>
              <a:rPr lang="en-CA" altLang="en-US" sz="2000" dirty="0"/>
              <a:t>Mixing Assessment Techniques: Focusing on Writing Skills, from asynchronous to synchronous and from individual to group work</a:t>
            </a:r>
          </a:p>
          <a:p>
            <a:pPr lvl="2" indent="0">
              <a:spcBef>
                <a:spcPct val="0"/>
              </a:spcBef>
              <a:buNone/>
            </a:pPr>
            <a:endParaRPr lang="en-CA" altLang="en-US" sz="2000" dirty="0"/>
          </a:p>
          <a:p>
            <a:pPr marL="285750" lvl="1" indent="-285750">
              <a:spcBef>
                <a:spcPct val="0"/>
              </a:spcBef>
              <a:buFont typeface="Arial" panose="020B0604020202020204" pitchFamily="34" charset="0"/>
              <a:buChar char="•"/>
            </a:pPr>
            <a:r>
              <a:rPr lang="en-CA" altLang="en-US" sz="2000" b="1" dirty="0"/>
              <a:t>Florian </a:t>
            </a:r>
            <a:r>
              <a:rPr lang="en-CA" altLang="en-US" sz="2000" b="1" dirty="0" err="1"/>
              <a:t>Gassner</a:t>
            </a:r>
            <a:r>
              <a:rPr lang="en-CA" altLang="en-US" sz="2000" b="1" dirty="0"/>
              <a:t>, </a:t>
            </a:r>
            <a:r>
              <a:rPr lang="en-CA" altLang="en-US" sz="2000" dirty="0"/>
              <a:t>Senior Instructor &amp; Undergraduate Advisor of German (CENES)</a:t>
            </a:r>
          </a:p>
          <a:p>
            <a:pPr marL="825750" lvl="2" indent="-285750">
              <a:spcBef>
                <a:spcPct val="0"/>
              </a:spcBef>
              <a:buFont typeface="Arial" panose="020B0604020202020204" pitchFamily="34" charset="0"/>
              <a:buChar char="•"/>
            </a:pPr>
            <a:r>
              <a:rPr lang="en-CA" altLang="en-US" sz="2000" dirty="0"/>
              <a:t>Community and Collaboration in Language Teaching</a:t>
            </a:r>
          </a:p>
          <a:p>
            <a:pPr marL="825750" lvl="2" indent="-285750">
              <a:spcBef>
                <a:spcPct val="0"/>
              </a:spcBef>
              <a:buFont typeface="Arial" panose="020B0604020202020204" pitchFamily="34" charset="0"/>
              <a:buChar char="•"/>
            </a:pPr>
            <a:endParaRPr lang="en-CA" altLang="en-US" sz="2000" dirty="0"/>
          </a:p>
          <a:p>
            <a:pPr marL="285750" lvl="1" indent="-285750">
              <a:spcBef>
                <a:spcPct val="0"/>
              </a:spcBef>
              <a:buFont typeface="Arial" panose="020B0604020202020204" pitchFamily="34" charset="0"/>
              <a:buChar char="•"/>
            </a:pPr>
            <a:r>
              <a:rPr lang="en-CA" altLang="en-US" sz="2000" b="1" dirty="0"/>
              <a:t>Brianne Orr-Álvarez, </a:t>
            </a:r>
            <a:r>
              <a:rPr lang="en-CA" altLang="en-US" sz="2000" dirty="0"/>
              <a:t>Instructor &amp; Program Director of Spanish, Director of FHIS Learning Centre (FHIS)</a:t>
            </a:r>
          </a:p>
          <a:p>
            <a:pPr marL="825750" lvl="2" indent="-285750">
              <a:spcBef>
                <a:spcPct val="0"/>
              </a:spcBef>
              <a:buFont typeface="Arial" panose="020B0604020202020204" pitchFamily="34" charset="0"/>
              <a:buChar char="•"/>
            </a:pPr>
            <a:r>
              <a:rPr lang="en-US" sz="2000" dirty="0"/>
              <a:t>Extra-curricular support for fostering online language communities</a:t>
            </a:r>
            <a:endParaRPr lang="en-CA" altLang="en-US" sz="2000" dirty="0"/>
          </a:p>
          <a:p>
            <a:pPr marL="825750" lvl="2" indent="-285750">
              <a:spcBef>
                <a:spcPct val="0"/>
              </a:spcBef>
              <a:buFont typeface="Arial" panose="020B0604020202020204" pitchFamily="34" charset="0"/>
              <a:buChar char="•"/>
            </a:pPr>
            <a:endParaRPr lang="en-CA" altLang="en-US" sz="2000" dirty="0"/>
          </a:p>
        </p:txBody>
      </p:sp>
    </p:spTree>
    <p:extLst>
      <p:ext uri="{BB962C8B-B14F-4D97-AF65-F5344CB8AC3E}">
        <p14:creationId xmlns:p14="http://schemas.microsoft.com/office/powerpoint/2010/main" val="317800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4C0AA2-5D2F-4824-9BFD-8B333785BD0D}"/>
              </a:ext>
            </a:extLst>
          </p:cNvPr>
          <p:cNvSpPr>
            <a:spLocks noGrp="1"/>
          </p:cNvSpPr>
          <p:nvPr>
            <p:ph type="body" sz="quarter" idx="11"/>
          </p:nvPr>
        </p:nvSpPr>
        <p:spPr>
          <a:xfrm>
            <a:off x="439738" y="315913"/>
            <a:ext cx="7661275" cy="623887"/>
          </a:xfrm>
        </p:spPr>
        <p:txBody>
          <a:bodyPr/>
          <a:lstStyle/>
          <a:p>
            <a:pPr>
              <a:lnSpc>
                <a:spcPct val="100000"/>
              </a:lnSpc>
              <a:defRPr/>
            </a:pPr>
            <a:r>
              <a:rPr sz="2400" dirty="0">
                <a:ea typeface="ＭＳ Ｐゴシック" charset="-128"/>
              </a:rPr>
              <a:t>Q&amp;A Discussion</a:t>
            </a:r>
          </a:p>
        </p:txBody>
      </p:sp>
      <p:sp>
        <p:nvSpPr>
          <p:cNvPr id="41986" name="Text Placeholder 7">
            <a:extLst>
              <a:ext uri="{FF2B5EF4-FFF2-40B4-BE49-F238E27FC236}">
                <a16:creationId xmlns:a16="http://schemas.microsoft.com/office/drawing/2014/main" id="{DCA2CB4A-3372-F941-9C7B-662B9BC43095}"/>
              </a:ext>
            </a:extLst>
          </p:cNvPr>
          <p:cNvSpPr>
            <a:spLocks noGrp="1" noChangeArrowheads="1"/>
          </p:cNvSpPr>
          <p:nvPr>
            <p:ph type="body" sz="quarter" idx="13"/>
          </p:nvPr>
        </p:nvSpPr>
        <p:spPr bwMode="auto">
          <a:xfrm>
            <a:off x="439738" y="1131888"/>
            <a:ext cx="7661275" cy="53927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spcBef>
                <a:spcPct val="0"/>
              </a:spcBef>
              <a:buFont typeface="Arial" panose="020B0604020202020204" pitchFamily="34" charset="0"/>
              <a:buChar char="•"/>
              <a:defRPr/>
            </a:pPr>
            <a:r>
              <a:rPr lang="en-CA" altLang="en-US" sz="2000" b="1" dirty="0"/>
              <a:t>To participate:</a:t>
            </a:r>
          </a:p>
          <a:p>
            <a:pPr marL="882650" lvl="2" indent="-342900">
              <a:spcBef>
                <a:spcPct val="0"/>
              </a:spcBef>
              <a:defRPr/>
            </a:pPr>
            <a:r>
              <a:rPr lang="en-CA" altLang="en-US" sz="2000" dirty="0"/>
              <a:t>Use the built-in chat if you would like to share comments or resources.</a:t>
            </a:r>
          </a:p>
          <a:p>
            <a:pPr lvl="1" indent="0">
              <a:spcBef>
                <a:spcPct val="0"/>
              </a:spcBef>
              <a:buNone/>
              <a:defRPr/>
            </a:pPr>
            <a:endParaRPr lang="en-CA" altLang="en-US" sz="2000" dirty="0"/>
          </a:p>
          <a:p>
            <a:pPr marL="342650" lvl="1" indent="-342900">
              <a:spcBef>
                <a:spcPct val="0"/>
              </a:spcBef>
              <a:defRPr/>
            </a:pPr>
            <a:r>
              <a:rPr lang="en-CA" altLang="en-US" sz="2000" b="1" dirty="0"/>
              <a:t>Reminder: This session is being recorded.</a:t>
            </a:r>
          </a:p>
          <a:p>
            <a:pPr marL="882650" lvl="2" indent="-342900">
              <a:spcBef>
                <a:spcPct val="0"/>
              </a:spcBef>
              <a:defRPr/>
            </a:pPr>
            <a:r>
              <a:rPr lang="en-CA" altLang="en-US" sz="2000" dirty="0"/>
              <a:t>Please anonymize any student information in your discussion.</a:t>
            </a:r>
          </a:p>
          <a:p>
            <a:pPr marL="882650" lvl="2" indent="-342900">
              <a:spcBef>
                <a:spcPct val="0"/>
              </a:spcBef>
              <a:defRPr/>
            </a:pPr>
            <a:r>
              <a:rPr lang="en-CA" altLang="en-US" sz="2000" dirty="0"/>
              <a:t>If you have any questions that cannot be anonymized, please email us at </a:t>
            </a:r>
            <a:r>
              <a:rPr lang="en-CA" altLang="en-US" sz="2000" dirty="0">
                <a:hlinkClick r:id="rId3"/>
              </a:rPr>
              <a:t>arts.helpdesk@ubc.ca</a:t>
            </a:r>
            <a:r>
              <a:rPr lang="en-CA" altLang="en-US" sz="2000" dirty="0"/>
              <a:t> and we will follow-up with you. </a:t>
            </a:r>
          </a:p>
        </p:txBody>
      </p:sp>
    </p:spTree>
    <p:extLst>
      <p:ext uri="{BB962C8B-B14F-4D97-AF65-F5344CB8AC3E}">
        <p14:creationId xmlns:p14="http://schemas.microsoft.com/office/powerpoint/2010/main" val="214955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2AE39CB-C02E-A745-9405-D7DA96474981}"/>
              </a:ext>
            </a:extLst>
          </p:cNvPr>
          <p:cNvSpPr>
            <a:spLocks noGrp="1"/>
          </p:cNvSpPr>
          <p:nvPr>
            <p:ph type="body" sz="quarter" idx="11"/>
          </p:nvPr>
        </p:nvSpPr>
        <p:spPr>
          <a:xfrm>
            <a:off x="159337" y="1196340"/>
            <a:ext cx="5940425" cy="1058863"/>
          </a:xfrm>
        </p:spPr>
        <p:txBody>
          <a:bodyPr>
            <a:noAutofit/>
          </a:bodyPr>
          <a:lstStyle/>
          <a:p>
            <a:pPr>
              <a:lnSpc>
                <a:spcPct val="120000"/>
              </a:lnSpc>
              <a:defRPr/>
            </a:pPr>
            <a:r>
              <a:rPr lang="en-US" sz="1800" dirty="0"/>
              <a:t>Mixing Assessment Techniques</a:t>
            </a:r>
          </a:p>
          <a:p>
            <a:pPr>
              <a:lnSpc>
                <a:spcPct val="120000"/>
              </a:lnSpc>
              <a:defRPr/>
            </a:pPr>
            <a:endParaRPr lang="en-US" sz="1800" dirty="0">
              <a:ea typeface="ＭＳ Ｐゴシック" charset="-128"/>
            </a:endParaRPr>
          </a:p>
          <a:p>
            <a:pPr>
              <a:lnSpc>
                <a:spcPct val="120000"/>
              </a:lnSpc>
              <a:buFont typeface="Arial" charset="0"/>
              <a:buNone/>
              <a:defRPr/>
            </a:pPr>
            <a:r>
              <a:rPr lang="en-US" sz="1800" b="0" dirty="0">
                <a:ea typeface="ＭＳ Ｐゴシック" charset="-128"/>
              </a:rPr>
              <a:t>Luisa </a:t>
            </a:r>
            <a:r>
              <a:rPr lang="en-US" sz="1800" b="0" dirty="0" err="1">
                <a:ea typeface="ＭＳ Ｐゴシック" charset="-128"/>
              </a:rPr>
              <a:t>Canuto</a:t>
            </a:r>
            <a:endParaRPr lang="en-US" sz="1800" b="0" dirty="0">
              <a:ea typeface="ＭＳ Ｐゴシック" charset="-128"/>
            </a:endParaRPr>
          </a:p>
        </p:txBody>
      </p:sp>
    </p:spTree>
    <p:extLst>
      <p:ext uri="{BB962C8B-B14F-4D97-AF65-F5344CB8AC3E}">
        <p14:creationId xmlns:p14="http://schemas.microsoft.com/office/powerpoint/2010/main" val="228662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DB44-0039-0F46-9B5C-B47777E1FDC2}"/>
              </a:ext>
            </a:extLst>
          </p:cNvPr>
          <p:cNvSpPr>
            <a:spLocks noGrp="1"/>
          </p:cNvSpPr>
          <p:nvPr>
            <p:ph type="title"/>
          </p:nvPr>
        </p:nvSpPr>
        <p:spPr/>
        <p:txBody>
          <a:bodyPr/>
          <a:lstStyle/>
          <a:p>
            <a:r>
              <a:rPr lang="en-US" sz="2700" b="1" dirty="0">
                <a:solidFill>
                  <a:srgbClr val="C00000"/>
                </a:solidFill>
                <a:latin typeface="Avenir Black" panose="02000503020000020003" pitchFamily="2" charset="0"/>
              </a:rPr>
              <a:t>My Reflections </a:t>
            </a:r>
            <a:r>
              <a:rPr lang="en-US" sz="2100" b="1" i="1" dirty="0">
                <a:latin typeface="Avenir Black" panose="02000503020000020003" pitchFamily="2" charset="0"/>
              </a:rPr>
              <a:t>as I Revise everything …</a:t>
            </a:r>
          </a:p>
        </p:txBody>
      </p:sp>
      <p:sp>
        <p:nvSpPr>
          <p:cNvPr id="3" name="Content Placeholder 2">
            <a:extLst>
              <a:ext uri="{FF2B5EF4-FFF2-40B4-BE49-F238E27FC236}">
                <a16:creationId xmlns:a16="http://schemas.microsoft.com/office/drawing/2014/main" id="{A28F7884-EEBB-324C-96DB-4593613322F6}"/>
              </a:ext>
            </a:extLst>
          </p:cNvPr>
          <p:cNvSpPr>
            <a:spLocks noGrp="1"/>
          </p:cNvSpPr>
          <p:nvPr>
            <p:ph idx="1"/>
          </p:nvPr>
        </p:nvSpPr>
        <p:spPr>
          <a:xfrm>
            <a:off x="628650" y="2226469"/>
            <a:ext cx="8417378" cy="3263504"/>
          </a:xfrm>
        </p:spPr>
        <p:txBody>
          <a:bodyPr>
            <a:normAutofit fontScale="70000" lnSpcReduction="20000"/>
          </a:bodyPr>
          <a:lstStyle/>
          <a:p>
            <a:pPr>
              <a:lnSpc>
                <a:spcPct val="200000"/>
              </a:lnSpc>
            </a:pPr>
            <a:r>
              <a:rPr lang="en-US" b="1" dirty="0">
                <a:latin typeface="Avenir Medium" panose="02000503020000020003" pitchFamily="2" charset="0"/>
              </a:rPr>
              <a:t>Draw from </a:t>
            </a:r>
            <a:r>
              <a:rPr lang="en-US" dirty="0">
                <a:latin typeface="Avenir Medium" panose="02000503020000020003" pitchFamily="2" charset="0"/>
              </a:rPr>
              <a:t>our individual and collective experience</a:t>
            </a:r>
          </a:p>
          <a:p>
            <a:pPr>
              <a:lnSpc>
                <a:spcPct val="200000"/>
              </a:lnSpc>
            </a:pPr>
            <a:r>
              <a:rPr lang="en-US" b="1" dirty="0">
                <a:latin typeface="Avenir Medium" panose="02000503020000020003" pitchFamily="2" charset="0"/>
              </a:rPr>
              <a:t>Refer back </a:t>
            </a:r>
            <a:r>
              <a:rPr lang="en-US" dirty="0">
                <a:latin typeface="Avenir Medium" panose="02000503020000020003" pitchFamily="2" charset="0"/>
              </a:rPr>
              <a:t>to the many (successful) learning activities already used</a:t>
            </a:r>
          </a:p>
          <a:p>
            <a:pPr>
              <a:lnSpc>
                <a:spcPct val="200000"/>
              </a:lnSpc>
            </a:pPr>
            <a:r>
              <a:rPr lang="en-US" b="1" dirty="0">
                <a:latin typeface="Avenir Medium" panose="02000503020000020003" pitchFamily="2" charset="0"/>
              </a:rPr>
              <a:t>Focus on available/supported</a:t>
            </a:r>
            <a:r>
              <a:rPr lang="en-US" dirty="0">
                <a:latin typeface="Avenir Medium" panose="02000503020000020003" pitchFamily="2" charset="0"/>
              </a:rPr>
              <a:t> educational tools (to limit possible issues) </a:t>
            </a:r>
          </a:p>
          <a:p>
            <a:pPr>
              <a:lnSpc>
                <a:spcPct val="200000"/>
              </a:lnSpc>
            </a:pPr>
            <a:r>
              <a:rPr lang="en-US" b="1" dirty="0">
                <a:latin typeface="Avenir Medium" panose="02000503020000020003" pitchFamily="2" charset="0"/>
              </a:rPr>
              <a:t>Keep</a:t>
            </a:r>
            <a:r>
              <a:rPr lang="en-US" dirty="0">
                <a:latin typeface="Avenir Medium" panose="02000503020000020003" pitchFamily="2" charset="0"/>
              </a:rPr>
              <a:t> Guiding Principles in mind</a:t>
            </a:r>
          </a:p>
        </p:txBody>
      </p:sp>
      <p:pic>
        <p:nvPicPr>
          <p:cNvPr id="4" name="Content Placeholder 8">
            <a:extLst>
              <a:ext uri="{FF2B5EF4-FFF2-40B4-BE49-F238E27FC236}">
                <a16:creationId xmlns:a16="http://schemas.microsoft.com/office/drawing/2014/main" id="{6678079B-EDCD-7D4A-AD25-C31FF7F0B3C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45875" y="1061359"/>
            <a:ext cx="1620000" cy="17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83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5E0C2-5D70-9948-B586-8A53DF634FE3}"/>
              </a:ext>
            </a:extLst>
          </p:cNvPr>
          <p:cNvSpPr>
            <a:spLocks noGrp="1"/>
          </p:cNvSpPr>
          <p:nvPr>
            <p:ph type="title"/>
          </p:nvPr>
        </p:nvSpPr>
        <p:spPr>
          <a:xfrm>
            <a:off x="628650" y="1131094"/>
            <a:ext cx="7886700" cy="609124"/>
          </a:xfrm>
        </p:spPr>
        <p:txBody>
          <a:bodyPr>
            <a:normAutofit/>
          </a:bodyPr>
          <a:lstStyle/>
          <a:p>
            <a:r>
              <a:rPr lang="en-US" sz="2700" b="1" dirty="0">
                <a:latin typeface="Avenir Black" panose="02000503020000020003" pitchFamily="2" charset="0"/>
              </a:rPr>
              <a:t>Guiding Principles</a:t>
            </a:r>
          </a:p>
        </p:txBody>
      </p:sp>
      <p:sp>
        <p:nvSpPr>
          <p:cNvPr id="3" name="Content Placeholder 2">
            <a:extLst>
              <a:ext uri="{FF2B5EF4-FFF2-40B4-BE49-F238E27FC236}">
                <a16:creationId xmlns:a16="http://schemas.microsoft.com/office/drawing/2014/main" id="{E57DFC1A-A404-DE43-92DF-8F4481F35576}"/>
              </a:ext>
            </a:extLst>
          </p:cNvPr>
          <p:cNvSpPr>
            <a:spLocks noGrp="1"/>
          </p:cNvSpPr>
          <p:nvPr>
            <p:ph idx="1"/>
          </p:nvPr>
        </p:nvSpPr>
        <p:spPr>
          <a:xfrm>
            <a:off x="628650" y="1971676"/>
            <a:ext cx="7886700" cy="3518297"/>
          </a:xfrm>
        </p:spPr>
        <p:txBody>
          <a:bodyPr>
            <a:normAutofit fontScale="77500" lnSpcReduction="20000"/>
          </a:bodyPr>
          <a:lstStyle/>
          <a:p>
            <a:pPr marL="385763" indent="-385763">
              <a:lnSpc>
                <a:spcPct val="150000"/>
              </a:lnSpc>
              <a:buFont typeface="+mj-lt"/>
              <a:buAutoNum type="arabicPeriod"/>
            </a:pPr>
            <a:r>
              <a:rPr lang="en-US" b="1" dirty="0">
                <a:solidFill>
                  <a:srgbClr val="C00000"/>
                </a:solidFill>
                <a:latin typeface="Avenir Medium" panose="02000503020000020003" pitchFamily="2" charset="0"/>
              </a:rPr>
              <a:t>Cognitive Presence [Engaging with the Content]</a:t>
            </a:r>
          </a:p>
          <a:p>
            <a:pPr marL="342900" lvl="1" indent="0">
              <a:lnSpc>
                <a:spcPct val="150000"/>
              </a:lnSpc>
              <a:buNone/>
            </a:pPr>
            <a:r>
              <a:rPr lang="en-CA" dirty="0">
                <a:latin typeface="Avenir Medium" panose="02000503020000020003" pitchFamily="2" charset="0"/>
                <a:cs typeface="Arial" panose="020B0604020202020204" pitchFamily="34" charset="0"/>
              </a:rPr>
              <a:t>	[Utilize team-based learning to </a:t>
            </a:r>
            <a:r>
              <a:rPr lang="en-CA" b="1" dirty="0">
                <a:latin typeface="Avenir Medium" panose="02000503020000020003" pitchFamily="2" charset="0"/>
                <a:cs typeface="Arial" panose="020B0604020202020204" pitchFamily="34" charset="0"/>
              </a:rPr>
              <a:t>build collaborative knowledge]</a:t>
            </a:r>
            <a:endParaRPr lang="en-US" b="1" dirty="0">
              <a:latin typeface="Avenir Medium" panose="02000503020000020003" pitchFamily="2" charset="0"/>
            </a:endParaRPr>
          </a:p>
          <a:p>
            <a:pPr marL="385763" indent="-385763">
              <a:lnSpc>
                <a:spcPct val="150000"/>
              </a:lnSpc>
              <a:buFont typeface="+mj-lt"/>
              <a:buAutoNum type="arabicPeriod"/>
            </a:pPr>
            <a:r>
              <a:rPr lang="en-US" b="1" dirty="0">
                <a:solidFill>
                  <a:srgbClr val="C00000"/>
                </a:solidFill>
                <a:latin typeface="Avenir Medium" panose="02000503020000020003" pitchFamily="2" charset="0"/>
              </a:rPr>
              <a:t>Social Presence [Engaging with Participants]</a:t>
            </a:r>
          </a:p>
          <a:p>
            <a:pPr marL="342900" lvl="1" indent="0">
              <a:lnSpc>
                <a:spcPct val="150000"/>
              </a:lnSpc>
              <a:buNone/>
            </a:pPr>
            <a:r>
              <a:rPr lang="en-US" dirty="0">
                <a:latin typeface="Avenir Medium" panose="02000503020000020003" pitchFamily="2" charset="0"/>
              </a:rPr>
              <a:t>	[Provide a mix of </a:t>
            </a:r>
            <a:r>
              <a:rPr lang="en-US" b="1" dirty="0">
                <a:latin typeface="Avenir Medium" panose="02000503020000020003" pitchFamily="2" charset="0"/>
              </a:rPr>
              <a:t>Individual </a:t>
            </a:r>
            <a:r>
              <a:rPr lang="en-US" dirty="0">
                <a:latin typeface="Avenir Medium" panose="02000503020000020003" pitchFamily="2" charset="0"/>
              </a:rPr>
              <a:t>and</a:t>
            </a:r>
            <a:r>
              <a:rPr lang="en-US" b="1" dirty="0">
                <a:latin typeface="Avenir Medium" panose="02000503020000020003" pitchFamily="2" charset="0"/>
              </a:rPr>
              <a:t> Group Projects]</a:t>
            </a:r>
          </a:p>
          <a:p>
            <a:pPr marL="385763" indent="-385763">
              <a:lnSpc>
                <a:spcPct val="150000"/>
              </a:lnSpc>
              <a:buFont typeface="+mj-lt"/>
              <a:buAutoNum type="arabicPeriod"/>
            </a:pPr>
            <a:r>
              <a:rPr lang="en-US" b="1" dirty="0">
                <a:solidFill>
                  <a:srgbClr val="C00000"/>
                </a:solidFill>
                <a:latin typeface="Avenir Medium" panose="02000503020000020003" pitchFamily="2" charset="0"/>
              </a:rPr>
              <a:t>Teaching Presence [Engaging with Goals]</a:t>
            </a:r>
          </a:p>
          <a:p>
            <a:pPr marL="342900" lvl="1" indent="0">
              <a:lnSpc>
                <a:spcPct val="150000"/>
              </a:lnSpc>
              <a:buNone/>
            </a:pPr>
            <a:r>
              <a:rPr lang="en-CA" dirty="0">
                <a:latin typeface="Avenir Medium" panose="02000503020000020003" pitchFamily="2" charset="0"/>
                <a:cs typeface="Arial" panose="020B0604020202020204" pitchFamily="34" charset="0"/>
              </a:rPr>
              <a:t>	[Coach, guide learners and </a:t>
            </a:r>
            <a:r>
              <a:rPr lang="en-CA" b="1" dirty="0">
                <a:latin typeface="Avenir Medium" panose="02000503020000020003" pitchFamily="2" charset="0"/>
                <a:cs typeface="Arial" panose="020B0604020202020204" pitchFamily="34" charset="0"/>
              </a:rPr>
              <a:t>facilitate collaboration]</a:t>
            </a:r>
          </a:p>
          <a:p>
            <a:pPr marL="728663" lvl="1" indent="-385763">
              <a:buFont typeface="+mj-lt"/>
              <a:buAutoNum type="arabicPeriod"/>
            </a:pPr>
            <a:endParaRPr lang="en-US" dirty="0"/>
          </a:p>
        </p:txBody>
      </p:sp>
      <p:pic>
        <p:nvPicPr>
          <p:cNvPr id="4" name="Content Placeholder 8">
            <a:extLst>
              <a:ext uri="{FF2B5EF4-FFF2-40B4-BE49-F238E27FC236}">
                <a16:creationId xmlns:a16="http://schemas.microsoft.com/office/drawing/2014/main" id="{AC677573-0FC1-2749-AFC6-0E070B7C87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98868" y="3429001"/>
            <a:ext cx="2160000" cy="235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73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0332-94F6-604E-8FF5-82C40835F7F7}"/>
              </a:ext>
            </a:extLst>
          </p:cNvPr>
          <p:cNvSpPr>
            <a:spLocks noGrp="1"/>
          </p:cNvSpPr>
          <p:nvPr>
            <p:ph type="title"/>
          </p:nvPr>
        </p:nvSpPr>
        <p:spPr>
          <a:xfrm>
            <a:off x="130825" y="954552"/>
            <a:ext cx="8734879" cy="480536"/>
          </a:xfrm>
        </p:spPr>
        <p:txBody>
          <a:bodyPr>
            <a:normAutofit/>
          </a:bodyPr>
          <a:lstStyle/>
          <a:p>
            <a:r>
              <a:rPr lang="en-US" sz="2400" b="1" dirty="0">
                <a:latin typeface="Avenir Black" panose="02000503020000020003" pitchFamily="2" charset="0"/>
              </a:rPr>
              <a:t>(1a) </a:t>
            </a:r>
            <a:r>
              <a:rPr lang="en-US" sz="2400" b="1" dirty="0">
                <a:solidFill>
                  <a:srgbClr val="C00000"/>
                </a:solidFill>
                <a:latin typeface="Avenir Black" panose="02000503020000020003" pitchFamily="2" charset="0"/>
              </a:rPr>
              <a:t>Individual</a:t>
            </a:r>
            <a:r>
              <a:rPr lang="en-US" sz="2400" b="1" dirty="0">
                <a:latin typeface="Avenir Black" panose="02000503020000020003" pitchFamily="2" charset="0"/>
              </a:rPr>
              <a:t>, </a:t>
            </a:r>
            <a:r>
              <a:rPr lang="en-US" sz="2400" b="1" u="sng" dirty="0">
                <a:latin typeface="Avenir Black" panose="02000503020000020003" pitchFamily="2" charset="0"/>
              </a:rPr>
              <a:t>asynchronous</a:t>
            </a:r>
            <a:r>
              <a:rPr lang="en-US" sz="2400" dirty="0">
                <a:latin typeface="Avenir Medium" panose="02000503020000020003" pitchFamily="2" charset="0"/>
              </a:rPr>
              <a:t>, </a:t>
            </a:r>
            <a:r>
              <a:rPr lang="en-US" sz="2400" dirty="0">
                <a:solidFill>
                  <a:srgbClr val="C00000"/>
                </a:solidFill>
                <a:latin typeface="Avenir Medium" panose="02000503020000020003" pitchFamily="2" charset="0"/>
              </a:rPr>
              <a:t>low-stakes</a:t>
            </a:r>
            <a:r>
              <a:rPr lang="en-US" sz="2400" dirty="0">
                <a:latin typeface="Avenir Medium" panose="02000503020000020003" pitchFamily="2" charset="0"/>
              </a:rPr>
              <a:t>, </a:t>
            </a:r>
            <a:r>
              <a:rPr lang="en-US" sz="2400" b="1" u="sng" dirty="0">
                <a:latin typeface="Avenir Black" panose="02000503020000020003" pitchFamily="2" charset="0"/>
              </a:rPr>
              <a:t>formative</a:t>
            </a:r>
            <a:r>
              <a:rPr lang="en-US" sz="2400" dirty="0">
                <a:latin typeface="Avenir Medium" panose="02000503020000020003" pitchFamily="2" charset="0"/>
              </a:rPr>
              <a:t> (</a:t>
            </a:r>
            <a:r>
              <a:rPr lang="en-US" sz="2400" dirty="0">
                <a:solidFill>
                  <a:srgbClr val="C00000"/>
                </a:solidFill>
                <a:latin typeface="Avenir Medium" panose="02000503020000020003" pitchFamily="2" charset="0"/>
              </a:rPr>
              <a:t>ITAL101</a:t>
            </a:r>
            <a:r>
              <a:rPr lang="en-US" sz="2400" dirty="0">
                <a:latin typeface="Avenir Medium" panose="02000503020000020003" pitchFamily="2" charset="0"/>
              </a:rPr>
              <a:t>)</a:t>
            </a:r>
          </a:p>
        </p:txBody>
      </p:sp>
      <p:pic>
        <p:nvPicPr>
          <p:cNvPr id="5" name="Content Placeholder 4">
            <a:extLst>
              <a:ext uri="{FF2B5EF4-FFF2-40B4-BE49-F238E27FC236}">
                <a16:creationId xmlns:a16="http://schemas.microsoft.com/office/drawing/2014/main" id="{E67C098E-41F9-9C47-8F17-7A076B396F08}"/>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rot="5400000">
            <a:off x="2914680" y="508206"/>
            <a:ext cx="2852805" cy="4587300"/>
          </a:xfrm>
          <a:prstGeom prst="rect">
            <a:avLst/>
          </a:prstGeom>
        </p:spPr>
      </p:pic>
      <p:pic>
        <p:nvPicPr>
          <p:cNvPr id="7" name="Content Placeholder 10">
            <a:extLst>
              <a:ext uri="{FF2B5EF4-FFF2-40B4-BE49-F238E27FC236}">
                <a16:creationId xmlns:a16="http://schemas.microsoft.com/office/drawing/2014/main" id="{519A8597-174E-2944-9345-28A81A6AAF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468359" y="2785812"/>
            <a:ext cx="1765325" cy="4587300"/>
          </a:xfrm>
          <a:prstGeom prst="rect">
            <a:avLst/>
          </a:prstGeom>
        </p:spPr>
      </p:pic>
      <p:sp>
        <p:nvSpPr>
          <p:cNvPr id="3" name="TextBox 2">
            <a:extLst>
              <a:ext uri="{FF2B5EF4-FFF2-40B4-BE49-F238E27FC236}">
                <a16:creationId xmlns:a16="http://schemas.microsoft.com/office/drawing/2014/main" id="{B41B21AB-D38C-8647-A241-FAA7E0A1A777}"/>
              </a:ext>
            </a:extLst>
          </p:cNvPr>
          <p:cNvSpPr txBox="1"/>
          <p:nvPr/>
        </p:nvSpPr>
        <p:spPr>
          <a:xfrm>
            <a:off x="6955972" y="1731403"/>
            <a:ext cx="2024743" cy="1107996"/>
          </a:xfrm>
          <a:prstGeom prst="rect">
            <a:avLst/>
          </a:prstGeom>
          <a:noFill/>
        </p:spPr>
        <p:txBody>
          <a:bodyPr wrap="square" rtlCol="0">
            <a:spAutoFit/>
          </a:bodyPr>
          <a:lstStyle/>
          <a:p>
            <a:r>
              <a:rPr lang="en-US" sz="1650" b="1" dirty="0" err="1">
                <a:solidFill>
                  <a:srgbClr val="002060"/>
                </a:solidFill>
                <a:latin typeface="Avenir Medium" panose="02000503020000020003" pitchFamily="2" charset="0"/>
              </a:rPr>
              <a:t>Prova</a:t>
            </a:r>
            <a:r>
              <a:rPr lang="en-US" sz="1650" b="1" dirty="0">
                <a:solidFill>
                  <a:srgbClr val="002060"/>
                </a:solidFill>
                <a:latin typeface="Avenir Medium" panose="02000503020000020003" pitchFamily="2" charset="0"/>
              </a:rPr>
              <a:t> </a:t>
            </a:r>
            <a:r>
              <a:rPr lang="en-US" sz="1650" b="1" dirty="0" err="1">
                <a:solidFill>
                  <a:srgbClr val="002060"/>
                </a:solidFill>
                <a:latin typeface="Avenir Medium" panose="02000503020000020003" pitchFamily="2" charset="0"/>
              </a:rPr>
              <a:t>Scrittura</a:t>
            </a:r>
            <a:r>
              <a:rPr lang="en-US" sz="1650" b="1" dirty="0">
                <a:solidFill>
                  <a:srgbClr val="002060"/>
                </a:solidFill>
                <a:latin typeface="Avenir Medium" panose="02000503020000020003" pitchFamily="2" charset="0"/>
              </a:rPr>
              <a:t> 3</a:t>
            </a:r>
            <a:r>
              <a:rPr lang="en-US" sz="1650" dirty="0">
                <a:solidFill>
                  <a:srgbClr val="002060"/>
                </a:solidFill>
                <a:latin typeface="Avenir Medium" panose="02000503020000020003" pitchFamily="2" charset="0"/>
              </a:rPr>
              <a:t>/5</a:t>
            </a:r>
          </a:p>
          <a:p>
            <a:r>
              <a:rPr lang="en-US" sz="1650" dirty="0">
                <a:solidFill>
                  <a:srgbClr val="002060"/>
                </a:solidFill>
                <a:latin typeface="Avenir Medium" panose="02000503020000020003" pitchFamily="2" charset="0"/>
              </a:rPr>
              <a:t>80-100 words</a:t>
            </a:r>
          </a:p>
          <a:p>
            <a:endParaRPr lang="en-US" sz="1650" dirty="0">
              <a:solidFill>
                <a:srgbClr val="002060"/>
              </a:solidFill>
              <a:latin typeface="Avenir Medium" panose="02000503020000020003" pitchFamily="2" charset="0"/>
            </a:endParaRPr>
          </a:p>
          <a:p>
            <a:r>
              <a:rPr lang="en-US" sz="1650" dirty="0">
                <a:solidFill>
                  <a:srgbClr val="0070C0"/>
                </a:solidFill>
                <a:latin typeface="Avenir Medium" panose="02000503020000020003" pitchFamily="2" charset="0"/>
              </a:rPr>
              <a:t>1% overall grade</a:t>
            </a:r>
          </a:p>
        </p:txBody>
      </p:sp>
      <p:sp>
        <p:nvSpPr>
          <p:cNvPr id="4" name="TextBox 3">
            <a:extLst>
              <a:ext uri="{FF2B5EF4-FFF2-40B4-BE49-F238E27FC236}">
                <a16:creationId xmlns:a16="http://schemas.microsoft.com/office/drawing/2014/main" id="{B48E1ACD-CEC6-974D-B81E-072E5C3A45CB}"/>
              </a:ext>
            </a:extLst>
          </p:cNvPr>
          <p:cNvSpPr txBox="1"/>
          <p:nvPr/>
        </p:nvSpPr>
        <p:spPr>
          <a:xfrm>
            <a:off x="7096568" y="3503430"/>
            <a:ext cx="1769136" cy="1546577"/>
          </a:xfrm>
          <a:prstGeom prst="rect">
            <a:avLst/>
          </a:prstGeom>
          <a:noFill/>
        </p:spPr>
        <p:txBody>
          <a:bodyPr wrap="square" rtlCol="0">
            <a:spAutoFit/>
          </a:bodyPr>
          <a:lstStyle/>
          <a:p>
            <a:r>
              <a:rPr lang="en-US" sz="1350" b="1" dirty="0">
                <a:solidFill>
                  <a:srgbClr val="C00000"/>
                </a:solidFill>
                <a:latin typeface="Avenir Medium" panose="02000503020000020003" pitchFamily="2" charset="0"/>
              </a:rPr>
              <a:t>L. Objectives</a:t>
            </a:r>
          </a:p>
          <a:p>
            <a:pPr marL="214313" indent="-214313">
              <a:buFont typeface="Arial" panose="020B0604020202020204" pitchFamily="34" charset="0"/>
              <a:buChar char="•"/>
            </a:pPr>
            <a:r>
              <a:rPr lang="en-US" sz="1350" b="1" dirty="0">
                <a:latin typeface="Avenir Medium" panose="02000503020000020003" pitchFamily="2" charset="0"/>
              </a:rPr>
              <a:t>Describe</a:t>
            </a:r>
            <a:r>
              <a:rPr lang="en-US" sz="1350" dirty="0">
                <a:latin typeface="Avenir Medium" panose="02000503020000020003" pitchFamily="2" charset="0"/>
              </a:rPr>
              <a:t> and </a:t>
            </a:r>
            <a:r>
              <a:rPr lang="en-US" sz="1350" b="1" dirty="0">
                <a:latin typeface="Avenir Medium" panose="02000503020000020003" pitchFamily="2" charset="0"/>
              </a:rPr>
              <a:t>write</a:t>
            </a:r>
            <a:r>
              <a:rPr lang="en-US" sz="1350" dirty="0">
                <a:latin typeface="Avenir Medium" panose="02000503020000020003" pitchFamily="2" charset="0"/>
              </a:rPr>
              <a:t> about people’s appearance</a:t>
            </a:r>
          </a:p>
          <a:p>
            <a:pPr marL="214313" indent="-214313">
              <a:buFont typeface="Arial" panose="020B0604020202020204" pitchFamily="34" charset="0"/>
              <a:buChar char="•"/>
            </a:pPr>
            <a:r>
              <a:rPr lang="en-US" sz="1350" dirty="0">
                <a:latin typeface="Avenir Medium" panose="02000503020000020003" pitchFamily="2" charset="0"/>
              </a:rPr>
              <a:t>Use </a:t>
            </a:r>
            <a:r>
              <a:rPr lang="en-US" sz="1350" b="1" dirty="0">
                <a:latin typeface="Avenir Medium" panose="02000503020000020003" pitchFamily="2" charset="0"/>
              </a:rPr>
              <a:t>adjectives</a:t>
            </a:r>
            <a:r>
              <a:rPr lang="en-US" sz="1350" dirty="0">
                <a:latin typeface="Avenir Medium" panose="02000503020000020003" pitchFamily="2" charset="0"/>
              </a:rPr>
              <a:t> and </a:t>
            </a:r>
            <a:r>
              <a:rPr lang="en-US" sz="1350" b="1" dirty="0">
                <a:latin typeface="Avenir Medium" panose="02000503020000020003" pitchFamily="2" charset="0"/>
              </a:rPr>
              <a:t>agreement</a:t>
            </a:r>
            <a:endParaRPr lang="en-US" sz="1350" dirty="0">
              <a:latin typeface="Avenir Medium" panose="02000503020000020003" pitchFamily="2" charset="0"/>
            </a:endParaRPr>
          </a:p>
        </p:txBody>
      </p:sp>
    </p:spTree>
    <p:extLst>
      <p:ext uri="{BB962C8B-B14F-4D97-AF65-F5344CB8AC3E}">
        <p14:creationId xmlns:p14="http://schemas.microsoft.com/office/powerpoint/2010/main" val="2137453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1678</TotalTime>
  <Words>2014</Words>
  <Application>Microsoft Office PowerPoint</Application>
  <PresentationFormat>On-screen Show (4:3)</PresentationFormat>
  <Paragraphs>212</Paragraphs>
  <Slides>28</Slides>
  <Notes>8</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MS PGothic</vt:lpstr>
      <vt:lpstr>MS PGothic</vt:lpstr>
      <vt:lpstr>Arial</vt:lpstr>
      <vt:lpstr>Arial Black</vt:lpstr>
      <vt:lpstr>Avenir Black</vt:lpstr>
      <vt:lpstr>Avenir Medium</vt:lpstr>
      <vt:lpstr>Avenir Roman</vt:lpstr>
      <vt:lpstr>Baskerville</vt:lpstr>
      <vt:lpstr>Calibri</vt:lpstr>
      <vt:lpstr>Open Sans</vt:lpstr>
      <vt:lpstr>Whitney Book</vt:lpstr>
      <vt:lpstr>WhitneyHTF-Bold</vt:lpstr>
      <vt:lpstr>Office Theme</vt:lpstr>
      <vt:lpstr>PowerPoint Presentation</vt:lpstr>
      <vt:lpstr>PowerPoint Presentation</vt:lpstr>
      <vt:lpstr>PowerPoint Presentation</vt:lpstr>
      <vt:lpstr>PowerPoint Presentation</vt:lpstr>
      <vt:lpstr>PowerPoint Presentation</vt:lpstr>
      <vt:lpstr>PowerPoint Presentation</vt:lpstr>
      <vt:lpstr>My Reflections as I Revise everything …</vt:lpstr>
      <vt:lpstr>Guiding Principles</vt:lpstr>
      <vt:lpstr>(1a) Individual, asynchronous, low-stakes, formative (ITAL101)</vt:lpstr>
      <vt:lpstr>(1b) Individual, synchronous, higher-stakes, summative (ITAL101)</vt:lpstr>
      <vt:lpstr>PowerPoint Presentation</vt:lpstr>
      <vt:lpstr>PowerPoint Presentation</vt:lpstr>
      <vt:lpstr>PowerPoint Presentation</vt:lpstr>
      <vt:lpstr>(2a) Individual, (a)synchronous, low-stakes, formative (ITAL101)</vt:lpstr>
      <vt:lpstr>(2b) Collaborative, synchronous, low-stakes, formative (ITAL101)</vt:lpstr>
      <vt:lpstr>(2b) Collaborative, synchronous, low-stakes, formative (ITAL101)</vt:lpstr>
      <vt:lpstr>(3a) Individual, (a)synchronous, (higher)-stakes, formative (ITAL301)</vt:lpstr>
      <vt:lpstr>(3a) Individual, asynchronous, (higher)-stakes, formative (ITAL301)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UBC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Virtual Interactions</dc:title>
  <dc:subject/>
  <dc:creator>Brianne Orr</dc:creator>
  <cp:keywords/>
  <dc:description/>
  <cp:lastModifiedBy>Wall, Charissa</cp:lastModifiedBy>
  <cp:revision>51</cp:revision>
  <dcterms:created xsi:type="dcterms:W3CDTF">2020-06-02T21:32:56Z</dcterms:created>
  <dcterms:modified xsi:type="dcterms:W3CDTF">2020-06-17T16:22:24Z</dcterms:modified>
  <cp:category/>
</cp:coreProperties>
</file>