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1" r:id="rId2"/>
    <p:sldId id="320" r:id="rId3"/>
    <p:sldId id="319" r:id="rId4"/>
    <p:sldId id="317" r:id="rId5"/>
    <p:sldId id="297" r:id="rId6"/>
    <p:sldId id="330" r:id="rId7"/>
    <p:sldId id="357" r:id="rId8"/>
    <p:sldId id="332" r:id="rId9"/>
    <p:sldId id="366" r:id="rId10"/>
    <p:sldId id="358" r:id="rId11"/>
    <p:sldId id="354" r:id="rId12"/>
    <p:sldId id="359" r:id="rId13"/>
    <p:sldId id="360" r:id="rId14"/>
    <p:sldId id="361" r:id="rId15"/>
    <p:sldId id="368" r:id="rId16"/>
    <p:sldId id="367" r:id="rId17"/>
    <p:sldId id="335" r:id="rId18"/>
    <p:sldId id="362" r:id="rId19"/>
    <p:sldId id="369" r:id="rId20"/>
    <p:sldId id="370" r:id="rId21"/>
    <p:sldId id="336" r:id="rId22"/>
    <p:sldId id="371" r:id="rId23"/>
    <p:sldId id="337" r:id="rId24"/>
    <p:sldId id="372" r:id="rId25"/>
    <p:sldId id="318" r:id="rId26"/>
    <p:sldId id="32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4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8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4B61-943F-A14C-9684-2AD1649DB17C}" type="datetimeFigureOut">
              <a:rPr lang="en-US" smtClean="0"/>
              <a:t>6/22/20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E5702-0290-E24E-95C8-CE63CE94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5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DE4CFCF2-9B18-AF40-9E6F-FDE09EA780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E9069B54-9BC6-A644-8D0B-8791127A8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2F9F6D40-8883-0A4C-AD25-823323C03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D18908-7E36-F144-A06F-0AAAF6AA7E7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202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08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15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95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4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60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8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96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21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10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0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03F4C2A-2136-3349-BC1D-48D5E11C4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53F3D49-2DAA-3E45-B280-B811A8A7C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AC11EA09-BB38-C04A-92D9-9BE45A5C2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087941-179B-CF44-849E-AB6E920725DB}" type="slidenum">
              <a:rPr lang="en-US" altLang="en-US" sz="1200" smtClean="0">
                <a:latin typeface="Calibri" panose="020F0502020204030204" pitchFamily="34" charset="0"/>
              </a:rPr>
              <a:pPr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71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23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38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24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43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25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1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4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1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3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4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8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5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fld id="{74707BB6-A0EC-6C47-9654-4075B4F7A4B9}" type="slidenum">
              <a:rPr lang="en-US" sz="9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en-CA" sz="9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3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>
            <a:extLst>
              <a:ext uri="{FF2B5EF4-FFF2-40B4-BE49-F238E27FC236}">
                <a16:creationId xmlns:a16="http://schemas.microsoft.com/office/drawing/2014/main" id="{54CB3B62-627C-5B4A-8112-8FF0506C6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522F74-9C1C-7E42-9FF3-7AA4F1681FC6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7E00C-DB73-7B4C-BA4A-69CB2B3E6AFE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F139579B-6CCF-5745-A33E-DB6784F86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49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0C4ED921-CDB2-479B-B2FD-33A5E09FC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EE8005-1207-46A3-898F-B3F198CCC74D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288ECEC1-624E-4E67-A7BD-F020897B3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90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0EA64389-B482-C74B-A994-7AC4C792B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1C24A-CC57-3B44-833E-736C8684B846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E7E76-778A-9541-9C54-C2E1F469A995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4B7F30D-119B-DD4D-AACD-57B5E79984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0E9CE34-DE12-8740-910E-4C0A2F9692C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F1CCF7C-8D11-564B-B7B0-C12DF58F4857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9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8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5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0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2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3B45-41BB-6D44-8F99-E8E22F2AD3BA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6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tworkshops.arts.ubc.ca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xiaowen.xu@ubc.c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rts.helpdesk@ubc.c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554E5-7AFF-41FF-B148-134D423B9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1395853"/>
            <a:ext cx="5430838" cy="1824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2200" dirty="0"/>
              <a:t>Online Canvas Discussions in Large-Sized Language Content Courses: Perils and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E90B-4A5B-4F9F-90F7-5ACAD132D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5" y="3039709"/>
            <a:ext cx="5430838" cy="3603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000" dirty="0" err="1">
                <a:ea typeface="ＭＳ Ｐゴシック" charset="-128"/>
              </a:rPr>
              <a:t>Xiaowen</a:t>
            </a:r>
            <a:r>
              <a:rPr lang="en-US" sz="2000" dirty="0">
                <a:ea typeface="ＭＳ Ｐゴシック" charset="-128"/>
              </a:rPr>
              <a:t> Xu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F3A79-03C2-46FC-A103-D2C58E675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125" y="3580252"/>
            <a:ext cx="5430838" cy="31847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>
                <a:ea typeface="ＭＳ Ｐゴシック" charset="-128"/>
              </a:rPr>
              <a:t>Mon, June 22, 2020</a:t>
            </a:r>
          </a:p>
        </p:txBody>
      </p:sp>
    </p:spTree>
    <p:extLst>
      <p:ext uri="{BB962C8B-B14F-4D97-AF65-F5344CB8AC3E}">
        <p14:creationId xmlns:p14="http://schemas.microsoft.com/office/powerpoint/2010/main" val="26997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CA" altLang="en-US" sz="2400" dirty="0"/>
              <a:t>Contextualize Online discussion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 indent="0">
              <a:spcBef>
                <a:spcPct val="0"/>
              </a:spcBef>
              <a:buNone/>
              <a:defRPr/>
            </a:pPr>
            <a:endParaRPr lang="en-US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91785"/>
              </p:ext>
            </p:extLst>
          </p:nvPr>
        </p:nvGraphicFramePr>
        <p:xfrm>
          <a:off x="625639" y="1397000"/>
          <a:ext cx="7475373" cy="429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791">
                  <a:extLst>
                    <a:ext uri="{9D8B030D-6E8A-4147-A177-3AD203B41FA5}">
                      <a16:colId xmlns:a16="http://schemas.microsoft.com/office/drawing/2014/main" val="890542531"/>
                    </a:ext>
                  </a:extLst>
                </a:gridCol>
                <a:gridCol w="2491791">
                  <a:extLst>
                    <a:ext uri="{9D8B030D-6E8A-4147-A177-3AD203B41FA5}">
                      <a16:colId xmlns:a16="http://schemas.microsoft.com/office/drawing/2014/main" val="97832474"/>
                    </a:ext>
                  </a:extLst>
                </a:gridCol>
                <a:gridCol w="2491791">
                  <a:extLst>
                    <a:ext uri="{9D8B030D-6E8A-4147-A177-3AD203B41FA5}">
                      <a16:colId xmlns:a16="http://schemas.microsoft.com/office/drawing/2014/main" val="4287549014"/>
                    </a:ext>
                  </a:extLst>
                </a:gridCol>
              </a:tblGrid>
              <a:tr h="1073914">
                <a:tc>
                  <a:txBody>
                    <a:bodyPr/>
                    <a:lstStyle/>
                    <a:p>
                      <a:r>
                        <a:rPr lang="en-US" dirty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to 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3401"/>
                  </a:ext>
                </a:extLst>
              </a:tr>
              <a:tr h="1073914">
                <a:tc>
                  <a:txBody>
                    <a:bodyPr/>
                    <a:lstStyle/>
                    <a:p>
                      <a:r>
                        <a:rPr lang="en-US" dirty="0"/>
                        <a:t>Canvas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supplementary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major venue for T/L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641565"/>
                  </a:ext>
                </a:extLst>
              </a:tr>
              <a:tr h="1073914">
                <a:tc>
                  <a:txBody>
                    <a:bodyPr/>
                    <a:lstStyle/>
                    <a:p>
                      <a:r>
                        <a:rPr lang="en-US" dirty="0"/>
                        <a:t>Online Discussion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Supplementary for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111594"/>
                  </a:ext>
                </a:extLst>
              </a:tr>
              <a:tr h="1073914">
                <a:tc>
                  <a:txBody>
                    <a:bodyPr/>
                    <a:lstStyle/>
                    <a:p>
                      <a:r>
                        <a:rPr lang="en-US" dirty="0"/>
                        <a:t>Ultra</a:t>
                      </a:r>
                      <a:r>
                        <a:rPr lang="en-US" baseline="0" dirty="0"/>
                        <a:t> Collaborate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optional</a:t>
                      </a:r>
                      <a:r>
                        <a:rPr lang="en-US" baseline="0" dirty="0"/>
                        <a:t> meeting place for virtual office consultation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virtual</a:t>
                      </a:r>
                      <a:r>
                        <a:rPr lang="en-US" baseline="0" dirty="0"/>
                        <a:t> classroom</a:t>
                      </a:r>
                    </a:p>
                    <a:p>
                      <a:r>
                        <a:rPr lang="en-US" baseline="0" dirty="0"/>
                        <a:t>Instructor’s office </a:t>
                      </a:r>
                    </a:p>
                    <a:p>
                      <a:r>
                        <a:rPr lang="en-US" baseline="0" dirty="0"/>
                        <a:t>(T/L)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3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59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CA" altLang="en-US" sz="2400" dirty="0"/>
              <a:t>Conceptual Framework</a:t>
            </a:r>
          </a:p>
          <a:p>
            <a:pPr>
              <a:lnSpc>
                <a:spcPct val="100000"/>
              </a:lnSpc>
              <a:defRPr/>
            </a:pPr>
            <a:endParaRPr sz="2400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82" y="1856393"/>
            <a:ext cx="4608975" cy="3712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27" y="1664305"/>
            <a:ext cx="4252962" cy="3724979"/>
          </a:xfrm>
          <a:prstGeom prst="rect">
            <a:avLst/>
          </a:prstGeom>
        </p:spPr>
      </p:pic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 flipH="1">
            <a:off x="8101013" y="3437594"/>
            <a:ext cx="1861134" cy="30870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33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Perils vs. Opportunities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Perils (Please share with us your views)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T/L estranged by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Temporal difference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Spatial distance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30" y="247161"/>
            <a:ext cx="3168897" cy="277392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42174"/>
              </p:ext>
            </p:extLst>
          </p:nvPr>
        </p:nvGraphicFramePr>
        <p:xfrm>
          <a:off x="334593" y="3281921"/>
          <a:ext cx="7853756" cy="3347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122">
                  <a:extLst>
                    <a:ext uri="{9D8B030D-6E8A-4147-A177-3AD203B41FA5}">
                      <a16:colId xmlns:a16="http://schemas.microsoft.com/office/drawing/2014/main" val="1004872013"/>
                    </a:ext>
                  </a:extLst>
                </a:gridCol>
                <a:gridCol w="2579206">
                  <a:extLst>
                    <a:ext uri="{9D8B030D-6E8A-4147-A177-3AD203B41FA5}">
                      <a16:colId xmlns:a16="http://schemas.microsoft.com/office/drawing/2014/main" val="568016968"/>
                    </a:ext>
                  </a:extLst>
                </a:gridCol>
                <a:gridCol w="3519428">
                  <a:extLst>
                    <a:ext uri="{9D8B030D-6E8A-4147-A177-3AD203B41FA5}">
                      <a16:colId xmlns:a16="http://schemas.microsoft.com/office/drawing/2014/main" val="1826882669"/>
                    </a:ext>
                  </a:extLst>
                </a:gridCol>
              </a:tblGrid>
              <a:tr h="475821">
                <a:tc>
                  <a:txBody>
                    <a:bodyPr/>
                    <a:lstStyle/>
                    <a:p>
                      <a:r>
                        <a:rPr lang="en-US" dirty="0"/>
                        <a:t>Discussion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 </a:t>
                      </a:r>
                    </a:p>
                    <a:p>
                      <a:r>
                        <a:rPr lang="en-US" dirty="0"/>
                        <a:t>in Collaborate</a:t>
                      </a:r>
                      <a:r>
                        <a:rPr lang="en-US" baseline="0" dirty="0"/>
                        <a:t> Ultra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in Collaborate Ultra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560027"/>
                  </a:ext>
                </a:extLst>
              </a:tr>
              <a:tr h="475821">
                <a:tc>
                  <a:txBody>
                    <a:bodyPr/>
                    <a:lstStyle/>
                    <a:p>
                      <a:r>
                        <a:rPr lang="en-US" dirty="0"/>
                        <a:t>T: start a 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Face in virtual presence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 with a variety of distractions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64696"/>
                  </a:ext>
                </a:extLst>
              </a:tr>
              <a:tr h="475821">
                <a:tc>
                  <a:txBody>
                    <a:bodyPr/>
                    <a:lstStyle/>
                    <a:p>
                      <a:r>
                        <a:rPr lang="en-US" dirty="0"/>
                        <a:t>L: sparse</a:t>
                      </a:r>
                      <a:r>
                        <a:rPr lang="en-US" baseline="0" dirty="0"/>
                        <a:t> replies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Monologue</a:t>
                      </a:r>
                      <a:r>
                        <a:rPr lang="en-US" baseline="0" dirty="0"/>
                        <a:t> on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Monotonous</a:t>
                      </a:r>
                      <a:r>
                        <a:rPr lang="en-US" baseline="0" dirty="0"/>
                        <a:t> silence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39402"/>
                  </a:ext>
                </a:extLst>
              </a:tr>
              <a:tr h="475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 on</a:t>
                      </a:r>
                      <a:r>
                        <a:rPr lang="en-US" baseline="0" dirty="0"/>
                        <a:t> skills-improvement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Confused,</a:t>
                      </a:r>
                      <a:r>
                        <a:rPr lang="en-US" baseline="0" dirty="0"/>
                        <a:t> lost, yet reluctant to ask for help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91955"/>
                  </a:ext>
                </a:extLst>
              </a:tr>
              <a:tr h="475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Targeting the</a:t>
                      </a:r>
                      <a:r>
                        <a:rPr lang="en-US" baseline="0" dirty="0"/>
                        <a:t> learning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Barely</a:t>
                      </a:r>
                      <a:r>
                        <a:rPr lang="en-US" baseline="0" dirty="0"/>
                        <a:t> following </a:t>
                      </a:r>
                      <a:r>
                        <a:rPr lang="en-US" dirty="0"/>
                        <a:t>the course 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061147"/>
                  </a:ext>
                </a:extLst>
              </a:tr>
              <a:tr h="475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  <a:r>
                        <a:rPr lang="en-US" baseline="0" dirty="0"/>
                        <a:t> but futile efforts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Passive but helpless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1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0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Perils vs. Opportunities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Behind the Perils: (what caused the perils?)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Traditional mindset of T/L positions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Habitual practice of on-site communication with students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Immediacy of feedback from the instructor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Availability of the instructor to remind students of course progress by regular meetings 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The gap/trap (what estranged T and L in the online discussion?)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Teaching Paradigm vs. Learning Paradigm (Barr and </a:t>
            </a:r>
            <a:r>
              <a:rPr lang="en-CA" altLang="en-US" sz="2000" dirty="0" err="1"/>
              <a:t>Tagg</a:t>
            </a:r>
            <a:r>
              <a:rPr lang="en-CA" altLang="en-US" sz="2000" dirty="0"/>
              <a:t>, 1995)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Asynchronous students’ response to a call from the instructor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The instructor is losing touch of individual students’ progress chart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Time and space block the gentle reminders from the instructor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469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Perils vs. Opportunities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0" y="1131888"/>
            <a:ext cx="8101013" cy="5726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Opportunities: (Let’s brainstorm)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“Climb every mountain / Ford every stream”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Teaching Paradigm vs. Learning Paradigm (Barr and </a:t>
            </a:r>
            <a:r>
              <a:rPr lang="en-CA" altLang="en-US" sz="2000" dirty="0" err="1"/>
              <a:t>Tagg</a:t>
            </a:r>
            <a:r>
              <a:rPr lang="en-CA" altLang="en-US" sz="2000" dirty="0"/>
              <a:t>, 1995)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Flipped roles in the T/L experience 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Engage students early before the lecture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Reward their learning with consistent threads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Asynchronous students’ response to a call from the instructor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Use online board to talk to all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Use synchronous teaching to build the learning community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Form patterned communication frequency in asynchronous learning activity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The instructor is losing touch of individual students’ progress chart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Help students build time-management skills via Canvas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Students take the initiative of managing their learning progress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Instructor set up modular pace 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Encourage peer-review and online discussion to build up learning community from the students’ end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Time and space block the gentle reminders from the instructor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Climb the mountain of time with steadiness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rgbClr val="0070C0"/>
                </a:solidFill>
              </a:rPr>
              <a:t>Ford the stream of space with care </a:t>
            </a: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lvl="2" indent="0">
              <a:spcBef>
                <a:spcPct val="0"/>
              </a:spcBef>
              <a:buNone/>
              <a:defRPr/>
            </a:pPr>
            <a:endParaRPr lang="en-CA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975" y="65537"/>
            <a:ext cx="2409038" cy="19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Tentative Solutions</a:t>
            </a: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None/>
              <a:defRPr/>
            </a:pPr>
            <a:r>
              <a:rPr lang="en-CA" altLang="en-US" sz="2000" dirty="0"/>
              <a:t>How do we climb these mountains and ford these streams?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480" y="0"/>
            <a:ext cx="1744014" cy="152663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08957"/>
              </p:ext>
            </p:extLst>
          </p:nvPr>
        </p:nvGraphicFramePr>
        <p:xfrm>
          <a:off x="247257" y="1872507"/>
          <a:ext cx="7853756" cy="3347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122">
                  <a:extLst>
                    <a:ext uri="{9D8B030D-6E8A-4147-A177-3AD203B41FA5}">
                      <a16:colId xmlns:a16="http://schemas.microsoft.com/office/drawing/2014/main" val="1004872013"/>
                    </a:ext>
                  </a:extLst>
                </a:gridCol>
                <a:gridCol w="2579206">
                  <a:extLst>
                    <a:ext uri="{9D8B030D-6E8A-4147-A177-3AD203B41FA5}">
                      <a16:colId xmlns:a16="http://schemas.microsoft.com/office/drawing/2014/main" val="568016968"/>
                    </a:ext>
                  </a:extLst>
                </a:gridCol>
                <a:gridCol w="3519428">
                  <a:extLst>
                    <a:ext uri="{9D8B030D-6E8A-4147-A177-3AD203B41FA5}">
                      <a16:colId xmlns:a16="http://schemas.microsoft.com/office/drawing/2014/main" val="1826882669"/>
                    </a:ext>
                  </a:extLst>
                </a:gridCol>
              </a:tblGrid>
              <a:tr h="475821">
                <a:tc>
                  <a:txBody>
                    <a:bodyPr/>
                    <a:lstStyle/>
                    <a:p>
                      <a:r>
                        <a:rPr lang="en-US" dirty="0"/>
                        <a:t>Discussion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 </a:t>
                      </a:r>
                    </a:p>
                    <a:p>
                      <a:r>
                        <a:rPr lang="en-US" dirty="0"/>
                        <a:t>in Collaborate</a:t>
                      </a:r>
                      <a:r>
                        <a:rPr lang="en-US" baseline="0" dirty="0"/>
                        <a:t> Ultra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in Collaborate Ultra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560027"/>
                  </a:ext>
                </a:extLst>
              </a:tr>
              <a:tr h="475821">
                <a:tc>
                  <a:txBody>
                    <a:bodyPr/>
                    <a:lstStyle/>
                    <a:p>
                      <a:r>
                        <a:rPr lang="en-US" dirty="0"/>
                        <a:t>T: start a 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Face in virtual presence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 with a variety of distractions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64696"/>
                  </a:ext>
                </a:extLst>
              </a:tr>
              <a:tr h="475821">
                <a:tc>
                  <a:txBody>
                    <a:bodyPr/>
                    <a:lstStyle/>
                    <a:p>
                      <a:r>
                        <a:rPr lang="en-US" dirty="0"/>
                        <a:t>L: sparse</a:t>
                      </a:r>
                      <a:r>
                        <a:rPr lang="en-US" baseline="0" dirty="0"/>
                        <a:t> replies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Monologue</a:t>
                      </a:r>
                      <a:r>
                        <a:rPr lang="en-US" baseline="0" dirty="0"/>
                        <a:t> on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Monotonous</a:t>
                      </a:r>
                      <a:r>
                        <a:rPr lang="en-US" baseline="0" dirty="0"/>
                        <a:t> silence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39402"/>
                  </a:ext>
                </a:extLst>
              </a:tr>
              <a:tr h="475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 on</a:t>
                      </a:r>
                      <a:r>
                        <a:rPr lang="en-US" baseline="0" dirty="0"/>
                        <a:t> skills-improvement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Confused,</a:t>
                      </a:r>
                      <a:r>
                        <a:rPr lang="en-US" baseline="0" dirty="0"/>
                        <a:t> lost, yet reluctant to ask for help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91955"/>
                  </a:ext>
                </a:extLst>
              </a:tr>
              <a:tr h="475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Targeting the</a:t>
                      </a:r>
                      <a:r>
                        <a:rPr lang="en-US" baseline="0" dirty="0"/>
                        <a:t> learning 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Barely</a:t>
                      </a:r>
                      <a:r>
                        <a:rPr lang="en-US" baseline="0" dirty="0"/>
                        <a:t> following </a:t>
                      </a:r>
                      <a:r>
                        <a:rPr lang="en-US" dirty="0"/>
                        <a:t>the course 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061147"/>
                  </a:ext>
                </a:extLst>
              </a:tr>
              <a:tr h="475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  <a:r>
                        <a:rPr lang="en-US" baseline="0" dirty="0"/>
                        <a:t> but futile efforts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Passive but helpless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1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32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887" y="315913"/>
            <a:ext cx="7654126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Tentative Solutions</a:t>
            </a: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83411"/>
              </p:ext>
            </p:extLst>
          </p:nvPr>
        </p:nvGraphicFramePr>
        <p:xfrm>
          <a:off x="146420" y="1089891"/>
          <a:ext cx="7954593" cy="533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657">
                  <a:extLst>
                    <a:ext uri="{9D8B030D-6E8A-4147-A177-3AD203B41FA5}">
                      <a16:colId xmlns:a16="http://schemas.microsoft.com/office/drawing/2014/main" val="1004872013"/>
                    </a:ext>
                  </a:extLst>
                </a:gridCol>
                <a:gridCol w="2881679">
                  <a:extLst>
                    <a:ext uri="{9D8B030D-6E8A-4147-A177-3AD203B41FA5}">
                      <a16:colId xmlns:a16="http://schemas.microsoft.com/office/drawing/2014/main" val="568016968"/>
                    </a:ext>
                  </a:extLst>
                </a:gridCol>
                <a:gridCol w="3295257">
                  <a:extLst>
                    <a:ext uri="{9D8B030D-6E8A-4147-A177-3AD203B41FA5}">
                      <a16:colId xmlns:a16="http://schemas.microsoft.com/office/drawing/2014/main" val="1826882669"/>
                    </a:ext>
                  </a:extLst>
                </a:gridCol>
              </a:tblGrid>
              <a:tr h="980651">
                <a:tc>
                  <a:txBody>
                    <a:bodyPr/>
                    <a:lstStyle/>
                    <a:p>
                      <a:r>
                        <a:rPr lang="en-US" sz="1600" dirty="0"/>
                        <a:t>Discussion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 </a:t>
                      </a:r>
                    </a:p>
                    <a:p>
                      <a:r>
                        <a:rPr lang="en-US" sz="1600" dirty="0"/>
                        <a:t>in Collaborate</a:t>
                      </a:r>
                      <a:r>
                        <a:rPr lang="en-US" sz="1600" baseline="0" dirty="0"/>
                        <a:t> Ultra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in Collaborate Ultra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560027"/>
                  </a:ext>
                </a:extLst>
              </a:tr>
              <a:tr h="53235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Design questions relevant to the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next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Stare/glare/smile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at your camera from time to time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Focus on the teacher,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but with challenging questions in mind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(synchronous/asynchronous)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64696"/>
                  </a:ext>
                </a:extLst>
              </a:tr>
              <a:tr h="103016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Link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the discussion to the participation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shorten your lecture with questions related to the previous discussion board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Solo to respond the instructor’s question, group discussion to communicate with peer students, group report to share with the class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39402"/>
                  </a:ext>
                </a:extLst>
              </a:tr>
              <a:tr h="104460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 &amp; A forum initiated by students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Online instruction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sheets and clear rubrics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demonstration in lectures (preferably by examples)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Categorize questions in line with rubrics 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Review peer students’ assignments as in a teacher’s position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91955"/>
                  </a:ext>
                </a:extLst>
              </a:tr>
              <a:tr h="68090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Targeting the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learning objective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Set a modular pace for the course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Targeting the learning objective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Setting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up one’s own learning clock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061147"/>
                  </a:ext>
                </a:extLst>
              </a:tr>
              <a:tr h="532355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Leading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but not monitoring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Co-managing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the learning 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Self-check and group work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1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33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Tentative Solutions and results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None/>
              <a:defRPr/>
            </a:pPr>
            <a:endParaRPr lang="en-CA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1212726"/>
            <a:ext cx="7260198" cy="50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Tentative Solutions and results</a:t>
            </a:r>
            <a:endParaRPr sz="2400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4" y="1264686"/>
            <a:ext cx="6531458" cy="4897385"/>
          </a:xfrm>
          <a:prstGeom prst="rect">
            <a:avLst/>
          </a:prstGeom>
        </p:spPr>
      </p:pic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9" y="1167330"/>
            <a:ext cx="7363600" cy="5412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None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31939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Tentative Solutions and results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None/>
              <a:defRPr/>
            </a:pPr>
            <a:endParaRPr lang="en-CA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768"/>
            <a:ext cx="7173750" cy="5477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092" y="1131888"/>
            <a:ext cx="2638425" cy="55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9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welcome</a:t>
            </a:r>
            <a:endParaRPr sz="2400" dirty="0">
              <a:ea typeface="ＭＳ Ｐゴシック" charset="-128"/>
            </a:endParaRPr>
          </a:p>
        </p:txBody>
      </p:sp>
      <p:sp>
        <p:nvSpPr>
          <p:cNvPr id="23554" name="Text Placeholder 7">
            <a:extLst>
              <a:ext uri="{FF2B5EF4-FFF2-40B4-BE49-F238E27FC236}">
                <a16:creationId xmlns:a16="http://schemas.microsoft.com/office/drawing/2014/main" id="{19B20CA2-F59A-3D46-B33D-FD0FF085835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This webinar is part of a special series on online language teaching happening this month. For more sessions, please see </a:t>
            </a:r>
            <a:r>
              <a:rPr lang="en-CA" altLang="en-US" sz="2000" dirty="0">
                <a:hlinkClick r:id="rId2"/>
              </a:rPr>
              <a:t>https://isitworkshops.arts.ubc.ca</a:t>
            </a:r>
            <a:r>
              <a:rPr lang="en-CA" altLang="en-US" sz="2000" dirty="0"/>
              <a:t>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This session will be </a:t>
            </a:r>
            <a:r>
              <a:rPr lang="en-CA" altLang="en-US" sz="2000" b="1" dirty="0"/>
              <a:t>recorded </a:t>
            </a:r>
            <a:r>
              <a:rPr lang="en-CA" altLang="en-US" sz="2000" dirty="0"/>
              <a:t>and uploaded to the ISIT website.</a:t>
            </a:r>
          </a:p>
          <a:p>
            <a:pPr lvl="1" indent="0">
              <a:spcBef>
                <a:spcPct val="0"/>
              </a:spcBef>
              <a:buNone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 dirty="0"/>
              <a:t>Questions</a:t>
            </a:r>
            <a:r>
              <a:rPr lang="en-CA" altLang="en-US" sz="2000" dirty="0"/>
              <a:t> will be taken at the end of the session. During the Q&amp;A, please be mindful of any </a:t>
            </a:r>
            <a:r>
              <a:rPr lang="en-CA" altLang="en-US" sz="2000" b="1" dirty="0"/>
              <a:t>private information</a:t>
            </a:r>
            <a:r>
              <a:rPr lang="en-CA" altLang="en-US" sz="2000" dirty="0"/>
              <a:t> and anonymize personal details about specific students.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Your </a:t>
            </a:r>
            <a:r>
              <a:rPr lang="en-CA" altLang="en-US" sz="2000" b="1" dirty="0"/>
              <a:t>cameras </a:t>
            </a:r>
            <a:r>
              <a:rPr lang="en-CA" altLang="en-US" sz="2000" dirty="0"/>
              <a:t>and </a:t>
            </a:r>
            <a:r>
              <a:rPr lang="en-CA" altLang="en-US" sz="2000" b="1" dirty="0"/>
              <a:t>microphones </a:t>
            </a:r>
            <a:r>
              <a:rPr lang="en-CA" altLang="en-US" sz="2000" dirty="0"/>
              <a:t>have been disabled to help save on bandwidth.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5277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Tentative Solutions and results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None/>
              <a:defRPr/>
            </a:pPr>
            <a:r>
              <a:rPr lang="en-CA" altLang="en-US" sz="2000" dirty="0"/>
              <a:t>Analysis of the online discussion board: </a:t>
            </a:r>
          </a:p>
          <a:p>
            <a:pPr lvl="1" indent="0">
              <a:spcBef>
                <a:spcPct val="0"/>
              </a:spcBef>
              <a:buNone/>
              <a:defRPr/>
            </a:pPr>
            <a:r>
              <a:rPr lang="en-CA" altLang="en-US" sz="2000" dirty="0"/>
              <a:t>(the total enrollment after drop deadline is 57)</a:t>
            </a:r>
          </a:p>
          <a:p>
            <a:pPr lvl="1" indent="0">
              <a:spcBef>
                <a:spcPct val="0"/>
              </a:spcBef>
              <a:buNone/>
              <a:defRPr/>
            </a:pPr>
            <a:endParaRPr lang="en-CA" altLang="en-US" sz="2000" dirty="0"/>
          </a:p>
          <a:p>
            <a:pPr lvl="1" indent="0">
              <a:spcBef>
                <a:spcPct val="0"/>
              </a:spcBef>
              <a:buNone/>
              <a:defRPr/>
            </a:pPr>
            <a:endParaRPr lang="en-CA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00" y="0"/>
            <a:ext cx="1987098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5711"/>
              </p:ext>
            </p:extLst>
          </p:nvPr>
        </p:nvGraphicFramePr>
        <p:xfrm>
          <a:off x="312069" y="2344896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29">
                  <a:extLst>
                    <a:ext uri="{9D8B030D-6E8A-4147-A177-3AD203B41FA5}">
                      <a16:colId xmlns:a16="http://schemas.microsoft.com/office/drawing/2014/main" val="122717397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923398227"/>
                    </a:ext>
                  </a:extLst>
                </a:gridCol>
                <a:gridCol w="1271910">
                  <a:extLst>
                    <a:ext uri="{9D8B030D-6E8A-4147-A177-3AD203B41FA5}">
                      <a16:colId xmlns:a16="http://schemas.microsoft.com/office/drawing/2014/main" val="291288645"/>
                    </a:ext>
                  </a:extLst>
                </a:gridCol>
                <a:gridCol w="3073603">
                  <a:extLst>
                    <a:ext uri="{9D8B030D-6E8A-4147-A177-3AD203B41FA5}">
                      <a16:colId xmlns:a16="http://schemas.microsoft.com/office/drawing/2014/main" val="2031450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T’s 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L’s reply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Peers’ 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4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53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32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10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 </a:t>
                      </a:r>
                    </a:p>
                    <a:p>
                      <a:r>
                        <a:rPr lang="en-US" dirty="0"/>
                        <a:t>(Final</a:t>
                      </a:r>
                      <a:r>
                        <a:rPr lang="en-US" baseline="0" dirty="0"/>
                        <a:t> project starts this week)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23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49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46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45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Impacts and limitations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Impacts: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Engaged students’ attention to the texts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Initiated students’ research questions on those texts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Inspired students’ peer-discussion before meeting the instructor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Students paying more attention to the instructor’s lecture, synchronously or asynchronously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Group discussions are more guided by the questions, not the instructor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The instructor provided a model of academic communication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Students achieved better 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30436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Impacts and limitations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Limitations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Not all students are engaged equally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Small groups (4-10) are less popular and productive than larger ones (10-20)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A couple of “free-riders” in group discussion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Peer reviews are limited to 2-3 students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Instructor rush to prepare feedbacks before peer reviews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Proposals from everybody: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What shall I do next term? Please divide the labour to help me: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1. Find out why</a:t>
            </a:r>
          </a:p>
          <a:p>
            <a:pPr marL="1242900" lvl="3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2. Propose solutions</a:t>
            </a:r>
          </a:p>
        </p:txBody>
      </p:sp>
    </p:spTree>
    <p:extLst>
      <p:ext uri="{BB962C8B-B14F-4D97-AF65-F5344CB8AC3E}">
        <p14:creationId xmlns:p14="http://schemas.microsoft.com/office/powerpoint/2010/main" val="42758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Cited references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None/>
              <a:defRPr/>
            </a:pPr>
            <a:r>
              <a:rPr lang="en-US" dirty="0"/>
              <a:t>Barr, Robert B &amp; John </a:t>
            </a:r>
            <a:r>
              <a:rPr lang="en-US" dirty="0" err="1"/>
              <a:t>Tagg</a:t>
            </a:r>
            <a:r>
              <a:rPr lang="en-US" dirty="0"/>
              <a:t> (1995). “From Teaching to Learning: A New Paradigm for Undergraduate Education,” </a:t>
            </a:r>
            <a:r>
              <a:rPr lang="en-US" i="1" dirty="0"/>
              <a:t>Change: the Magazine of Higher Learning</a:t>
            </a:r>
            <a:r>
              <a:rPr lang="en-US" dirty="0"/>
              <a:t>, 27(6).</a:t>
            </a:r>
          </a:p>
          <a:p>
            <a:pPr lvl="1" indent="0">
              <a:spcBef>
                <a:spcPct val="0"/>
              </a:spcBef>
              <a:buNone/>
              <a:defRPr/>
            </a:pPr>
            <a:endParaRPr lang="en-US" altLang="en-US" sz="1400" dirty="0"/>
          </a:p>
          <a:p>
            <a:pPr lvl="1" indent="0">
              <a:spcBef>
                <a:spcPct val="0"/>
              </a:spcBef>
              <a:buNone/>
              <a:defRPr/>
            </a:pPr>
            <a:r>
              <a:rPr lang="en-US" altLang="en-US" sz="1400" dirty="0"/>
              <a:t>Dias, Manuel &amp; Jocelyn </a:t>
            </a:r>
            <a:r>
              <a:rPr lang="en-US" altLang="en-US" sz="1400" dirty="0" err="1"/>
              <a:t>Micallef</a:t>
            </a:r>
            <a:r>
              <a:rPr lang="en-US" altLang="en-US" sz="1400" dirty="0"/>
              <a:t> (2020).  “Blended Learning From a Different Focus, ” UBC CTLT Webinar. April 20, 2020. </a:t>
            </a:r>
          </a:p>
          <a:p>
            <a:pPr lvl="1" indent="0">
              <a:spcBef>
                <a:spcPct val="0"/>
              </a:spcBef>
              <a:buNone/>
              <a:defRPr/>
            </a:pPr>
            <a:endParaRPr lang="en-US" altLang="en-US" sz="1400" dirty="0"/>
          </a:p>
          <a:p>
            <a:pPr lvl="1" indent="0">
              <a:spcBef>
                <a:spcPct val="0"/>
              </a:spcBef>
              <a:buNone/>
              <a:defRPr/>
            </a:pPr>
            <a:r>
              <a:rPr lang="en-US" altLang="en-US" sz="1400" dirty="0"/>
              <a:t>Flaherty, Colleen (2020). “Zoom Boom,” </a:t>
            </a:r>
            <a:r>
              <a:rPr lang="en-US" altLang="en-US" sz="1400" i="1" dirty="0"/>
              <a:t>Inside Higher Education</a:t>
            </a:r>
            <a:r>
              <a:rPr lang="en-US" altLang="en-US" sz="1400" dirty="0"/>
              <a:t>. April 29, 2020. </a:t>
            </a:r>
          </a:p>
          <a:p>
            <a:pPr lvl="1" indent="0">
              <a:spcBef>
                <a:spcPct val="0"/>
              </a:spcBef>
              <a:buNone/>
              <a:defRPr/>
            </a:pPr>
            <a:endParaRPr lang="en-US" altLang="en-US" sz="1400" dirty="0"/>
          </a:p>
          <a:p>
            <a:pPr lvl="1" indent="0">
              <a:spcBef>
                <a:spcPct val="0"/>
              </a:spcBef>
              <a:buNone/>
              <a:defRPr/>
            </a:pPr>
            <a:r>
              <a:rPr lang="en-US" altLang="en-US" sz="1400" dirty="0"/>
              <a:t>Kong, Stella  (2009).  “Content-Based Instruction: What Can We Learn from Content-Trained Teachers’ and Language-Trained Teachers’ Pedagogies?” in The Canadian Modern Language Review, 66(2), 233-267. </a:t>
            </a:r>
            <a:endParaRPr lang="en-CA" altLang="en-US" sz="1400" dirty="0"/>
          </a:p>
          <a:p>
            <a:pPr lvl="1" indent="0">
              <a:spcBef>
                <a:spcPct val="0"/>
              </a:spcBef>
              <a:buNone/>
              <a:defRPr/>
            </a:pPr>
            <a:endParaRPr lang="en-US" sz="1400" dirty="0"/>
          </a:p>
          <a:p>
            <a:pPr lvl="1" indent="0">
              <a:spcBef>
                <a:spcPct val="0"/>
              </a:spcBef>
              <a:buNone/>
              <a:defRPr/>
            </a:pPr>
            <a:r>
              <a:rPr lang="en-US" sz="1400" dirty="0"/>
              <a:t>Matthews, Kelly E. (2019) "Rethinking the problem of faculty resistance to engaging with students as partners in learning and teaching in higher education," </a:t>
            </a:r>
            <a:r>
              <a:rPr lang="en-US" sz="1400" i="1" dirty="0"/>
              <a:t>International Journal for the Scholarship of Teaching and Learning</a:t>
            </a:r>
            <a:r>
              <a:rPr lang="en-US" sz="1400" dirty="0"/>
              <a:t>: Vol. 13: No. 2, Article 2.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4923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None/>
              <a:defRPr/>
            </a:pPr>
            <a:r>
              <a:rPr lang="en-US" sz="8000" dirty="0"/>
              <a:t>Thank you!</a:t>
            </a:r>
          </a:p>
          <a:p>
            <a:pPr lvl="1" indent="0">
              <a:spcBef>
                <a:spcPct val="0"/>
              </a:spcBef>
              <a:buNone/>
              <a:defRPr/>
            </a:pPr>
            <a:r>
              <a:rPr lang="en-US" sz="3600" dirty="0"/>
              <a:t>(</a:t>
            </a:r>
            <a:r>
              <a:rPr lang="en-US" sz="3600" dirty="0">
                <a:hlinkClick r:id="rId3"/>
              </a:rPr>
              <a:t>xiaowen.xu@ubc.ca</a:t>
            </a:r>
            <a:r>
              <a:rPr lang="en-US" sz="3600" dirty="0"/>
              <a:t>) </a:t>
            </a: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4708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Q&amp;A Discussion</a:t>
            </a: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To participate: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Use the built-in chat to share any questions, comments, and resources.</a:t>
            </a:r>
          </a:p>
          <a:p>
            <a:pPr marL="882650" lvl="2" indent="-342900">
              <a:spcBef>
                <a:spcPct val="0"/>
              </a:spcBef>
              <a:defRPr/>
            </a:pPr>
            <a:endParaRPr lang="en-CA" altLang="en-US" sz="2000" dirty="0"/>
          </a:p>
          <a:p>
            <a:pPr marL="342650" lvl="1" indent="-342900">
              <a:spcBef>
                <a:spcPct val="0"/>
              </a:spcBef>
              <a:defRPr/>
            </a:pPr>
            <a:r>
              <a:rPr lang="en-CA" altLang="en-US" sz="2000" b="1" dirty="0"/>
              <a:t>Reminder: This session is being recorded.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Please anonymize any student information in your discussion.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If you have any questions that cannot be anonymized, please email us at </a:t>
            </a:r>
            <a:r>
              <a:rPr lang="en-CA" altLang="en-US" sz="2000" dirty="0">
                <a:hlinkClick r:id="rId3"/>
              </a:rPr>
              <a:t>arts.helpdesk@ubc.ca</a:t>
            </a:r>
            <a:r>
              <a:rPr lang="en-CA" altLang="en-US" sz="2000" dirty="0"/>
              <a:t> and we will follow-up with you. </a:t>
            </a:r>
          </a:p>
        </p:txBody>
      </p:sp>
    </p:spTree>
    <p:extLst>
      <p:ext uri="{BB962C8B-B14F-4D97-AF65-F5344CB8AC3E}">
        <p14:creationId xmlns:p14="http://schemas.microsoft.com/office/powerpoint/2010/main" val="2149557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63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Session introduction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22530" name="Text Placeholder 7">
            <a:extLst>
              <a:ext uri="{FF2B5EF4-FFF2-40B4-BE49-F238E27FC236}">
                <a16:creationId xmlns:a16="http://schemas.microsoft.com/office/drawing/2014/main" id="{A50AF0DC-1F29-7E41-BEC6-D5D43FDC1E4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Introduction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Speaker presentation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Q&amp;A discussion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7724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Presenter INTRODUCTION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26626" name="Text Placeholder 7">
            <a:extLst>
              <a:ext uri="{FF2B5EF4-FFF2-40B4-BE49-F238E27FC236}">
                <a16:creationId xmlns:a16="http://schemas.microsoft.com/office/drawing/2014/main" id="{73C118B6-B140-8F49-868D-90ABC5D54EA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 dirty="0" err="1"/>
              <a:t>Xiaowen</a:t>
            </a:r>
            <a:r>
              <a:rPr lang="en-CA" altLang="en-US" sz="2000" b="1" dirty="0"/>
              <a:t> Xu</a:t>
            </a:r>
            <a:r>
              <a:rPr lang="en-CA" altLang="en-US" sz="2000" dirty="0"/>
              <a:t>, Instructor of Chinese (ASIA)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Participation before, within, and after class to help students reach their learning objectives using Canvas discussion boards &amp; Collaborate Ultra breakout rooms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Connecting collaborative activities to course materials </a:t>
            </a:r>
          </a:p>
        </p:txBody>
      </p:sp>
    </p:spTree>
    <p:extLst>
      <p:ext uri="{BB962C8B-B14F-4D97-AF65-F5344CB8AC3E}">
        <p14:creationId xmlns:p14="http://schemas.microsoft.com/office/powerpoint/2010/main" val="317800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39CB-C02E-A745-9405-D7DA96474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337" y="1196340"/>
            <a:ext cx="5940425" cy="10588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CA" sz="1800" dirty="0"/>
              <a:t>Online Canvas Discussions in Large-Sized Language Content Courses</a:t>
            </a:r>
          </a:p>
          <a:p>
            <a:pPr>
              <a:lnSpc>
                <a:spcPct val="120000"/>
              </a:lnSpc>
              <a:defRPr/>
            </a:pPr>
            <a:r>
              <a:rPr lang="en-CA" sz="1800" b="0" dirty="0" err="1">
                <a:ea typeface="ＭＳ Ｐゴシック" charset="-128"/>
              </a:rPr>
              <a:t>Xiaowen</a:t>
            </a:r>
            <a:r>
              <a:rPr lang="en-CA" sz="1800" b="0" dirty="0">
                <a:ea typeface="ＭＳ Ｐゴシック" charset="-128"/>
              </a:rPr>
              <a:t> </a:t>
            </a:r>
            <a:r>
              <a:rPr lang="en-CA" sz="1800" b="0" dirty="0" err="1">
                <a:ea typeface="ＭＳ Ｐゴシック" charset="-128"/>
              </a:rPr>
              <a:t>xu</a:t>
            </a:r>
            <a:endParaRPr lang="en-US" sz="1800" b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86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Goals to reach today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Contextualize</a:t>
            </a:r>
            <a:r>
              <a:rPr lang="en-CA" altLang="en-US" sz="2000" dirty="0"/>
              <a:t> online discussions in a content course in a language program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Identify</a:t>
            </a:r>
            <a:r>
              <a:rPr lang="en-CA" altLang="en-US" sz="2000" dirty="0"/>
              <a:t> perils in engaging online discussions in a content course in a language program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Propose to take action</a:t>
            </a:r>
            <a:r>
              <a:rPr lang="en-CA" altLang="en-US" sz="2000" dirty="0"/>
              <a:t>: make opportunities out of perils in connecting online discussions to the course contents, pedagogical practice and learning assessments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4037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Outline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Contextualize Online Discussion 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Conceptual Framework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Perils vs. Opportunities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Tentative Solutions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Impact and Limitations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Cited References</a:t>
            </a:r>
          </a:p>
        </p:txBody>
      </p:sp>
    </p:spTree>
    <p:extLst>
      <p:ext uri="{BB962C8B-B14F-4D97-AF65-F5344CB8AC3E}">
        <p14:creationId xmlns:p14="http://schemas.microsoft.com/office/powerpoint/2010/main" val="87359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610" y="370914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CA" altLang="en-US" sz="2400" dirty="0"/>
              <a:t>Contextualize Online discussion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While I speak, please type how you would contextualize your own course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Course: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A Content Course in the field of Chinese Literature in CHIN Program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Cap: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60/class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Summer session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3hrs/session; 2 sessions/week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Online (Synchronous and Asynchronous)</a:t>
            </a:r>
          </a:p>
          <a:p>
            <a:pPr lvl="1" indent="0">
              <a:spcBef>
                <a:spcPct val="0"/>
              </a:spcBef>
              <a:buNone/>
              <a:defRPr/>
            </a:pPr>
            <a:endParaRPr lang="en-US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255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CA" altLang="en-US" sz="2400" dirty="0"/>
              <a:t>Contextualize Online discussion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dirty="0"/>
              <a:t>Learning objectives: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Read</a:t>
            </a:r>
            <a:r>
              <a:rPr lang="en-US" altLang="en-US" sz="2000" dirty="0"/>
              <a:t>…required texts with increased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critical distance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Know the literature and cultural traditions expressed in the … texts….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Critically discuss </a:t>
            </a:r>
            <a:r>
              <a:rPr lang="en-US" altLang="en-US" sz="2000" dirty="0"/>
              <a:t>and write about the literary aspects of the … texts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 original arguments </a:t>
            </a:r>
            <a:r>
              <a:rPr lang="en-US" altLang="en-US" sz="2000" dirty="0"/>
              <a:t>on the … texts in an academic project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Learning Activities: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Students’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participation</a:t>
            </a:r>
            <a:r>
              <a:rPr lang="en-US" altLang="en-US" sz="2000" dirty="0"/>
              <a:t> in (synchronous) class meetings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Students’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pre-session reading </a:t>
            </a:r>
            <a:r>
              <a:rPr lang="en-US" altLang="en-US" sz="2000" dirty="0"/>
              <a:t>of the … texts (asynchronous)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Students’ individual assignments and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peer-reviews </a:t>
            </a:r>
            <a:r>
              <a:rPr lang="en-US" altLang="en-US" sz="2000" dirty="0"/>
              <a:t>in final project (asynchronous)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ONLINE DISCUSSIONS: 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Discussion Board</a:t>
            </a:r>
            <a:r>
              <a:rPr lang="en-US" altLang="en-US" sz="2000" dirty="0"/>
              <a:t>,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Virtual Classroom</a:t>
            </a:r>
            <a:r>
              <a:rPr lang="en-US" altLang="en-US" sz="2000" dirty="0"/>
              <a:t>, Announcements, Self-study online assessments, Canvas Peer Feedback, </a:t>
            </a:r>
            <a:r>
              <a:rPr lang="en-US" altLang="en-US" sz="2000" dirty="0" err="1"/>
              <a:t>RichReview</a:t>
            </a:r>
            <a:r>
              <a:rPr lang="en-US" altLang="en-US" sz="2000" dirty="0"/>
              <a:t> Feedback, Virtual Office Hour Consultation, etc. </a:t>
            </a:r>
          </a:p>
          <a:p>
            <a:pPr lvl="1" indent="0">
              <a:spcBef>
                <a:spcPct val="0"/>
              </a:spcBef>
              <a:buNone/>
              <a:defRPr/>
            </a:pPr>
            <a:endParaRPr lang="en-US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647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1511</Words>
  <Application>Microsoft Macintosh PowerPoint</Application>
  <PresentationFormat>On-screen Show (4:3)</PresentationFormat>
  <Paragraphs>285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Black</vt:lpstr>
      <vt:lpstr>Calibri</vt:lpstr>
      <vt:lpstr>Whitney Book</vt:lpstr>
      <vt:lpstr>WhitneyHTF-Bold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UBC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Virtual Interactions</dc:title>
  <dc:subject/>
  <dc:creator>Brianne Orr</dc:creator>
  <cp:keywords/>
  <dc:description/>
  <cp:lastModifiedBy>Microsoft Office User</cp:lastModifiedBy>
  <cp:revision>76</cp:revision>
  <dcterms:created xsi:type="dcterms:W3CDTF">2020-06-02T21:32:56Z</dcterms:created>
  <dcterms:modified xsi:type="dcterms:W3CDTF">2020-06-22T17:13:44Z</dcterms:modified>
  <cp:category/>
</cp:coreProperties>
</file>