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91" r:id="rId2"/>
    <p:sldId id="319" r:id="rId3"/>
    <p:sldId id="320" r:id="rId4"/>
    <p:sldId id="317" r:id="rId5"/>
    <p:sldId id="316" r:id="rId6"/>
    <p:sldId id="321" r:id="rId7"/>
    <p:sldId id="363" r:id="rId8"/>
    <p:sldId id="322" r:id="rId9"/>
    <p:sldId id="340" r:id="rId10"/>
    <p:sldId id="364" r:id="rId11"/>
    <p:sldId id="365" r:id="rId12"/>
    <p:sldId id="327" r:id="rId13"/>
    <p:sldId id="329" r:id="rId14"/>
    <p:sldId id="328" r:id="rId15"/>
    <p:sldId id="325" r:id="rId16"/>
    <p:sldId id="341" r:id="rId17"/>
    <p:sldId id="339" r:id="rId18"/>
    <p:sldId id="326" r:id="rId19"/>
    <p:sldId id="342" r:id="rId20"/>
    <p:sldId id="338" r:id="rId21"/>
    <p:sldId id="332" r:id="rId22"/>
    <p:sldId id="333" r:id="rId23"/>
    <p:sldId id="334" r:id="rId24"/>
    <p:sldId id="335" r:id="rId25"/>
    <p:sldId id="336" r:id="rId26"/>
    <p:sldId id="337" r:id="rId27"/>
    <p:sldId id="256" r:id="rId28"/>
    <p:sldId id="349" r:id="rId29"/>
    <p:sldId id="350" r:id="rId30"/>
    <p:sldId id="351" r:id="rId31"/>
    <p:sldId id="352" r:id="rId32"/>
    <p:sldId id="262" r:id="rId33"/>
    <p:sldId id="265" r:id="rId34"/>
    <p:sldId id="268" r:id="rId35"/>
    <p:sldId id="353" r:id="rId36"/>
    <p:sldId id="343" r:id="rId37"/>
    <p:sldId id="344" r:id="rId38"/>
    <p:sldId id="345" r:id="rId39"/>
    <p:sldId id="346" r:id="rId40"/>
    <p:sldId id="347" r:id="rId41"/>
    <p:sldId id="348" r:id="rId42"/>
    <p:sldId id="323" r:id="rId43"/>
    <p:sldId id="357" r:id="rId44"/>
    <p:sldId id="358" r:id="rId45"/>
    <p:sldId id="359" r:id="rId46"/>
    <p:sldId id="360" r:id="rId47"/>
    <p:sldId id="361" r:id="rId48"/>
    <p:sldId id="362" r:id="rId49"/>
    <p:sldId id="318" r:id="rId50"/>
    <p:sldId id="305" r:id="rId51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584">
          <p15:clr>
            <a:srgbClr val="A4A3A4"/>
          </p15:clr>
        </p15:guide>
        <p15:guide id="3" orient="horz" pos="1296">
          <p15:clr>
            <a:srgbClr val="A4A3A4"/>
          </p15:clr>
        </p15:guide>
        <p15:guide id="4" orient="horz" pos="1008">
          <p15:clr>
            <a:srgbClr val="A4A3A4"/>
          </p15:clr>
        </p15:guide>
        <p15:guide id="5" orient="horz" pos="1440">
          <p15:clr>
            <a:srgbClr val="A4A3A4"/>
          </p15:clr>
        </p15:guide>
        <p15:guide id="6" orient="horz" pos="1872">
          <p15:clr>
            <a:srgbClr val="A4A3A4"/>
          </p15:clr>
        </p15:guide>
        <p15:guide id="7" orient="horz" pos="1728">
          <p15:clr>
            <a:srgbClr val="A4A3A4"/>
          </p15:clr>
        </p15:guide>
        <p15:guide id="8" orient="horz" pos="1152">
          <p15:clr>
            <a:srgbClr val="A4A3A4"/>
          </p15:clr>
        </p15:guide>
        <p15:guide id="9" pos="2880">
          <p15:clr>
            <a:srgbClr val="A4A3A4"/>
          </p15:clr>
        </p15:guide>
        <p15:guide id="10" pos="1728">
          <p15:clr>
            <a:srgbClr val="A4A3A4"/>
          </p15:clr>
        </p15:guide>
        <p15:guide id="11" pos="721">
          <p15:clr>
            <a:srgbClr val="A4A3A4"/>
          </p15:clr>
        </p15:guide>
        <p15:guide id="12" pos="1144">
          <p15:clr>
            <a:srgbClr val="A4A3A4"/>
          </p15:clr>
        </p15:guide>
        <p15:guide id="13" pos="3455">
          <p15:clr>
            <a:srgbClr val="A4A3A4"/>
          </p15:clr>
        </p15:guide>
        <p15:guide id="14" pos="5184">
          <p15:clr>
            <a:srgbClr val="A4A3A4"/>
          </p15:clr>
        </p15:guide>
        <p15:guide id="15" pos="2305">
          <p15:clr>
            <a:srgbClr val="A4A3A4"/>
          </p15:clr>
        </p15:guide>
        <p15:guide id="16" pos="40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564"/>
    <p:restoredTop sz="85557"/>
  </p:normalViewPr>
  <p:slideViewPr>
    <p:cSldViewPr snapToObjects="1">
      <p:cViewPr varScale="1">
        <p:scale>
          <a:sx n="103" d="100"/>
          <a:sy n="103" d="100"/>
        </p:scale>
        <p:origin x="1038" y="114"/>
      </p:cViewPr>
      <p:guideLst>
        <p:guide orient="horz" pos="2160"/>
        <p:guide orient="horz" pos="1584"/>
        <p:guide orient="horz" pos="1296"/>
        <p:guide orient="horz" pos="1008"/>
        <p:guide orient="horz" pos="1440"/>
        <p:guide orient="horz" pos="1872"/>
        <p:guide orient="horz" pos="1728"/>
        <p:guide orient="horz" pos="1152"/>
        <p:guide pos="2880"/>
        <p:guide pos="1728"/>
        <p:guide pos="721"/>
        <p:guide pos="1144"/>
        <p:guide pos="3455"/>
        <p:guide pos="5184"/>
        <p:guide pos="2305"/>
        <p:guide pos="40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Objects="1">
      <p:cViewPr varScale="1">
        <p:scale>
          <a:sx n="100" d="100"/>
          <a:sy n="100" d="100"/>
        </p:scale>
        <p:origin x="-428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834089A-959C-0247-92C7-CADA2CBB12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FA4136-BF89-4C49-966A-966B848D5BD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EFC77CE-A33D-458B-9909-00476003D8F5}" type="datetime1">
              <a:rPr lang="en-US" altLang="en-US"/>
              <a:pPr>
                <a:defRPr/>
              </a:pPr>
              <a:t>7/10/2023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C10296C-E382-9B41-BE9A-8CF72053C9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D7FF506-3736-9B4B-9C1D-A76060A578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B0DEB5-C973-1344-BA65-DA64BADC7B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EA99A-F236-3743-B007-AEC0E9BE06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7A135506-A296-4268-B315-AF5963E1B39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-org.ezproxy.library.ubc.ca/10.1080/08923647.2015.994365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C7A26BA3-CE27-150D-4ACD-9BBE8CA840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D091BC53-D863-E3E7-A2E0-410D8E8910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BA9FE729-011A-606A-7D97-197ECD5D0F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E8119F3-A1FE-4649-ABE2-FB2506A7D375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41AC92DE-A50C-627A-9C98-8374C2DFFD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5810C826-8451-15DC-7CF6-59E6F214B4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2BE0AEAD-5F5B-359F-1F20-F0ED167AEE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5F2C26D-F777-47AB-94F4-FD5B44BFDCFA}" type="slidenum">
              <a:rPr lang="en-US" altLang="en-US" sz="1200">
                <a:latin typeface="Calibri" panose="020F0502020204030204" pitchFamily="34" charset="0"/>
              </a:rPr>
              <a:pPr/>
              <a:t>24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>
            <a:extLst>
              <a:ext uri="{FF2B5EF4-FFF2-40B4-BE49-F238E27FC236}">
                <a16:creationId xmlns:a16="http://schemas.microsoft.com/office/drawing/2014/main" id="{1F0092AF-3870-13F7-0D12-0374AE2F35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Notes Placeholder 2">
            <a:extLst>
              <a:ext uri="{FF2B5EF4-FFF2-40B4-BE49-F238E27FC236}">
                <a16:creationId xmlns:a16="http://schemas.microsoft.com/office/drawing/2014/main" id="{B6D0A5E7-01BD-77F2-ECF2-8FD176CA52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8371" name="Slide Number Placeholder 3">
            <a:extLst>
              <a:ext uri="{FF2B5EF4-FFF2-40B4-BE49-F238E27FC236}">
                <a16:creationId xmlns:a16="http://schemas.microsoft.com/office/drawing/2014/main" id="{54E4CCE5-C31B-EB3C-405F-26E07ED7F8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456DBCF-24AE-453C-BB05-1B30A8190E00}" type="slidenum">
              <a:rPr lang="en-US" altLang="en-US" sz="1200">
                <a:latin typeface="Calibri" panose="020F0502020204030204" pitchFamily="34" charset="0"/>
              </a:rPr>
              <a:pPr/>
              <a:t>25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>
            <a:extLst>
              <a:ext uri="{FF2B5EF4-FFF2-40B4-BE49-F238E27FC236}">
                <a16:creationId xmlns:a16="http://schemas.microsoft.com/office/drawing/2014/main" id="{7175F417-D011-58F5-8BD9-42C5EBBDED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8" name="Notes Placeholder 2">
            <a:extLst>
              <a:ext uri="{FF2B5EF4-FFF2-40B4-BE49-F238E27FC236}">
                <a16:creationId xmlns:a16="http://schemas.microsoft.com/office/drawing/2014/main" id="{C5303D98-457F-CE22-E0A3-5705130BF5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233DA9F7-D927-00A9-D2EE-5255FFB346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EF9A1D3-E8A8-422C-947D-109E80FA56EC}" type="slidenum">
              <a:rPr lang="en-US" altLang="en-US" sz="1200">
                <a:latin typeface="Calibri" panose="020F0502020204030204" pitchFamily="34" charset="0"/>
              </a:rPr>
              <a:pPr/>
              <a:t>26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Google Shape;51;p:notes">
            <a:extLst>
              <a:ext uri="{FF2B5EF4-FFF2-40B4-BE49-F238E27FC236}">
                <a16:creationId xmlns:a16="http://schemas.microsoft.com/office/drawing/2014/main" id="{9A5621A6-0C8F-10EE-CF3A-C3AA17D10FD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6" name="Google Shape;52;p:notes">
            <a:extLst>
              <a:ext uri="{FF2B5EF4-FFF2-40B4-BE49-F238E27FC236}">
                <a16:creationId xmlns:a16="http://schemas.microsoft.com/office/drawing/2014/main" id="{72A9B923-EBF9-08CF-9061-F4EFFA20CA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Google Shape;169;g83e765ca99_0_115:notes">
            <a:extLst>
              <a:ext uri="{FF2B5EF4-FFF2-40B4-BE49-F238E27FC236}">
                <a16:creationId xmlns:a16="http://schemas.microsoft.com/office/drawing/2014/main" id="{A37A6E22-AFF6-0A9E-514C-BFCE8CF2012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4" name="Google Shape;170;g83e765ca99_0_115:notes">
            <a:extLst>
              <a:ext uri="{FF2B5EF4-FFF2-40B4-BE49-F238E27FC236}">
                <a16:creationId xmlns:a16="http://schemas.microsoft.com/office/drawing/2014/main" id="{4506BB83-21CB-3BBE-7D65-1C93C3C847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r>
              <a:rPr lang="en-US" altLang="en-US"/>
              <a:t>Please check the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Google Shape;169;g83e765ca99_0_115:notes">
            <a:extLst>
              <a:ext uri="{FF2B5EF4-FFF2-40B4-BE49-F238E27FC236}">
                <a16:creationId xmlns:a16="http://schemas.microsoft.com/office/drawing/2014/main" id="{CE2371B6-E78B-CC6D-1E55-AA1EF2F3AB1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6" name="Google Shape;170;g83e765ca99_0_115:notes">
            <a:extLst>
              <a:ext uri="{FF2B5EF4-FFF2-40B4-BE49-F238E27FC236}">
                <a16:creationId xmlns:a16="http://schemas.microsoft.com/office/drawing/2014/main" id="{07D23189-8CD2-666D-D3DD-557C117B31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r>
              <a:rPr lang="en-US" altLang="en-US"/>
              <a:t>Please check the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Google Shape;85;g83e765ca99_0_10:notes">
            <a:extLst>
              <a:ext uri="{FF2B5EF4-FFF2-40B4-BE49-F238E27FC236}">
                <a16:creationId xmlns:a16="http://schemas.microsoft.com/office/drawing/2014/main" id="{B1D9B2E5-E496-4F45-2E95-B2F761B551C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8" name="Google Shape;86;g83e765ca99_0_10:notes">
            <a:extLst>
              <a:ext uri="{FF2B5EF4-FFF2-40B4-BE49-F238E27FC236}">
                <a16:creationId xmlns:a16="http://schemas.microsoft.com/office/drawing/2014/main" id="{A74C57A1-928A-F9F6-344C-A2B12E9F27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Google Shape;101;g83e765ca99_0_28:notes">
            <a:extLst>
              <a:ext uri="{FF2B5EF4-FFF2-40B4-BE49-F238E27FC236}">
                <a16:creationId xmlns:a16="http://schemas.microsoft.com/office/drawing/2014/main" id="{5130E6BC-77E8-9BFA-E4EE-13CB056490B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6" name="Google Shape;102;g83e765ca99_0_28:notes">
            <a:extLst>
              <a:ext uri="{FF2B5EF4-FFF2-40B4-BE49-F238E27FC236}">
                <a16:creationId xmlns:a16="http://schemas.microsoft.com/office/drawing/2014/main" id="{2B7FDC31-2C81-8B3F-E539-0E08EA6377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  <a:buClr>
                <a:srgbClr val="000000"/>
              </a:buClr>
              <a:buSzPts val="1100"/>
            </a:pPr>
            <a:endParaRPr lang="en-US" altLang="en-US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Google Shape;120;g83e765ca99_0_71:notes">
            <a:extLst>
              <a:ext uri="{FF2B5EF4-FFF2-40B4-BE49-F238E27FC236}">
                <a16:creationId xmlns:a16="http://schemas.microsoft.com/office/drawing/2014/main" id="{C63F5170-D171-9B08-DCCB-639B925E067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4" name="Google Shape;121;g83e765ca99_0_71:notes">
            <a:extLst>
              <a:ext uri="{FF2B5EF4-FFF2-40B4-BE49-F238E27FC236}">
                <a16:creationId xmlns:a16="http://schemas.microsoft.com/office/drawing/2014/main" id="{C59A21D9-36E6-0385-B6A1-F35AC5387B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Google Shape;169;g83e765ca99_0_115:notes">
            <a:extLst>
              <a:ext uri="{FF2B5EF4-FFF2-40B4-BE49-F238E27FC236}">
                <a16:creationId xmlns:a16="http://schemas.microsoft.com/office/drawing/2014/main" id="{B902246B-ACED-0C34-A92D-806DD056462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0" name="Google Shape;170;g83e765ca99_0_115:notes">
            <a:extLst>
              <a:ext uri="{FF2B5EF4-FFF2-40B4-BE49-F238E27FC236}">
                <a16:creationId xmlns:a16="http://schemas.microsoft.com/office/drawing/2014/main" id="{3005BCEB-1B6D-4C6F-B640-B866306E89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r>
              <a:rPr lang="en-US" altLang="en-US"/>
              <a:t>Please check the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E5200185-D58E-F2FB-86D7-1BF7E536D4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BAAB319D-0B2B-F42F-4418-CE4DDC6DB1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7CBFF7FD-2682-463F-6681-A8502AEB1C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20F4316-4C62-43BE-AB1E-61EBDB794323}" type="slidenum">
              <a:rPr lang="en-US" altLang="en-US" sz="1200">
                <a:latin typeface="Calibri" panose="020F0502020204030204" pitchFamily="34" charset="0"/>
              </a:rPr>
              <a:pPr/>
              <a:t>4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Google Shape;65;g83e765ca99_0_4:notes">
            <a:extLst>
              <a:ext uri="{FF2B5EF4-FFF2-40B4-BE49-F238E27FC236}">
                <a16:creationId xmlns:a16="http://schemas.microsoft.com/office/drawing/2014/main" id="{ABAFE3D8-CD1C-6CEA-BD68-B42DC25745F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8" name="Google Shape;66;g83e765ca99_0_4:notes">
            <a:extLst>
              <a:ext uri="{FF2B5EF4-FFF2-40B4-BE49-F238E27FC236}">
                <a16:creationId xmlns:a16="http://schemas.microsoft.com/office/drawing/2014/main" id="{823363FB-FE62-4650-460F-98F20B87C6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Google Shape;101;g83e765ca99_0_28:notes">
            <a:extLst>
              <a:ext uri="{FF2B5EF4-FFF2-40B4-BE49-F238E27FC236}">
                <a16:creationId xmlns:a16="http://schemas.microsoft.com/office/drawing/2014/main" id="{A3AC828E-C758-CBAD-FFFF-448AFAB89DE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6" name="Google Shape;102;g83e765ca99_0_28:notes">
            <a:extLst>
              <a:ext uri="{FF2B5EF4-FFF2-40B4-BE49-F238E27FC236}">
                <a16:creationId xmlns:a16="http://schemas.microsoft.com/office/drawing/2014/main" id="{453E6EA5-82F4-06D9-95A2-69D291EA75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  <a:buClr>
                <a:srgbClr val="000000"/>
              </a:buClr>
              <a:buSzPts val="1100"/>
            </a:pPr>
            <a:endParaRPr lang="en-US" altLang="en-US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Image Placeholder 1">
            <a:extLst>
              <a:ext uri="{FF2B5EF4-FFF2-40B4-BE49-F238E27FC236}">
                <a16:creationId xmlns:a16="http://schemas.microsoft.com/office/drawing/2014/main" id="{61F481F1-2438-9DAC-756A-232B2C4963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0" name="Notes Placeholder 2">
            <a:extLst>
              <a:ext uri="{FF2B5EF4-FFF2-40B4-BE49-F238E27FC236}">
                <a16:creationId xmlns:a16="http://schemas.microsoft.com/office/drawing/2014/main" id="{46E138F8-D7D9-B329-339D-48900D14A3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4211" name="Slide Number Placeholder 3">
            <a:extLst>
              <a:ext uri="{FF2B5EF4-FFF2-40B4-BE49-F238E27FC236}">
                <a16:creationId xmlns:a16="http://schemas.microsoft.com/office/drawing/2014/main" id="{52CED4D2-8EAC-1BE1-EFA2-87AF738F2A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5D5E025-1384-4CE4-B791-40FA740E0064}" type="slidenum">
              <a:rPr lang="en-US" altLang="en-US" sz="1200">
                <a:latin typeface="Calibri" panose="020F0502020204030204" pitchFamily="34" charset="0"/>
              </a:rPr>
              <a:pPr/>
              <a:t>49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B5F584DD-496A-212A-A73F-3FF17F439D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3467AA49-22FD-AB2A-8608-1D927CA236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B6C34EAF-F057-ACB6-4764-59A4EC6F74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E68D4A1-9854-4B26-ADD7-21A59D7D1143}" type="slidenum">
              <a:rPr lang="en-US" altLang="en-US" sz="1200">
                <a:latin typeface="Calibri" panose="020F0502020204030204" pitchFamily="34" charset="0"/>
              </a:rPr>
              <a:pPr/>
              <a:t>5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E50F0A3F-C3E9-3B08-9192-EF4C738BFF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6E48E224-1F4B-61FC-1E65-057DF4D895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Leanna to add polling icon to student view</a:t>
            </a: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A6AD0D01-A800-B7D4-0404-52AD3B5EB7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48D257C-155A-4F66-803D-AD33AC4B3971}" type="slidenum">
              <a:rPr lang="en-US" altLang="en-US" sz="1200">
                <a:latin typeface="Calibri" panose="020F0502020204030204" pitchFamily="34" charset="0"/>
              </a:rPr>
              <a:pPr/>
              <a:t>6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>
            <a:extLst>
              <a:ext uri="{FF2B5EF4-FFF2-40B4-BE49-F238E27FC236}">
                <a16:creationId xmlns:a16="http://schemas.microsoft.com/office/drawing/2014/main" id="{4D720D96-B7ED-7938-2E2E-BAB6717B2C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Notes Placeholder 2">
            <a:extLst>
              <a:ext uri="{FF2B5EF4-FFF2-40B4-BE49-F238E27FC236}">
                <a16:creationId xmlns:a16="http://schemas.microsoft.com/office/drawing/2014/main" id="{27A9D7B9-E0DC-109F-CB9E-F3345DA654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4819" name="Slide Number Placeholder 3">
            <a:extLst>
              <a:ext uri="{FF2B5EF4-FFF2-40B4-BE49-F238E27FC236}">
                <a16:creationId xmlns:a16="http://schemas.microsoft.com/office/drawing/2014/main" id="{29B45974-D89C-8C28-4204-926FF95B19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CFA419A-603E-47B1-A41C-E0CF6FBECEF3}" type="slidenum">
              <a:rPr lang="en-US" altLang="en-US" sz="1200">
                <a:latin typeface="Calibri" panose="020F0502020204030204" pitchFamily="34" charset="0"/>
              </a:rPr>
              <a:pPr/>
              <a:t>8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:a16="http://schemas.microsoft.com/office/drawing/2014/main" id="{014416F3-2D8A-8516-2E1B-7B26AC1D16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>
            <a:extLst>
              <a:ext uri="{FF2B5EF4-FFF2-40B4-BE49-F238E27FC236}">
                <a16:creationId xmlns:a16="http://schemas.microsoft.com/office/drawing/2014/main" id="{D46C25F5-B297-3362-F121-6D0CA86DBF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Studies show that students appreciate informal class videos that reveal your personality (Guo, 2013; Cavanagh, 2016)</a:t>
            </a:r>
          </a:p>
          <a:p>
            <a:endParaRPr lang="en-US" altLang="en-US"/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DE427AFD-6929-8F5A-FE87-9DC176AFF2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100598B-CF75-4E4A-9901-1C4AB7F8F5AA}" type="slidenum">
              <a:rPr lang="en-US" altLang="en-US" sz="1200">
                <a:latin typeface="Calibri" panose="020F0502020204030204" pitchFamily="34" charset="0"/>
              </a:rPr>
              <a:pPr/>
              <a:t>11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>
            <a:extLst>
              <a:ext uri="{FF2B5EF4-FFF2-40B4-BE49-F238E27FC236}">
                <a16:creationId xmlns:a16="http://schemas.microsoft.com/office/drawing/2014/main" id="{B59842C1-ACCA-D1A2-7B76-A6280900D8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Notes Placeholder 2">
            <a:extLst>
              <a:ext uri="{FF2B5EF4-FFF2-40B4-BE49-F238E27FC236}">
                <a16:creationId xmlns:a16="http://schemas.microsoft.com/office/drawing/2014/main" id="{EB243816-F2C7-9919-509D-6DFD727D6F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Anderson, T. (2003). Getting the Mix Right Again: An Updated and Theoretical Rationale for Interaction. </a:t>
            </a:r>
            <a:r>
              <a:rPr lang="en-US" altLang="en-US" i="1"/>
              <a:t>The International Review of Research in Open and Distributed Learning</a:t>
            </a:r>
            <a:r>
              <a:rPr lang="en-US" altLang="en-US"/>
              <a:t>, </a:t>
            </a:r>
            <a:r>
              <a:rPr lang="en-US" altLang="en-US" i="1"/>
              <a:t>4</a:t>
            </a:r>
            <a:r>
              <a:rPr lang="en-US" altLang="en-US"/>
              <a:t>(2). https://doi.org/10.19173/irrodl.v4i2.149</a:t>
            </a:r>
          </a:p>
        </p:txBody>
      </p:sp>
      <p:sp>
        <p:nvSpPr>
          <p:cNvPr id="40963" name="Slide Number Placeholder 3">
            <a:extLst>
              <a:ext uri="{FF2B5EF4-FFF2-40B4-BE49-F238E27FC236}">
                <a16:creationId xmlns:a16="http://schemas.microsoft.com/office/drawing/2014/main" id="{EF3A8B44-E61D-262C-79E4-6ED0F60BC0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F3D69DB-9753-4DE1-AD22-8F5BEC23361D}" type="slidenum">
              <a:rPr lang="en-US" altLang="en-US" sz="1200">
                <a:latin typeface="Calibri" panose="020F0502020204030204" pitchFamily="34" charset="0"/>
              </a:rPr>
              <a:pPr/>
              <a:t>12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E8031318-64B9-4A16-58C8-ECEA55C147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7BEA18B7-1F96-2DD6-D8BC-E9317E006D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Jorge Gaytan (2015) Comparing Faculty and Student Perceptions Regarding Factors That Affect Student Retention in Online Education, American Journal of Distance Education, 29:1, 56-66, DOI: </a:t>
            </a:r>
            <a:r>
              <a:rPr lang="en-US" altLang="en-US" u="sng">
                <a:hlinkClick r:id="rId3"/>
              </a:rPr>
              <a:t>10.1080/08923647.2015.994365</a:t>
            </a:r>
            <a:endParaRPr lang="en-US" altLang="en-US"/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4F856558-63D7-C7FC-DAE6-94D21ACB1D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F16A3C8-121B-4539-9A2F-BDF3CA78448D}" type="slidenum">
              <a:rPr lang="en-US" altLang="en-US" sz="1200">
                <a:latin typeface="Calibri" panose="020F0502020204030204" pitchFamily="34" charset="0"/>
              </a:rPr>
              <a:pPr/>
              <a:t>13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>
            <a:extLst>
              <a:ext uri="{FF2B5EF4-FFF2-40B4-BE49-F238E27FC236}">
                <a16:creationId xmlns:a16="http://schemas.microsoft.com/office/drawing/2014/main" id="{C1F4611A-4D56-2ABC-FD5C-FAEFA2B9E5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4" name="Notes Placeholder 2">
            <a:extLst>
              <a:ext uri="{FF2B5EF4-FFF2-40B4-BE49-F238E27FC236}">
                <a16:creationId xmlns:a16="http://schemas.microsoft.com/office/drawing/2014/main" id="{3F5EFEB8-BAD3-0BBE-AB22-5E5596D9CE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4275" name="Slide Number Placeholder 3">
            <a:extLst>
              <a:ext uri="{FF2B5EF4-FFF2-40B4-BE49-F238E27FC236}">
                <a16:creationId xmlns:a16="http://schemas.microsoft.com/office/drawing/2014/main" id="{66FC18BE-B844-B8B1-CDAF-2D414F9BBB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D997738-D982-4A52-B7A2-F68D0460EAE4}" type="slidenum">
              <a:rPr lang="en-US" altLang="en-US" sz="1200">
                <a:latin typeface="Calibri" panose="020F0502020204030204" pitchFamily="34" charset="0"/>
              </a:rPr>
              <a:pPr/>
              <a:t>23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in-mall.fixed.jpg">
            <a:extLst>
              <a:ext uri="{FF2B5EF4-FFF2-40B4-BE49-F238E27FC236}">
                <a16:creationId xmlns:a16="http://schemas.microsoft.com/office/drawing/2014/main" id="{7C4D2D56-CE69-7199-2F80-0967078C88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BA198E-8DD9-193E-71C8-9C74C6356E90}"/>
              </a:ext>
            </a:extLst>
          </p:cNvPr>
          <p:cNvSpPr/>
          <p:nvPr userDrawn="1"/>
        </p:nvSpPr>
        <p:spPr>
          <a:xfrm>
            <a:off x="-107950" y="1131888"/>
            <a:ext cx="6122988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63D620-15CD-62E2-51AE-804958EFB460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5" name="Picture 9" descr="s4b282c2015.png">
            <a:extLst>
              <a:ext uri="{FF2B5EF4-FFF2-40B4-BE49-F238E27FC236}">
                <a16:creationId xmlns:a16="http://schemas.microsoft.com/office/drawing/2014/main" id="{5CBCD1D5-D47F-FBB1-770D-A4617A0F86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332646"/>
            <a:ext cx="5430376" cy="1823086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500" b="1" i="0" kern="0" cap="all" spc="3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0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700" b="0" i="0" kern="0" spc="3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0" y="3507854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 b="0" i="0" kern="0" cap="all" spc="150" normalizeH="0" baseline="0">
                <a:solidFill>
                  <a:srgbClr val="0C2344"/>
                </a:solidFill>
                <a:latin typeface="Arial Black"/>
                <a:cs typeface="Arial Black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6259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A Evening-047.jpg">
            <a:extLst>
              <a:ext uri="{FF2B5EF4-FFF2-40B4-BE49-F238E27FC236}">
                <a16:creationId xmlns:a16="http://schemas.microsoft.com/office/drawing/2014/main" id="{A34EBEAF-FFD7-4649-EB6F-C58F3F21FE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0"/>
            <a:ext cx="9001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53744D-525D-1B23-0FC9-0918F971D9F6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4" name="Picture 3" descr="s4b282c2015.png">
            <a:extLst>
              <a:ext uri="{FF2B5EF4-FFF2-40B4-BE49-F238E27FC236}">
                <a16:creationId xmlns:a16="http://schemas.microsoft.com/office/drawing/2014/main" id="{19614CCE-8E83-2E99-853F-BA2345DC1F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028784A8-251C-E16D-CA13-0BB3B39B1259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6429375"/>
            <a:ext cx="304800" cy="19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b="0" i="0" kern="0" spc="20" baseline="0">
                <a:solidFill>
                  <a:srgbClr val="0C2344"/>
                </a:solidFill>
                <a:latin typeface="Whitney Semibold"/>
                <a:ea typeface="ＭＳ Ｐゴシック" charset="-128"/>
                <a:cs typeface="Whitney Semibold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900" b="0" i="0" kern="1200">
                <a:solidFill>
                  <a:schemeClr val="tx1"/>
                </a:solidFill>
                <a:latin typeface="Whitney Book"/>
                <a:ea typeface="ＭＳ Ｐゴシック" charset="-128"/>
                <a:cs typeface="Whitney Book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900" b="0" i="0" kern="1200">
                <a:solidFill>
                  <a:schemeClr val="tx1"/>
                </a:solidFill>
                <a:latin typeface="Whitney Book"/>
                <a:ea typeface="ＭＳ Ｐゴシック" charset="-128"/>
                <a:cs typeface="Whitney Book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900" b="0" i="0" kern="1200">
                <a:solidFill>
                  <a:schemeClr val="tx1"/>
                </a:solidFill>
                <a:latin typeface="Whitney Book"/>
                <a:ea typeface="ＭＳ Ｐゴシック" charset="-128"/>
                <a:cs typeface="Whitney Book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00" b="0" i="0" kern="1200">
                <a:solidFill>
                  <a:schemeClr val="tx1"/>
                </a:solidFill>
                <a:latin typeface="Whitney Book"/>
                <a:ea typeface="ＭＳ Ｐゴシック" charset="-128"/>
                <a:cs typeface="Whitney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CA" dirty="0">
              <a:solidFill>
                <a:srgbClr val="FFFFFF"/>
              </a:solidFill>
              <a:latin typeface="Whitney Book"/>
              <a:cs typeface="Whitney Book"/>
            </a:endParaRP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0D0B80FC-C294-D513-0453-854DAD76A936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6429375"/>
            <a:ext cx="304800" cy="1920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</a:pPr>
            <a:fld id="{38CAA028-BA16-4C98-8C02-B36035620568}" type="slidenum">
              <a:rPr lang="en-US" altLang="en-US" sz="900"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</a:pPr>
              <a:t>‹#›</a:t>
            </a:fld>
            <a:endParaRPr lang="en-CA" altLang="en-US" sz="900">
              <a:cs typeface="Arial" panose="020B0604020202020204" pitchFamily="34" charset="0"/>
            </a:endParaRP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315868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9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5393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/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/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491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468908073_a6d2e240c9_k.jpg">
            <a:extLst>
              <a:ext uri="{FF2B5EF4-FFF2-40B4-BE49-F238E27FC236}">
                <a16:creationId xmlns:a16="http://schemas.microsoft.com/office/drawing/2014/main" id="{F02ADED5-F4B7-99C4-CBED-8F161BBA68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0"/>
            <a:ext cx="9001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5C2AB0-6BCD-8F43-BCE8-635AF943C0EE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4" name="Picture 3" descr="s4b282c2015.png">
            <a:extLst>
              <a:ext uri="{FF2B5EF4-FFF2-40B4-BE49-F238E27FC236}">
                <a16:creationId xmlns:a16="http://schemas.microsoft.com/office/drawing/2014/main" id="{CF5D8190-00F3-29D9-9817-B2A4EE2D76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ECCED3C9-B04C-B7DE-E33A-5F0AA59610A7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6429375"/>
            <a:ext cx="304800" cy="1920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</a:pPr>
            <a:fld id="{5EBA216B-AFBC-4B94-9027-B3250C1349E3}" type="slidenum">
              <a:rPr lang="en-US" altLang="en-US" sz="900">
                <a:solidFill>
                  <a:srgbClr val="FFFFFF"/>
                </a:solidFill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</a:pPr>
              <a:t>‹#›</a:t>
            </a:fld>
            <a:endParaRPr lang="en-CA" altLang="en-US" sz="9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315868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9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5393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/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/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044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81969092_d77b6aa5ab_o.jpg">
            <a:extLst>
              <a:ext uri="{FF2B5EF4-FFF2-40B4-BE49-F238E27FC236}">
                <a16:creationId xmlns:a16="http://schemas.microsoft.com/office/drawing/2014/main" id="{A2C4CC3B-A7BB-5A6F-C2A5-813D69B5D3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0"/>
            <a:ext cx="9001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F56AD7-014A-EEDF-D6D1-564A20515D2F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4" name="Picture 3" descr="s4b282c2015.png">
            <a:extLst>
              <a:ext uri="{FF2B5EF4-FFF2-40B4-BE49-F238E27FC236}">
                <a16:creationId xmlns:a16="http://schemas.microsoft.com/office/drawing/2014/main" id="{1827AD58-D304-444E-3CEC-646E890B78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C23B80D7-4538-299F-8BD4-88F2C8305749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6429375"/>
            <a:ext cx="304800" cy="1920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</a:pPr>
            <a:fld id="{CC284DCD-D038-445A-AFB2-E60E13381BA7}" type="slidenum">
              <a:rPr lang="en-US" altLang="en-US" sz="900">
                <a:solidFill>
                  <a:srgbClr val="FFFFFF"/>
                </a:solidFill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</a:pPr>
              <a:t>‹#›</a:t>
            </a:fld>
            <a:endParaRPr lang="en-CA" altLang="en-US" sz="9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315868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9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5393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/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/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614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F55DDD7C-093D-8E7E-3C9E-A0EE36525A5B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6429375"/>
            <a:ext cx="304800" cy="1920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</a:pPr>
            <a:fld id="{7D7E12D5-4633-41EF-9FC3-D5BB3E80D82D}" type="slidenum">
              <a:rPr lang="en-US" altLang="en-US" sz="900"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</a:pPr>
              <a:t>‹#›</a:t>
            </a:fld>
            <a:endParaRPr lang="en-CA" altLang="en-US" sz="900">
              <a:cs typeface="Arial" panose="020B0604020202020204" pitchFamily="34" charset="0"/>
            </a:endParaRPr>
          </a:p>
        </p:txBody>
      </p:sp>
      <p:pic>
        <p:nvPicPr>
          <p:cNvPr id="3" name="Picture 9" descr="s4b282c2015.png">
            <a:extLst>
              <a:ext uri="{FF2B5EF4-FFF2-40B4-BE49-F238E27FC236}">
                <a16:creationId xmlns:a16="http://schemas.microsoft.com/office/drawing/2014/main" id="{67CB059D-0D64-5AD1-D15C-C4F5D7D739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40481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315868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9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5393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/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/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205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E0A7F2-A90D-C4F8-0E38-48C1D1B80030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18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3" name="Picture 2" descr="2014_logo_only_reverse.png">
            <a:extLst>
              <a:ext uri="{FF2B5EF4-FFF2-40B4-BE49-F238E27FC236}">
                <a16:creationId xmlns:a16="http://schemas.microsoft.com/office/drawing/2014/main" id="{A69254C5-8C8D-340E-74E9-93F7583B3B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763" y="446088"/>
            <a:ext cx="25241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7ADEABF7-C900-DE5E-9610-411362A9F153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6429375"/>
            <a:ext cx="304800" cy="1920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</a:pPr>
            <a:fld id="{FE7B4021-AB5C-4740-95C4-56060E4A99CA}" type="slidenum">
              <a:rPr lang="en-US" altLang="en-US" sz="900">
                <a:solidFill>
                  <a:srgbClr val="FFFFFF"/>
                </a:solidFill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</a:pPr>
              <a:t>‹#›</a:t>
            </a:fld>
            <a:endParaRPr lang="en-CA" altLang="en-US" sz="9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315868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900" b="1" i="0" u="none" strike="noStrike" kern="1200" cap="all" spc="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5393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rgbClr val="FFFFFF"/>
                </a:solidFill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FFFFFF"/>
                </a:solidFill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>
                <a:solidFill>
                  <a:srgbClr val="FFFFFF"/>
                </a:solidFill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FFFFFF"/>
                </a:solidFill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117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468908073_a6d2e240c9_k.jpg">
            <a:extLst>
              <a:ext uri="{FF2B5EF4-FFF2-40B4-BE49-F238E27FC236}">
                <a16:creationId xmlns:a16="http://schemas.microsoft.com/office/drawing/2014/main" id="{6219A4E5-BCDF-5362-8EC9-B50E2BF957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E7A501-018C-43F2-4496-72D7D9506502}"/>
              </a:ext>
            </a:extLst>
          </p:cNvPr>
          <p:cNvSpPr/>
          <p:nvPr userDrawn="1"/>
        </p:nvSpPr>
        <p:spPr>
          <a:xfrm>
            <a:off x="-52388" y="1131888"/>
            <a:ext cx="4716463" cy="1079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4" name="Picture 3" descr="UBC_2016_Signature_Wide_282.png">
            <a:extLst>
              <a:ext uri="{FF2B5EF4-FFF2-40B4-BE49-F238E27FC236}">
                <a16:creationId xmlns:a16="http://schemas.microsoft.com/office/drawing/2014/main" id="{52F1BEB0-4B6B-7178-509B-A877EE2E1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439863"/>
            <a:ext cx="389731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819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89915475_1cd74fac37_o.jpg">
            <a:extLst>
              <a:ext uri="{FF2B5EF4-FFF2-40B4-BE49-F238E27FC236}">
                <a16:creationId xmlns:a16="http://schemas.microsoft.com/office/drawing/2014/main" id="{4652EA32-167A-5FAC-CEA3-BBAA3F16E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51E07E-9C60-99C2-7670-11FA7F978F57}"/>
              </a:ext>
            </a:extLst>
          </p:cNvPr>
          <p:cNvSpPr/>
          <p:nvPr userDrawn="1"/>
        </p:nvSpPr>
        <p:spPr>
          <a:xfrm>
            <a:off x="-52388" y="1131888"/>
            <a:ext cx="4716463" cy="1079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4" name="Picture 3" descr="UBC_2016_Signature_Wide_282.png">
            <a:extLst>
              <a:ext uri="{FF2B5EF4-FFF2-40B4-BE49-F238E27FC236}">
                <a16:creationId xmlns:a16="http://schemas.microsoft.com/office/drawing/2014/main" id="{482167E0-F80D-1477-308C-2413D8485B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439863"/>
            <a:ext cx="389731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423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900255798_3e8cac60e0_o.jpg">
            <a:extLst>
              <a:ext uri="{FF2B5EF4-FFF2-40B4-BE49-F238E27FC236}">
                <a16:creationId xmlns:a16="http://schemas.microsoft.com/office/drawing/2014/main" id="{065F0941-BF81-7577-34A4-F2F6537582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A40D82-1ECC-760F-08A1-80DF00E75091}"/>
              </a:ext>
            </a:extLst>
          </p:cNvPr>
          <p:cNvSpPr/>
          <p:nvPr userDrawn="1"/>
        </p:nvSpPr>
        <p:spPr>
          <a:xfrm>
            <a:off x="-52388" y="1131888"/>
            <a:ext cx="4716463" cy="1079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4" name="Picture 3" descr="UBC_2016_Signature_Wide_282.png">
            <a:extLst>
              <a:ext uri="{FF2B5EF4-FFF2-40B4-BE49-F238E27FC236}">
                <a16:creationId xmlns:a16="http://schemas.microsoft.com/office/drawing/2014/main" id="{CDA73A80-9461-7EDD-7844-B5A7F41B48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439863"/>
            <a:ext cx="389731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654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" name="Google Shape;12;p2">
            <a:extLst>
              <a:ext uri="{FF2B5EF4-FFF2-40B4-BE49-F238E27FC236}">
                <a16:creationId xmlns:a16="http://schemas.microsoft.com/office/drawing/2014/main" id="{6031819B-E5FF-4CA9-F982-4B6FA927604A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8472488" y="6218238"/>
            <a:ext cx="549275" cy="523875"/>
          </a:xfrm>
          <a:prstGeom prst="rect">
            <a:avLst/>
          </a:prstGeom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lvl1pPr algn="r">
              <a:defRPr/>
            </a:lvl1pPr>
          </a:lstStyle>
          <a:p>
            <a:fld id="{9501FA12-0CC8-498F-A856-DB646F5548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0542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" name="Google Shape;15;p3">
            <a:extLst>
              <a:ext uri="{FF2B5EF4-FFF2-40B4-BE49-F238E27FC236}">
                <a16:creationId xmlns:a16="http://schemas.microsoft.com/office/drawing/2014/main" id="{B664B2E2-E195-625D-4D3B-6AFD691DB540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8472488" y="6218238"/>
            <a:ext cx="549275" cy="523875"/>
          </a:xfrm>
          <a:prstGeom prst="rect">
            <a:avLst/>
          </a:prstGeom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lvl1pPr algn="r">
              <a:defRPr/>
            </a:lvl1pPr>
          </a:lstStyle>
          <a:p>
            <a:fld id="{FBDC30B3-75C7-43E8-B0A0-20C50AD253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2319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900253528_e638090e1d_o.jpg">
            <a:extLst>
              <a:ext uri="{FF2B5EF4-FFF2-40B4-BE49-F238E27FC236}">
                <a16:creationId xmlns:a16="http://schemas.microsoft.com/office/drawing/2014/main" id="{CF50EF67-2C4D-8474-B0CE-20B43B45AA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7EC90A-0A5E-49BA-E55D-E860C7FEA55C}"/>
              </a:ext>
            </a:extLst>
          </p:cNvPr>
          <p:cNvSpPr/>
          <p:nvPr userDrawn="1"/>
        </p:nvSpPr>
        <p:spPr>
          <a:xfrm>
            <a:off x="-107950" y="1131888"/>
            <a:ext cx="6122988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2387B0-3A03-5F80-8733-612455687D8A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5" name="Picture 9" descr="s4b282c2015.png">
            <a:extLst>
              <a:ext uri="{FF2B5EF4-FFF2-40B4-BE49-F238E27FC236}">
                <a16:creationId xmlns:a16="http://schemas.microsoft.com/office/drawing/2014/main" id="{6B9382B7-7DEE-174B-2C3B-CC77B85265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332646"/>
            <a:ext cx="5430376" cy="1823086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500" b="1" i="0" kern="0" cap="all" spc="3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0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700" b="0" i="0" kern="0" spc="3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0" y="3507854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 b="0" i="0" kern="0" cap="all" spc="150" normalizeH="0" baseline="0">
                <a:solidFill>
                  <a:srgbClr val="0C2344"/>
                </a:solidFill>
                <a:latin typeface="Arial Black"/>
                <a:cs typeface="Arial Black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436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903192319_565a1588df_k.jpg">
            <a:extLst>
              <a:ext uri="{FF2B5EF4-FFF2-40B4-BE49-F238E27FC236}">
                <a16:creationId xmlns:a16="http://schemas.microsoft.com/office/drawing/2014/main" id="{A18300A7-0E97-3A75-9D6F-288DA5E10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19468908073_a6d2e240c9_k.jpg">
            <a:extLst>
              <a:ext uri="{FF2B5EF4-FFF2-40B4-BE49-F238E27FC236}">
                <a16:creationId xmlns:a16="http://schemas.microsoft.com/office/drawing/2014/main" id="{2C0628E9-A7CA-BD47-AB23-68FC7DAD3B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B9506C-1DF3-60A6-8A07-9561EF77C37E}"/>
              </a:ext>
            </a:extLst>
          </p:cNvPr>
          <p:cNvSpPr/>
          <p:nvPr userDrawn="1"/>
        </p:nvSpPr>
        <p:spPr>
          <a:xfrm>
            <a:off x="-107950" y="1131888"/>
            <a:ext cx="6122988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ABF613-3311-AD91-5821-9E452BDEA98A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9" descr="s4b282c2015.png">
            <a:extLst>
              <a:ext uri="{FF2B5EF4-FFF2-40B4-BE49-F238E27FC236}">
                <a16:creationId xmlns:a16="http://schemas.microsoft.com/office/drawing/2014/main" id="{339314F4-CA41-F2D3-D659-DAC07519CB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332646"/>
            <a:ext cx="5430376" cy="1823086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500" b="1" i="0" kern="0" cap="all" spc="3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0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700" b="0" i="0" kern="0" spc="3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0" y="3507854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 b="0" i="0" kern="0" cap="all" spc="150" normalizeH="0" baseline="0">
                <a:solidFill>
                  <a:srgbClr val="0C2344"/>
                </a:solidFill>
                <a:latin typeface="Arial Black"/>
                <a:cs typeface="Arial Black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2866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734603791_87ba8475ca_o.jpg">
            <a:extLst>
              <a:ext uri="{FF2B5EF4-FFF2-40B4-BE49-F238E27FC236}">
                <a16:creationId xmlns:a16="http://schemas.microsoft.com/office/drawing/2014/main" id="{0DA2DF6B-2CB7-0819-EC28-C5B8C63542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1BF08C-3642-40B3-F776-39E7BF30E92D}"/>
              </a:ext>
            </a:extLst>
          </p:cNvPr>
          <p:cNvSpPr/>
          <p:nvPr userDrawn="1"/>
        </p:nvSpPr>
        <p:spPr>
          <a:xfrm>
            <a:off x="-107950" y="1131888"/>
            <a:ext cx="6122988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057C2-6257-3F4E-8B2C-6CDB8D250961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5" name="Picture 9" descr="s4b282c2015.png">
            <a:extLst>
              <a:ext uri="{FF2B5EF4-FFF2-40B4-BE49-F238E27FC236}">
                <a16:creationId xmlns:a16="http://schemas.microsoft.com/office/drawing/2014/main" id="{591D5C0D-55D3-15F2-E34F-ED4AC28DA6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332646"/>
            <a:ext cx="5430376" cy="1823086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500" b="1" i="0" kern="0" cap="all" spc="3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0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700" b="0" i="0" kern="0" spc="3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0" y="3507854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 b="0" i="0" kern="0" cap="all" spc="150" normalizeH="0" baseline="0">
                <a:solidFill>
                  <a:srgbClr val="0C2344"/>
                </a:solidFill>
                <a:latin typeface="Arial Black"/>
                <a:cs typeface="Arial Black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6744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63611106_86502c1841_k.jpg">
            <a:extLst>
              <a:ext uri="{FF2B5EF4-FFF2-40B4-BE49-F238E27FC236}">
                <a16:creationId xmlns:a16="http://schemas.microsoft.com/office/drawing/2014/main" id="{6B2248D4-5A00-F204-6EE3-6B2BC4A47F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4E018B-F162-14BC-C55E-C00E0BFA03D2}"/>
              </a:ext>
            </a:extLst>
          </p:cNvPr>
          <p:cNvSpPr/>
          <p:nvPr userDrawn="1"/>
        </p:nvSpPr>
        <p:spPr>
          <a:xfrm>
            <a:off x="0" y="1131888"/>
            <a:ext cx="6015038" cy="1131887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9EF870-25B0-71B0-B12A-032977DFA199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5" name="Picture 9" descr="s4b282c2015.png">
            <a:extLst>
              <a:ext uri="{FF2B5EF4-FFF2-40B4-BE49-F238E27FC236}">
                <a16:creationId xmlns:a16="http://schemas.microsoft.com/office/drawing/2014/main" id="{00D96CC3-61C4-FE7B-42C9-F2BBC2B495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0099441E-29BF-D128-A8A8-0250FDB766FE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6429375"/>
            <a:ext cx="304800" cy="1920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</a:pPr>
            <a:fld id="{777ADD40-ADA6-4C20-9DCD-24456FBCE255}" type="slidenum">
              <a:rPr lang="en-US" altLang="en-US" sz="900">
                <a:solidFill>
                  <a:srgbClr val="FFFFFF"/>
                </a:solidFill>
                <a:latin typeface="Whitney Book" pitchFamily="50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</a:pPr>
              <a:t>‹#›</a:t>
            </a:fld>
            <a:endParaRPr lang="en-CA" altLang="en-US" sz="900">
              <a:solidFill>
                <a:srgbClr val="FFFFFF"/>
              </a:solidFill>
              <a:latin typeface="Whitney Book" pitchFamily="50" charset="0"/>
            </a:endParaRP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6" y="1275606"/>
            <a:ext cx="5574565" cy="106017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2800" b="1" i="0" kern="0" cap="all" spc="3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5293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467264904_bdb80a731c_o.jpg">
            <a:extLst>
              <a:ext uri="{FF2B5EF4-FFF2-40B4-BE49-F238E27FC236}">
                <a16:creationId xmlns:a16="http://schemas.microsoft.com/office/drawing/2014/main" id="{671A29A6-0806-8AF2-29A3-C3DF6A143D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8CA9D3-D341-3457-1346-0042BA9B4682}"/>
              </a:ext>
            </a:extLst>
          </p:cNvPr>
          <p:cNvSpPr/>
          <p:nvPr userDrawn="1"/>
        </p:nvSpPr>
        <p:spPr>
          <a:xfrm>
            <a:off x="0" y="1131888"/>
            <a:ext cx="6015038" cy="1131887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D66D50-5E30-D002-7298-0AD1A7BF0B65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5" name="Picture 4" descr="s4b282c2015.png">
            <a:extLst>
              <a:ext uri="{FF2B5EF4-FFF2-40B4-BE49-F238E27FC236}">
                <a16:creationId xmlns:a16="http://schemas.microsoft.com/office/drawing/2014/main" id="{C492AA74-5FF8-758D-6679-6F70A6A9AF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6441E2CD-BC8F-709C-D4CC-F037B4C4B092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6429375"/>
            <a:ext cx="304800" cy="1920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</a:pPr>
            <a:fld id="{BD6D605B-CF90-4408-B1C0-9204F6182C23}" type="slidenum">
              <a:rPr lang="en-US" altLang="en-US" sz="900">
                <a:solidFill>
                  <a:srgbClr val="FFFFFF"/>
                </a:solidFill>
                <a:latin typeface="Whitney Book" pitchFamily="50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</a:pPr>
              <a:t>‹#›</a:t>
            </a:fld>
            <a:endParaRPr lang="en-CA" altLang="en-US" sz="900">
              <a:solidFill>
                <a:srgbClr val="FFFFFF"/>
              </a:solidFill>
              <a:latin typeface="Whitney Book" pitchFamily="50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6" y="1275606"/>
            <a:ext cx="5574565" cy="106017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2800" b="1" i="0" kern="0" cap="all" spc="3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313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63615986_7c97fbf65b_o.jpg">
            <a:extLst>
              <a:ext uri="{FF2B5EF4-FFF2-40B4-BE49-F238E27FC236}">
                <a16:creationId xmlns:a16="http://schemas.microsoft.com/office/drawing/2014/main" id="{5547DA4B-9E61-9A36-1A91-7B27A85C55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962DF7-3A65-1EC9-F344-718D9736A186}"/>
              </a:ext>
            </a:extLst>
          </p:cNvPr>
          <p:cNvSpPr/>
          <p:nvPr userDrawn="1"/>
        </p:nvSpPr>
        <p:spPr>
          <a:xfrm>
            <a:off x="0" y="1131888"/>
            <a:ext cx="6015038" cy="1131887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1A0EF9-AC37-091A-9B25-5710F82ABA15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5" name="Picture 4" descr="s4b282c2015.png">
            <a:extLst>
              <a:ext uri="{FF2B5EF4-FFF2-40B4-BE49-F238E27FC236}">
                <a16:creationId xmlns:a16="http://schemas.microsoft.com/office/drawing/2014/main" id="{380A0F39-D7CA-3C8E-041E-BFB72B51A8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BF467A03-298D-8206-859F-5C48BAFC54EF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6429375"/>
            <a:ext cx="304800" cy="1920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</a:pPr>
            <a:fld id="{95CF24F2-99DE-4495-A2FB-FD7FC3A53DBA}" type="slidenum">
              <a:rPr lang="en-US" altLang="en-US" sz="900">
                <a:solidFill>
                  <a:srgbClr val="FFFFFF"/>
                </a:solidFill>
                <a:latin typeface="Whitney Book" pitchFamily="50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</a:pPr>
              <a:t>‹#›</a:t>
            </a:fld>
            <a:endParaRPr lang="en-CA" altLang="en-US" sz="900">
              <a:solidFill>
                <a:srgbClr val="FFFFFF"/>
              </a:solidFill>
              <a:latin typeface="Whitney Book" pitchFamily="50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6" y="1275606"/>
            <a:ext cx="5574565" cy="106017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2800" b="1" i="0" kern="0" cap="all" spc="3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5826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s4b282c2015.png">
            <a:extLst>
              <a:ext uri="{FF2B5EF4-FFF2-40B4-BE49-F238E27FC236}">
                <a16:creationId xmlns:a16="http://schemas.microsoft.com/office/drawing/2014/main" id="{DBD087B1-5DD1-6BD4-F438-3A6155688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9DB6A8D2-1090-DD88-1B1A-5672515D706A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6429375"/>
            <a:ext cx="304800" cy="1920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</a:pPr>
            <a:fld id="{D77B4E79-702C-4FA2-9804-9005EFA2EA29}" type="slidenum">
              <a:rPr lang="en-US" altLang="en-US" sz="900"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</a:pPr>
              <a:t>‹#›</a:t>
            </a:fld>
            <a:endParaRPr lang="en-CA" altLang="en-US" sz="900">
              <a:cs typeface="Arial" panose="020B0604020202020204" pitchFamily="34" charset="0"/>
            </a:endParaRP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315868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9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5393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/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/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391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824324-9BB1-4379-CB25-10DCC070E319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18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3" name="Picture 2" descr="2014_logo_only_reverse.png">
            <a:extLst>
              <a:ext uri="{FF2B5EF4-FFF2-40B4-BE49-F238E27FC236}">
                <a16:creationId xmlns:a16="http://schemas.microsoft.com/office/drawing/2014/main" id="{A48161DA-5F6D-3C36-FD7E-1506DAC2AE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1419225"/>
            <a:ext cx="407987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120DDF65-8052-6F7E-BC67-74A4D39A1F7A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6429375"/>
            <a:ext cx="304800" cy="1920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</a:pPr>
            <a:fld id="{D939F4F3-C9CD-4E1C-AC60-9BADDD78CDEB}" type="slidenum">
              <a:rPr lang="en-US" altLang="en-US" sz="900">
                <a:solidFill>
                  <a:srgbClr val="FFFFFF"/>
                </a:solidFill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</a:pPr>
              <a:t>‹#›</a:t>
            </a:fld>
            <a:endParaRPr lang="en-CA" altLang="en-US" sz="9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315868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900" b="1" i="0" u="none" strike="noStrike" kern="1200" cap="all" spc="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5393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rgbClr val="FFFFFF"/>
                </a:solidFill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FFFFFF"/>
                </a:solidFill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>
                <a:solidFill>
                  <a:srgbClr val="FFFFFF"/>
                </a:solidFill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FFFFFF"/>
                </a:solidFill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289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874" r:id="rId1"/>
    <p:sldLayoutId id="2147485875" r:id="rId2"/>
    <p:sldLayoutId id="2147485876" r:id="rId3"/>
    <p:sldLayoutId id="2147485877" r:id="rId4"/>
    <p:sldLayoutId id="2147485878" r:id="rId5"/>
    <p:sldLayoutId id="2147485879" r:id="rId6"/>
    <p:sldLayoutId id="2147485880" r:id="rId7"/>
    <p:sldLayoutId id="2147485881" r:id="rId8"/>
    <p:sldLayoutId id="2147485882" r:id="rId9"/>
    <p:sldLayoutId id="2147485883" r:id="rId10"/>
    <p:sldLayoutId id="2147485884" r:id="rId11"/>
    <p:sldLayoutId id="2147485885" r:id="rId12"/>
    <p:sldLayoutId id="2147485886" r:id="rId13"/>
    <p:sldLayoutId id="2147485887" r:id="rId14"/>
    <p:sldLayoutId id="2147485888" r:id="rId15"/>
    <p:sldLayoutId id="2147485889" r:id="rId16"/>
    <p:sldLayoutId id="2147485890" r:id="rId17"/>
    <p:sldLayoutId id="2147485891" r:id="rId18"/>
    <p:sldLayoutId id="2147485892" r:id="rId19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7917079@N06/4463280095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hyperlink" Target="https://creativecommons.org/licenses/by-nc-nd/2.0/?ref=ccsearch&amp;atype=rich" TargetMode="External"/><Relationship Id="rId4" Type="http://schemas.openxmlformats.org/officeDocument/2006/relationships/hyperlink" Target="https://www.flickr.com/photos/37917079@N06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canvas.uw.edu/courses/862829/pages/synchronous-and-asynchronous-e-learning" TargetMode="Externa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5" Type="http://schemas.openxmlformats.org/officeDocument/2006/relationships/hyperlink" Target="https://community.canvaslms.com/docs/DOC-26551" TargetMode="External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community.canvaslms.com/docs/DOC-12933" TargetMode="Externa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community.canvaslms.com/docs/DOC-26411" TargetMode="Externa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faculty.canvas.ubc.ca/showing-and-hiding-grades-in-the-new-gradebook/" TargetMode="Externa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3AB43F-1ECC-B147-9A28-F4409A18EA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125" y="1331913"/>
            <a:ext cx="5646738" cy="1824037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Making use of the arts remote teaching template</a:t>
            </a:r>
            <a:endParaRPr lang="en-US" sz="2800" spc="100" dirty="0">
              <a:ea typeface="ＭＳ Ｐゴシック" charset="-128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C8446D-1A7F-8E43-AFB6-49BF678AB7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5125" y="2420938"/>
            <a:ext cx="5430838" cy="360362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dirty="0">
              <a:ea typeface="ＭＳ Ｐゴシック" charset="-128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1584F-7F17-F64B-9D3C-CFA8234D67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125" y="3284538"/>
            <a:ext cx="5430838" cy="544512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sz="1200" dirty="0">
                <a:ea typeface="ＭＳ Ｐゴシック" charset="-128"/>
              </a:rPr>
              <a:t>Thursday, May 7, 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Placeholder 2">
            <a:extLst>
              <a:ext uri="{FF2B5EF4-FFF2-40B4-BE49-F238E27FC236}">
                <a16:creationId xmlns:a16="http://schemas.microsoft.com/office/drawing/2014/main" id="{B4B59A48-FB52-B471-94A5-E17F2A1EC92E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2843213" y="2708275"/>
            <a:ext cx="2665412" cy="1001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CA" altLang="en-US" sz="4000" b="1"/>
              <a:t>SIMPLIFY</a:t>
            </a:r>
            <a:endParaRPr lang="en-CA" altLang="en-US" sz="4000"/>
          </a:p>
          <a:p>
            <a:pPr lvl="1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n-CA" altLang="en-US" sz="4000"/>
          </a:p>
          <a:p>
            <a:pPr lvl="1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n-CA" altLang="en-US" sz="4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BBDD89-E787-4441-AE3E-8429E700B7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315913"/>
            <a:ext cx="7661275" cy="623887"/>
          </a:xfrm>
        </p:spPr>
        <p:txBody>
          <a:bodyPr/>
          <a:lstStyle/>
          <a:p>
            <a:pPr>
              <a:defRPr/>
            </a:pPr>
            <a:r>
              <a:rPr dirty="0"/>
              <a:t>Social Presence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95CE79-B902-5F4F-8E43-A8588622C150}"/>
              </a:ext>
            </a:extLst>
          </p:cNvPr>
          <p:cNvSpPr txBox="1"/>
          <p:nvPr/>
        </p:nvSpPr>
        <p:spPr>
          <a:xfrm>
            <a:off x="4140200" y="6608763"/>
            <a:ext cx="424815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hlinkClick r:id="rId3"/>
              </a:rPr>
              <a:t>"Silence"</a:t>
            </a:r>
            <a:r>
              <a:rPr lang="en-US" sz="1200" dirty="0"/>
              <a:t> by </a:t>
            </a:r>
            <a:r>
              <a:rPr lang="en-US" sz="1200" dirty="0">
                <a:hlinkClick r:id="rId4"/>
              </a:rPr>
              <a:t>Sixth Lie</a:t>
            </a:r>
            <a:r>
              <a:rPr lang="en-US" sz="1200" dirty="0"/>
              <a:t> is licensed under </a:t>
            </a:r>
            <a:r>
              <a:rPr lang="en-US" sz="1200" cap="all" dirty="0">
                <a:hlinkClick r:id="rId5"/>
              </a:rPr>
              <a:t>CC BY-NC-ND 2.0</a:t>
            </a:r>
            <a:endParaRPr lang="en-US" sz="1200" dirty="0"/>
          </a:p>
        </p:txBody>
      </p:sp>
      <p:pic>
        <p:nvPicPr>
          <p:cNvPr id="37891" name="Picture 6">
            <a:extLst>
              <a:ext uri="{FF2B5EF4-FFF2-40B4-BE49-F238E27FC236}">
                <a16:creationId xmlns:a16="http://schemas.microsoft.com/office/drawing/2014/main" id="{0BEDB3BD-27B1-2815-2B5E-5626F2BED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573213"/>
            <a:ext cx="8101012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Box 7">
            <a:extLst>
              <a:ext uri="{FF2B5EF4-FFF2-40B4-BE49-F238E27FC236}">
                <a16:creationId xmlns:a16="http://schemas.microsoft.com/office/drawing/2014/main" id="{0DBBD559-48E2-5542-C090-5FA4D8BAF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81075"/>
            <a:ext cx="6148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Humanizing the non-human online space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4AB745-6CB6-394E-BAEA-1A72E145DB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315913"/>
            <a:ext cx="7661275" cy="623887"/>
          </a:xfrm>
        </p:spPr>
        <p:txBody>
          <a:bodyPr/>
          <a:lstStyle/>
          <a:p>
            <a:pPr>
              <a:defRPr/>
            </a:pPr>
            <a:r>
              <a:rPr dirty="0"/>
              <a:t>Interaction and Social Presence	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C314076-B584-C542-9431-A7EED56B4E31}"/>
              </a:ext>
            </a:extLst>
          </p:cNvPr>
          <p:cNvSpPr/>
          <p:nvPr/>
        </p:nvSpPr>
        <p:spPr>
          <a:xfrm>
            <a:off x="3059113" y="1844675"/>
            <a:ext cx="2089150" cy="847725"/>
          </a:xfrm>
          <a:prstGeom prst="round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Student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6C3ED9D-AEC3-2443-9899-1D73CB380FC1}"/>
              </a:ext>
            </a:extLst>
          </p:cNvPr>
          <p:cNvSpPr/>
          <p:nvPr/>
        </p:nvSpPr>
        <p:spPr>
          <a:xfrm>
            <a:off x="5651500" y="4840288"/>
            <a:ext cx="2089150" cy="852487"/>
          </a:xfrm>
          <a:prstGeom prst="round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Teacher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1350471-6B81-F74F-A1A7-BD8FBBFA87A5}"/>
              </a:ext>
            </a:extLst>
          </p:cNvPr>
          <p:cNvSpPr/>
          <p:nvPr/>
        </p:nvSpPr>
        <p:spPr>
          <a:xfrm>
            <a:off x="611188" y="4840288"/>
            <a:ext cx="2089150" cy="779462"/>
          </a:xfrm>
          <a:prstGeom prst="round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Content</a:t>
            </a:r>
          </a:p>
        </p:txBody>
      </p:sp>
      <p:sp>
        <p:nvSpPr>
          <p:cNvPr id="39941" name="TextBox 4">
            <a:extLst>
              <a:ext uri="{FF2B5EF4-FFF2-40B4-BE49-F238E27FC236}">
                <a16:creationId xmlns:a16="http://schemas.microsoft.com/office/drawing/2014/main" id="{738654D6-85FC-66DB-424E-A0A8DA33E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16288"/>
            <a:ext cx="2520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/>
              <a:t>Student/Content</a:t>
            </a:r>
          </a:p>
        </p:txBody>
      </p:sp>
      <p:sp>
        <p:nvSpPr>
          <p:cNvPr id="39942" name="TextBox 8">
            <a:extLst>
              <a:ext uri="{FF2B5EF4-FFF2-40B4-BE49-F238E27FC236}">
                <a16:creationId xmlns:a16="http://schemas.microsoft.com/office/drawing/2014/main" id="{CFB92B1C-AB40-193F-6D78-0B71EBF23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3316288"/>
            <a:ext cx="2519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/>
              <a:t>Student/Teacher</a:t>
            </a:r>
          </a:p>
        </p:txBody>
      </p:sp>
      <p:sp>
        <p:nvSpPr>
          <p:cNvPr id="39943" name="TextBox 9">
            <a:extLst>
              <a:ext uri="{FF2B5EF4-FFF2-40B4-BE49-F238E27FC236}">
                <a16:creationId xmlns:a16="http://schemas.microsoft.com/office/drawing/2014/main" id="{B2D786D8-4D28-E088-1A73-019F9EFC7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125" y="5403850"/>
            <a:ext cx="2060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/>
              <a:t>Teacher/Content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14C488-B632-FB48-B2A5-0E766BCFDA0C}"/>
              </a:ext>
            </a:extLst>
          </p:cNvPr>
          <p:cNvCxnSpPr>
            <a:cxnSpLocks/>
          </p:cNvCxnSpPr>
          <p:nvPr/>
        </p:nvCxnSpPr>
        <p:spPr>
          <a:xfrm flipV="1">
            <a:off x="1476375" y="2492375"/>
            <a:ext cx="1511300" cy="2305050"/>
          </a:xfrm>
          <a:prstGeom prst="line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77EC7B-0E53-6745-8A26-F59F4CA9863C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2700338" y="5246688"/>
            <a:ext cx="2951162" cy="20637"/>
          </a:xfrm>
          <a:prstGeom prst="line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7D442F9-BAEC-4E4B-A7E1-C992AE6D5283}"/>
              </a:ext>
            </a:extLst>
          </p:cNvPr>
          <p:cNvCxnSpPr>
            <a:cxnSpLocks/>
          </p:cNvCxnSpPr>
          <p:nvPr/>
        </p:nvCxnSpPr>
        <p:spPr>
          <a:xfrm>
            <a:off x="5219700" y="2592388"/>
            <a:ext cx="1503363" cy="2228850"/>
          </a:xfrm>
          <a:prstGeom prst="line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61DBED01-8407-C041-BDD2-C4175ECBAC4F}"/>
              </a:ext>
            </a:extLst>
          </p:cNvPr>
          <p:cNvSpPr/>
          <p:nvPr/>
        </p:nvSpPr>
        <p:spPr>
          <a:xfrm>
            <a:off x="2797175" y="3327400"/>
            <a:ext cx="2735263" cy="1325563"/>
          </a:xfrm>
          <a:prstGeom prst="ellipse">
            <a:avLst/>
          </a:prstGeom>
          <a:gradFill>
            <a:gsLst>
              <a:gs pos="0">
                <a:srgbClr val="92D050"/>
              </a:gs>
              <a:gs pos="100000">
                <a:srgbClr val="71A24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/>
              <a:t>Deep and Meaningful Learning</a:t>
            </a:r>
          </a:p>
        </p:txBody>
      </p:sp>
      <p:sp>
        <p:nvSpPr>
          <p:cNvPr id="39948" name="TextBox 20">
            <a:extLst>
              <a:ext uri="{FF2B5EF4-FFF2-40B4-BE49-F238E27FC236}">
                <a16:creationId xmlns:a16="http://schemas.microsoft.com/office/drawing/2014/main" id="{F5404353-BC75-FBB8-F837-F6BC70E7C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7688" y="1412875"/>
            <a:ext cx="2520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/>
              <a:t>Student/Student</a:t>
            </a:r>
          </a:p>
        </p:txBody>
      </p:sp>
      <p:sp>
        <p:nvSpPr>
          <p:cNvPr id="39949" name="TextBox 30">
            <a:extLst>
              <a:ext uri="{FF2B5EF4-FFF2-40B4-BE49-F238E27FC236}">
                <a16:creationId xmlns:a16="http://schemas.microsoft.com/office/drawing/2014/main" id="{21DE54F4-2E65-909B-FEED-2B00A39AE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3" y="6394450"/>
            <a:ext cx="7661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400"/>
              <a:t>Modes of Interaction in Distance Education from Anderson and Garrison, (1998).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BBDD89-E787-4441-AE3E-8429E700B7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315913"/>
            <a:ext cx="7661275" cy="623887"/>
          </a:xfrm>
        </p:spPr>
        <p:txBody>
          <a:bodyPr/>
          <a:lstStyle/>
          <a:p>
            <a:pPr>
              <a:defRPr/>
            </a:pPr>
            <a:r>
              <a:rPr dirty="0"/>
              <a:t>Assessment and Feedback</a:t>
            </a:r>
          </a:p>
        </p:txBody>
      </p:sp>
      <p:sp>
        <p:nvSpPr>
          <p:cNvPr id="49154" name="Text Placeholder 2">
            <a:extLst>
              <a:ext uri="{FF2B5EF4-FFF2-40B4-BE49-F238E27FC236}">
                <a16:creationId xmlns:a16="http://schemas.microsoft.com/office/drawing/2014/main" id="{B623B2F6-BE72-4B45-BFD4-141C114A5308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439738" y="982663"/>
            <a:ext cx="7661275" cy="2946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Frequent checkpoints for students to check their knowledge and for the instructor to see how students are doing</a:t>
            </a:r>
          </a:p>
          <a:p>
            <a:pPr>
              <a:defRPr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Important to provide timely feedback throughout the learning process, not just in summative or graded work </a:t>
            </a:r>
            <a:br>
              <a:rPr lang="en-US" sz="2000" dirty="0"/>
            </a:br>
            <a:r>
              <a:rPr lang="en-US" sz="1400" dirty="0"/>
              <a:t>(Hattie &amp; Timperley, 2007; Shute, 2008; Ambrose et al, 2010)</a:t>
            </a:r>
            <a:endParaRPr lang="en-US" sz="2000" dirty="0"/>
          </a:p>
          <a:p>
            <a:pPr>
              <a:spcBef>
                <a:spcPct val="0"/>
              </a:spcBef>
              <a:defRPr/>
            </a:pPr>
            <a:endParaRPr lang="en-US" altLang="en-US" dirty="0"/>
          </a:p>
          <a:p>
            <a:pPr>
              <a:spcBef>
                <a:spcPct val="0"/>
              </a:spcBef>
              <a:defRPr/>
            </a:pPr>
            <a:endParaRPr lang="en-US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3EBE12-D1E6-4945-8B78-C6CEA1A68A33}"/>
              </a:ext>
            </a:extLst>
          </p:cNvPr>
          <p:cNvSpPr txBox="1"/>
          <p:nvPr/>
        </p:nvSpPr>
        <p:spPr>
          <a:xfrm>
            <a:off x="474663" y="4149725"/>
            <a:ext cx="7337425" cy="23082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“…online students would like to receive more instruction from their professors and more comprehensive feedback that would allow them to engage in corrective behaviors to improve performance.”</a:t>
            </a:r>
          </a:p>
          <a:p>
            <a:pPr algn="r">
              <a:defRPr/>
            </a:pPr>
            <a:r>
              <a:rPr lang="en-US" dirty="0"/>
              <a:t>Gaytan, 2015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BBDD89-E787-4441-AE3E-8429E700B7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315913"/>
            <a:ext cx="7661275" cy="623887"/>
          </a:xfrm>
        </p:spPr>
        <p:txBody>
          <a:bodyPr/>
          <a:lstStyle/>
          <a:p>
            <a:pPr>
              <a:defRPr/>
            </a:pPr>
            <a:r>
              <a:rPr dirty="0"/>
              <a:t>Inclusivity and access</a:t>
            </a:r>
          </a:p>
        </p:txBody>
      </p:sp>
      <p:sp>
        <p:nvSpPr>
          <p:cNvPr id="49154" name="Text Placeholder 2">
            <a:extLst>
              <a:ext uri="{FF2B5EF4-FFF2-40B4-BE49-F238E27FC236}">
                <a16:creationId xmlns:a16="http://schemas.microsoft.com/office/drawing/2014/main" id="{B623B2F6-BE72-4B45-BFD4-141C114A5308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439738" y="1131888"/>
            <a:ext cx="7661275" cy="53927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/>
              <a:t>Be mindful of external factors </a:t>
            </a:r>
            <a:r>
              <a:rPr lang="en-US" sz="2000" dirty="0"/>
              <a:t>– </a:t>
            </a:r>
            <a:r>
              <a:rPr lang="en-CA" altLang="en-US" sz="2000" dirty="0"/>
              <a:t>Students have different living contexts in different locations.  They may be experiencing anxiety. Be mindful and provide extra flexibility.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b="1" dirty="0"/>
              <a:t>Accessible course design</a:t>
            </a:r>
            <a:r>
              <a:rPr lang="en-US" sz="2000" dirty="0"/>
              <a:t> – Make sure materials are accessible and be mindful of differing access to technology.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b="1" dirty="0"/>
              <a:t>Access to support</a:t>
            </a:r>
            <a:r>
              <a:rPr lang="en-US" sz="2000" dirty="0"/>
              <a:t> – Provide access to support resources and information about accommodations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000" dirty="0"/>
          </a:p>
          <a:p>
            <a:pPr>
              <a:spcBef>
                <a:spcPct val="0"/>
              </a:spcBef>
              <a:defRPr/>
            </a:pPr>
            <a:r>
              <a:rPr lang="en-US" altLang="en-US" sz="2400" b="1" dirty="0"/>
              <a:t>Build flexibility into your design where possible!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BBDD89-E787-4441-AE3E-8429E700B7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315913"/>
            <a:ext cx="7661275" cy="623887"/>
          </a:xfrm>
        </p:spPr>
        <p:txBody>
          <a:bodyPr/>
          <a:lstStyle/>
          <a:p>
            <a:pPr>
              <a:defRPr/>
            </a:pPr>
            <a:r>
              <a:rPr dirty="0"/>
              <a:t>How to use the template</a:t>
            </a:r>
          </a:p>
        </p:txBody>
      </p:sp>
      <p:sp>
        <p:nvSpPr>
          <p:cNvPr id="49154" name="Text Placeholder 2">
            <a:extLst>
              <a:ext uri="{FF2B5EF4-FFF2-40B4-BE49-F238E27FC236}">
                <a16:creationId xmlns:a16="http://schemas.microsoft.com/office/drawing/2014/main" id="{B623B2F6-BE72-4B45-BFD4-141C114A5308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439738" y="1131888"/>
            <a:ext cx="7661275" cy="53927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indent="0">
              <a:spcBef>
                <a:spcPct val="0"/>
              </a:spcBef>
              <a:buFont typeface="Arial"/>
              <a:buNone/>
              <a:defRPr/>
            </a:pPr>
            <a:endParaRPr lang="en-CA" altLang="en-US" sz="2000" b="1" dirty="0"/>
          </a:p>
          <a:p>
            <a:pPr marL="285750" lvl="1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CA" altLang="en-US" sz="2000" b="1" dirty="0"/>
              <a:t>Planning materials and resources</a:t>
            </a:r>
            <a:br>
              <a:rPr lang="en-CA" altLang="en-US" sz="2000" dirty="0"/>
            </a:br>
            <a:endParaRPr lang="en-CA" altLang="en-US" sz="2000" dirty="0"/>
          </a:p>
          <a:p>
            <a:pPr marL="285750" lvl="1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CA" altLang="en-US" sz="2000" b="1" dirty="0"/>
              <a:t>Demo Site</a:t>
            </a:r>
          </a:p>
          <a:p>
            <a:pPr lvl="1" indent="0">
              <a:spcBef>
                <a:spcPct val="0"/>
              </a:spcBef>
              <a:buFont typeface="Arial"/>
              <a:buNone/>
              <a:defRPr/>
            </a:pPr>
            <a:endParaRPr lang="en-CA" altLang="en-US" sz="2000" dirty="0"/>
          </a:p>
          <a:p>
            <a:pPr marL="342900" lvl="1" indent="-342900">
              <a:spcBef>
                <a:spcPct val="0"/>
              </a:spcBef>
              <a:defRPr/>
            </a:pPr>
            <a:r>
              <a:rPr lang="en-CA" altLang="en-US" sz="2000" b="1" dirty="0"/>
              <a:t>Template Site</a:t>
            </a:r>
            <a:endParaRPr lang="en-US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BBDD89-E787-4441-AE3E-8429E700B7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315913"/>
            <a:ext cx="7661275" cy="623887"/>
          </a:xfrm>
        </p:spPr>
        <p:txBody>
          <a:bodyPr/>
          <a:lstStyle/>
          <a:p>
            <a:pPr>
              <a:defRPr/>
            </a:pPr>
            <a:r>
              <a:rPr dirty="0"/>
              <a:t>Organizing your course materials</a:t>
            </a:r>
          </a:p>
        </p:txBody>
      </p:sp>
      <p:sp>
        <p:nvSpPr>
          <p:cNvPr id="49154" name="Text Placeholder 2">
            <a:extLst>
              <a:ext uri="{FF2B5EF4-FFF2-40B4-BE49-F238E27FC236}">
                <a16:creationId xmlns:a16="http://schemas.microsoft.com/office/drawing/2014/main" id="{B623B2F6-BE72-4B45-BFD4-141C114A5308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439738" y="1131888"/>
            <a:ext cx="7661275" cy="53927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indent="0">
              <a:spcBef>
                <a:spcPct val="0"/>
              </a:spcBef>
              <a:buFont typeface="Arial"/>
              <a:buNone/>
              <a:defRPr/>
            </a:pPr>
            <a:endParaRPr lang="en-CA" altLang="en-US" sz="2000" b="1" dirty="0"/>
          </a:p>
          <a:p>
            <a:pPr marL="285750" lvl="1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CA" altLang="en-US" sz="2000" b="1" dirty="0"/>
              <a:t>Chunking into modules </a:t>
            </a:r>
            <a:r>
              <a:rPr lang="en-CA" altLang="en-US" sz="2000" dirty="0"/>
              <a:t>– Instead of lectures, organize your materials by topics and weekly modules.</a:t>
            </a:r>
          </a:p>
          <a:p>
            <a:pPr lvl="1" indent="0">
              <a:spcBef>
                <a:spcPct val="0"/>
              </a:spcBef>
              <a:buFont typeface="Arial"/>
              <a:buNone/>
              <a:defRPr/>
            </a:pPr>
            <a:endParaRPr lang="en-CA" altLang="en-US" sz="2000" dirty="0"/>
          </a:p>
          <a:p>
            <a:pPr marL="285750" lvl="1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CA" altLang="en-US" sz="2000" b="1" dirty="0"/>
              <a:t>Consistent structure </a:t>
            </a:r>
            <a:r>
              <a:rPr lang="en-CA" altLang="en-US" sz="2000" dirty="0"/>
              <a:t>– Pick one module to prototype in order to fine tune the structure then copy to other modules.  </a:t>
            </a:r>
          </a:p>
          <a:p>
            <a:pPr marL="285750" lvl="1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CA" altLang="en-US" sz="2000" dirty="0"/>
          </a:p>
          <a:p>
            <a:pPr marL="342900" lvl="1" indent="-342900">
              <a:spcBef>
                <a:spcPct val="0"/>
              </a:spcBef>
              <a:defRPr/>
            </a:pPr>
            <a:r>
              <a:rPr lang="en-CA" altLang="en-US" sz="2000" b="1" dirty="0"/>
              <a:t>Time – </a:t>
            </a:r>
            <a:r>
              <a:rPr lang="en-CA" altLang="en-US" sz="2000" dirty="0"/>
              <a:t>Think about student time each week and where due dates are clustered.  Try to balance synchronous and asynchronous time and allow for student flexibility.</a:t>
            </a:r>
          </a:p>
          <a:p>
            <a:pPr>
              <a:spcBef>
                <a:spcPct val="0"/>
              </a:spcBef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">
            <a:extLst>
              <a:ext uri="{FF2B5EF4-FFF2-40B4-BE49-F238E27FC236}">
                <a16:creationId xmlns:a16="http://schemas.microsoft.com/office/drawing/2014/main" id="{38D0D852-4828-BF3E-7F89-D008428E2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6" b="15309"/>
          <a:stretch>
            <a:fillRect/>
          </a:stretch>
        </p:blipFill>
        <p:spPr bwMode="auto">
          <a:xfrm>
            <a:off x="49213" y="693738"/>
            <a:ext cx="80518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2961CD-513F-3B44-A792-270173D899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315913"/>
            <a:ext cx="7661275" cy="623887"/>
          </a:xfrm>
        </p:spPr>
        <p:txBody>
          <a:bodyPr/>
          <a:lstStyle/>
          <a:p>
            <a:pPr>
              <a:defRPr/>
            </a:pPr>
            <a:r>
              <a:rPr dirty="0"/>
              <a:t>Course Map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oogle Shape;108;p21">
            <a:extLst>
              <a:ext uri="{FF2B5EF4-FFF2-40B4-BE49-F238E27FC236}">
                <a16:creationId xmlns:a16="http://schemas.microsoft.com/office/drawing/2014/main" id="{C2B4F2D7-0691-B449-90DC-D02CA5C825E6}"/>
              </a:ext>
            </a:extLst>
          </p:cNvPr>
          <p:cNvGraphicFramePr/>
          <p:nvPr/>
        </p:nvGraphicFramePr>
        <p:xfrm>
          <a:off x="250825" y="549275"/>
          <a:ext cx="7789863" cy="568801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80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2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96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46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39" marR="91439" marT="91419" marB="91419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>
                          <a:solidFill>
                            <a:srgbClr val="0B2244"/>
                          </a:solidFill>
                        </a:rPr>
                        <a:t>Asynchronous</a:t>
                      </a:r>
                      <a:endParaRPr sz="1800" b="1" dirty="0">
                        <a:solidFill>
                          <a:srgbClr val="0B2244"/>
                        </a:solidFill>
                      </a:endParaRPr>
                    </a:p>
                  </a:txBody>
                  <a:tcPr marL="91439" marR="91439" marT="91419" marB="91419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rgbClr val="0B2244"/>
                          </a:solidFill>
                        </a:rPr>
                        <a:t>Synchronous</a:t>
                      </a:r>
                      <a:endParaRPr sz="1800" b="1">
                        <a:solidFill>
                          <a:srgbClr val="0B2244"/>
                        </a:solidFill>
                      </a:endParaRPr>
                    </a:p>
                  </a:txBody>
                  <a:tcPr marL="91439" marR="91439" marT="91419" marB="91419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450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rgbClr val="0B2244"/>
                          </a:solidFill>
                        </a:rPr>
                        <a:t>When?</a:t>
                      </a:r>
                      <a:endParaRPr sz="1800" b="1">
                        <a:solidFill>
                          <a:srgbClr val="0B2244"/>
                        </a:solidFill>
                      </a:endParaRPr>
                    </a:p>
                  </a:txBody>
                  <a:tcPr marL="91439" marR="91439" marT="91419" marB="91419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" sz="1800" dirty="0"/>
                        <a:t>In depth reflection and discussion</a:t>
                      </a:r>
                    </a:p>
                    <a:p>
                      <a:pPr marL="28575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" sz="1800" dirty="0"/>
                        <a:t>content that students can learn on their own</a:t>
                      </a:r>
                    </a:p>
                    <a:p>
                      <a:pPr marL="28575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" sz="1800" dirty="0"/>
                        <a:t>Self-assessment activities</a:t>
                      </a:r>
                    </a:p>
                    <a:p>
                      <a:pPr marL="28575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endParaRPr sz="1800" dirty="0"/>
                    </a:p>
                  </a:txBody>
                  <a:tcPr marL="91439" marR="91439" marT="91419" marB="91419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- Discussing less complex issues</a:t>
                      </a:r>
                      <a:endParaRPr sz="1800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- Getting acquainted</a:t>
                      </a:r>
                      <a:endParaRPr sz="1800" dirty="0"/>
                    </a:p>
                    <a:p>
                      <a:pPr marL="28575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" sz="1800" dirty="0"/>
                        <a:t>Planning tasks</a:t>
                      </a:r>
                    </a:p>
                    <a:p>
                      <a:pPr marL="28575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" sz="1800" dirty="0"/>
                        <a:t>Interactive lecture and group activities</a:t>
                      </a:r>
                    </a:p>
                  </a:txBody>
                  <a:tcPr marL="91439" marR="91439" marT="91419" marB="91419"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104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rgbClr val="0B2244"/>
                          </a:solidFill>
                        </a:rPr>
                        <a:t>Why?</a:t>
                      </a:r>
                      <a:endParaRPr sz="1800" b="1">
                        <a:solidFill>
                          <a:srgbClr val="0B2244"/>
                        </a:solidFill>
                      </a:endParaRPr>
                    </a:p>
                  </a:txBody>
                  <a:tcPr marL="91439" marR="91439" marT="91419" marB="91419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" sz="1800" dirty="0"/>
                        <a:t>Student have more time to reflect, </a:t>
                      </a:r>
                    </a:p>
                    <a:p>
                      <a:pPr marL="28575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" sz="1800" dirty="0"/>
                        <a:t>Control of their own learning (self-regulated learning)</a:t>
                      </a:r>
                    </a:p>
                    <a:p>
                      <a:pPr marL="28575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" sz="1800" dirty="0"/>
                        <a:t>More flexibility in managing their time</a:t>
                      </a:r>
                      <a:endParaRPr sz="1800" dirty="0"/>
                    </a:p>
                  </a:txBody>
                  <a:tcPr marL="91439" marR="91439" marT="91419" marB="91419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- Maintain “physical presence”</a:t>
                      </a:r>
                      <a:endParaRPr sz="1800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- Students become more committed and motivated because of quick response expected.</a:t>
                      </a:r>
                      <a:endParaRPr sz="1800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- When immediate feedback is required (e.g. activities, assessment)</a:t>
                      </a:r>
                      <a:endParaRPr sz="1800" dirty="0"/>
                    </a:p>
                  </a:txBody>
                  <a:tcPr marL="91439" marR="91439" marT="91419" marB="9141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8151" name="Rectangle 2">
            <a:extLst>
              <a:ext uri="{FF2B5EF4-FFF2-40B4-BE49-F238E27FC236}">
                <a16:creationId xmlns:a16="http://schemas.microsoft.com/office/drawing/2014/main" id="{07F50B58-0280-F84F-B0B2-D744A521F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6392863"/>
            <a:ext cx="6985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Source: </a:t>
            </a:r>
            <a:r>
              <a:rPr lang="en-US" altLang="en-US" sz="1200" u="sng">
                <a:solidFill>
                  <a:schemeClr val="hlink"/>
                </a:solidFill>
                <a:hlinkClick r:id="rId2"/>
              </a:rPr>
              <a:t>https://canvas.uw.edu/courses/862829/pages/synchronous-and-asynchronous-e-learning</a:t>
            </a:r>
            <a:endParaRPr lang="en-US" altLang="en-US" sz="12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oogle Shape;108;p21">
            <a:extLst>
              <a:ext uri="{FF2B5EF4-FFF2-40B4-BE49-F238E27FC236}">
                <a16:creationId xmlns:a16="http://schemas.microsoft.com/office/drawing/2014/main" id="{C2B4F2D7-0691-B449-90DC-D02CA5C825E6}"/>
              </a:ext>
            </a:extLst>
          </p:cNvPr>
          <p:cNvGraphicFramePr/>
          <p:nvPr/>
        </p:nvGraphicFramePr>
        <p:xfrm>
          <a:off x="179388" y="188913"/>
          <a:ext cx="7789862" cy="63912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96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13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39" marR="91439" marT="91408" marB="91408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>
                          <a:solidFill>
                            <a:srgbClr val="0B2244"/>
                          </a:solidFill>
                        </a:rPr>
                        <a:t>Asynchronous</a:t>
                      </a:r>
                      <a:endParaRPr sz="1800" b="1" dirty="0">
                        <a:solidFill>
                          <a:srgbClr val="0B2244"/>
                        </a:solidFill>
                      </a:endParaRPr>
                    </a:p>
                  </a:txBody>
                  <a:tcPr marL="91439" marR="91439" marT="91408" marB="91408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>
                          <a:solidFill>
                            <a:srgbClr val="0B2244"/>
                          </a:solidFill>
                        </a:rPr>
                        <a:t>Synchronous</a:t>
                      </a:r>
                      <a:endParaRPr sz="1800" b="1" dirty="0">
                        <a:solidFill>
                          <a:srgbClr val="0B2244"/>
                        </a:solidFill>
                      </a:endParaRPr>
                    </a:p>
                  </a:txBody>
                  <a:tcPr marL="91439" marR="91439" marT="91408" marB="91408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777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>
                          <a:solidFill>
                            <a:srgbClr val="0B2244"/>
                          </a:solidFill>
                        </a:rPr>
                        <a:t>Student/ Content</a:t>
                      </a:r>
                      <a:endParaRPr sz="1800" b="1" dirty="0">
                        <a:solidFill>
                          <a:srgbClr val="0B2244"/>
                        </a:solidFill>
                      </a:endParaRPr>
                    </a:p>
                  </a:txBody>
                  <a:tcPr marL="91439" marR="91439" marT="91408" marB="91408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" sz="1800" dirty="0"/>
                        <a:t>Short, lecture videos</a:t>
                      </a:r>
                    </a:p>
                    <a:p>
                      <a:pPr marL="28575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" sz="1800" dirty="0"/>
                        <a:t>Self-assessment quizzes</a:t>
                      </a:r>
                    </a:p>
                    <a:p>
                      <a:pPr marL="28575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800" dirty="0"/>
                        <a:t>Readings</a:t>
                      </a:r>
                      <a:endParaRPr sz="1800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39" marR="91439" marT="91408" marB="91408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28575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800" dirty="0"/>
                        <a:t>Presentation of content</a:t>
                      </a:r>
                    </a:p>
                    <a:p>
                      <a:pPr marL="28575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800" dirty="0"/>
                        <a:t>Poll questions / classroom response questions</a:t>
                      </a:r>
                    </a:p>
                  </a:txBody>
                  <a:tcPr marL="91439" marR="91439" marT="91408" marB="91408"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3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>
                          <a:solidFill>
                            <a:srgbClr val="0B2244"/>
                          </a:solidFill>
                        </a:rPr>
                        <a:t>Student/ Student</a:t>
                      </a:r>
                      <a:endParaRPr sz="1800" b="1" dirty="0">
                        <a:solidFill>
                          <a:srgbClr val="0B2244"/>
                        </a:solidFill>
                      </a:endParaRPr>
                    </a:p>
                  </a:txBody>
                  <a:tcPr marL="91439" marR="91439" marT="91408" marB="91408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" sz="1800" dirty="0"/>
                        <a:t>Discussion forum activities</a:t>
                      </a:r>
                    </a:p>
                    <a:p>
                      <a:pPr marL="28575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" sz="1800" dirty="0"/>
                        <a:t>Group activities</a:t>
                      </a:r>
                    </a:p>
                    <a:p>
                      <a:pPr marL="28575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" sz="1800" dirty="0"/>
                        <a:t>Peer feedback/ assessment</a:t>
                      </a:r>
                    </a:p>
                    <a:p>
                      <a:pPr marL="28575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" sz="1800" dirty="0"/>
                        <a:t>Sharing projects</a:t>
                      </a:r>
                      <a:br>
                        <a:rPr lang="en" sz="1800" dirty="0"/>
                      </a:br>
                      <a:endParaRPr sz="1800" dirty="0"/>
                    </a:p>
                  </a:txBody>
                  <a:tcPr marL="91439" marR="91439" marT="91408" marB="91408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28575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800" dirty="0"/>
                        <a:t>Breakout room discussions</a:t>
                      </a:r>
                    </a:p>
                    <a:p>
                      <a:pPr marL="28575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800" dirty="0"/>
                        <a:t>Group presentations</a:t>
                      </a:r>
                      <a:endParaRPr sz="1800" dirty="0"/>
                    </a:p>
                  </a:txBody>
                  <a:tcPr marL="91439" marR="91439" marT="91408" marB="9140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331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0B2244"/>
                          </a:solidFill>
                        </a:rPr>
                        <a:t>Instructor/Student</a:t>
                      </a:r>
                      <a:endParaRPr sz="1800" b="1" dirty="0">
                        <a:solidFill>
                          <a:srgbClr val="0B2244"/>
                        </a:solidFill>
                      </a:endParaRPr>
                    </a:p>
                  </a:txBody>
                  <a:tcPr marL="91439" marR="91439" marT="91408" marB="91408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800" dirty="0"/>
                        <a:t>Weekly announcement posts or videos</a:t>
                      </a:r>
                    </a:p>
                    <a:p>
                      <a:pPr marL="28575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800" dirty="0"/>
                        <a:t>Discussion forum moderation and responses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39" marR="91439" marT="91408" marB="91408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28575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800" dirty="0"/>
                        <a:t>Group question and answer</a:t>
                      </a:r>
                    </a:p>
                    <a:p>
                      <a:pPr marL="28575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800" dirty="0"/>
                        <a:t>Explaining requirements, due dates, expectations</a:t>
                      </a:r>
                      <a:endParaRPr sz="1800" dirty="0"/>
                    </a:p>
                  </a:txBody>
                  <a:tcPr marL="91439" marR="91439" marT="91408" marB="91408"/>
                </a:tc>
                <a:extLst>
                  <a:ext uri="{0D108BD9-81ED-4DB2-BD59-A6C34878D82A}">
                    <a16:rowId xmlns:a16="http://schemas.microsoft.com/office/drawing/2014/main" val="191036574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4DC23C1-5355-524D-A218-DC498E4099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315913"/>
            <a:ext cx="7661275" cy="623887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sz="2400" dirty="0">
                <a:ea typeface="ＭＳ Ｐゴシック" charset="-128"/>
              </a:rPr>
              <a:t>Overview</a:t>
            </a:r>
          </a:p>
        </p:txBody>
      </p:sp>
      <p:sp>
        <p:nvSpPr>
          <p:cNvPr id="22530" name="Text Placeholder 7">
            <a:extLst>
              <a:ext uri="{FF2B5EF4-FFF2-40B4-BE49-F238E27FC236}">
                <a16:creationId xmlns:a16="http://schemas.microsoft.com/office/drawing/2014/main" id="{4006E158-A2B4-D145-8A8F-EA484355D3A1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439738" y="1131888"/>
            <a:ext cx="7661275" cy="539273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1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CA" altLang="en-US" sz="2000" dirty="0"/>
              <a:t>Introduction</a:t>
            </a:r>
          </a:p>
          <a:p>
            <a:pPr marL="285750" lvl="1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CA" altLang="en-US" sz="2000" dirty="0"/>
              <a:t>Strategies for Design and Organization</a:t>
            </a:r>
          </a:p>
          <a:p>
            <a:pPr marL="285750" lvl="1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CA" altLang="en-US" sz="2000" dirty="0"/>
              <a:t>How to use the Template</a:t>
            </a:r>
          </a:p>
          <a:p>
            <a:pPr marL="285750" lvl="1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CA" altLang="en-US" sz="2000" dirty="0"/>
              <a:t>Show an Example of a Module</a:t>
            </a:r>
          </a:p>
          <a:p>
            <a:pPr marL="285750" lvl="1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CA" altLang="en-US" sz="2000" dirty="0"/>
              <a:t>Demo of the Arts Remote Teaching Template</a:t>
            </a:r>
          </a:p>
          <a:p>
            <a:pPr marL="285750" lvl="1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CA" altLang="en-US" sz="2000" dirty="0"/>
              <a:t>Q&amp;A discussion</a:t>
            </a:r>
          </a:p>
          <a:p>
            <a:pPr lvl="1" indent="0">
              <a:spcBef>
                <a:spcPct val="0"/>
              </a:spcBef>
              <a:buFont typeface="Arial"/>
              <a:buNone/>
              <a:defRPr/>
            </a:pPr>
            <a:endParaRPr lang="en-CA" altLang="en-US" sz="2000" dirty="0"/>
          </a:p>
          <a:p>
            <a:pPr marL="285750" lvl="1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CA" altLang="en-US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80E039-0FCF-6846-95BC-9F9C6710E5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115888"/>
            <a:ext cx="7661275" cy="623887"/>
          </a:xfrm>
        </p:spPr>
        <p:txBody>
          <a:bodyPr/>
          <a:lstStyle/>
          <a:p>
            <a:pPr>
              <a:defRPr/>
            </a:pPr>
            <a:r>
              <a:rPr dirty="0"/>
              <a:t>Example of a Module</a:t>
            </a:r>
          </a:p>
        </p:txBody>
      </p:sp>
      <p:sp>
        <p:nvSpPr>
          <p:cNvPr id="50178" name="Text Placeholder 3">
            <a:extLst>
              <a:ext uri="{FF2B5EF4-FFF2-40B4-BE49-F238E27FC236}">
                <a16:creationId xmlns:a16="http://schemas.microsoft.com/office/drawing/2014/main" id="{4B4D49B1-E167-F522-62D3-550D248B7709}"/>
              </a:ext>
            </a:extLst>
          </p:cNvPr>
          <p:cNvSpPr txBox="1">
            <a:spLocks noGrp="1" noChangeArrowheads="1"/>
          </p:cNvSpPr>
          <p:nvPr>
            <p:ph type="body" sz="quarter" idx="13"/>
          </p:nvPr>
        </p:nvSpPr>
        <p:spPr bwMode="auto">
          <a:xfrm>
            <a:off x="439738" y="717550"/>
            <a:ext cx="7661275" cy="430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/>
              <a:t>CRWR 209 – John Vigna and Annabel Lyon</a:t>
            </a:r>
          </a:p>
        </p:txBody>
      </p:sp>
      <p:pic>
        <p:nvPicPr>
          <p:cNvPr id="50179" name="Picture 4">
            <a:extLst>
              <a:ext uri="{FF2B5EF4-FFF2-40B4-BE49-F238E27FC236}">
                <a16:creationId xmlns:a16="http://schemas.microsoft.com/office/drawing/2014/main" id="{42982F29-8F75-B012-6546-52E91EDC8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12875"/>
            <a:ext cx="8856663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C70539-9F33-F248-B74E-7CB65CAD3C37}"/>
              </a:ext>
            </a:extLst>
          </p:cNvPr>
          <p:cNvSpPr/>
          <p:nvPr/>
        </p:nvSpPr>
        <p:spPr>
          <a:xfrm>
            <a:off x="7956550" y="0"/>
            <a:ext cx="133191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202" name="Picture 2">
            <a:extLst>
              <a:ext uri="{FF2B5EF4-FFF2-40B4-BE49-F238E27FC236}">
                <a16:creationId xmlns:a16="http://schemas.microsoft.com/office/drawing/2014/main" id="{AC6FB6B6-D356-0540-92F4-1A6FEF04F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C70539-9F33-F248-B74E-7CB65CAD3C37}"/>
              </a:ext>
            </a:extLst>
          </p:cNvPr>
          <p:cNvSpPr/>
          <p:nvPr/>
        </p:nvSpPr>
        <p:spPr>
          <a:xfrm>
            <a:off x="7956550" y="0"/>
            <a:ext cx="133191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2226" name="Picture 5">
            <a:extLst>
              <a:ext uri="{FF2B5EF4-FFF2-40B4-BE49-F238E27FC236}">
                <a16:creationId xmlns:a16="http://schemas.microsoft.com/office/drawing/2014/main" id="{C477ECE0-844E-929A-7BF3-62CE0D364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51"/>
          <a:stretch>
            <a:fillRect/>
          </a:stretch>
        </p:blipFill>
        <p:spPr bwMode="auto">
          <a:xfrm>
            <a:off x="1763713" y="0"/>
            <a:ext cx="5472112" cy="676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C70539-9F33-F248-B74E-7CB65CAD3C37}"/>
              </a:ext>
            </a:extLst>
          </p:cNvPr>
          <p:cNvSpPr/>
          <p:nvPr/>
        </p:nvSpPr>
        <p:spPr>
          <a:xfrm>
            <a:off x="7956550" y="0"/>
            <a:ext cx="133191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3250" name="Picture 2">
            <a:extLst>
              <a:ext uri="{FF2B5EF4-FFF2-40B4-BE49-F238E27FC236}">
                <a16:creationId xmlns:a16="http://schemas.microsoft.com/office/drawing/2014/main" id="{B61F714D-98B3-0E6E-9062-58AC81443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51"/>
          <a:stretch>
            <a:fillRect/>
          </a:stretch>
        </p:blipFill>
        <p:spPr bwMode="auto">
          <a:xfrm>
            <a:off x="552450" y="333375"/>
            <a:ext cx="8069263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C70539-9F33-F248-B74E-7CB65CAD3C37}"/>
              </a:ext>
            </a:extLst>
          </p:cNvPr>
          <p:cNvSpPr/>
          <p:nvPr/>
        </p:nvSpPr>
        <p:spPr>
          <a:xfrm>
            <a:off x="7956550" y="0"/>
            <a:ext cx="133191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5298" name="Picture 5">
            <a:extLst>
              <a:ext uri="{FF2B5EF4-FFF2-40B4-BE49-F238E27FC236}">
                <a16:creationId xmlns:a16="http://schemas.microsoft.com/office/drawing/2014/main" id="{E62C9F36-54AA-0DAD-8BEF-5020930D5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1"/>
          <a:stretch>
            <a:fillRect/>
          </a:stretch>
        </p:blipFill>
        <p:spPr bwMode="auto">
          <a:xfrm>
            <a:off x="1263650" y="171450"/>
            <a:ext cx="6616700" cy="649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C70539-9F33-F248-B74E-7CB65CAD3C37}"/>
              </a:ext>
            </a:extLst>
          </p:cNvPr>
          <p:cNvSpPr/>
          <p:nvPr/>
        </p:nvSpPr>
        <p:spPr>
          <a:xfrm>
            <a:off x="7956550" y="0"/>
            <a:ext cx="133191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7346" name="Picture 2">
            <a:extLst>
              <a:ext uri="{FF2B5EF4-FFF2-40B4-BE49-F238E27FC236}">
                <a16:creationId xmlns:a16="http://schemas.microsoft.com/office/drawing/2014/main" id="{57048DB8-FA1D-89A1-ED15-F830B7D59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0"/>
          <a:stretch>
            <a:fillRect/>
          </a:stretch>
        </p:blipFill>
        <p:spPr bwMode="auto">
          <a:xfrm>
            <a:off x="714375" y="188913"/>
            <a:ext cx="7907338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C70539-9F33-F248-B74E-7CB65CAD3C37}"/>
              </a:ext>
            </a:extLst>
          </p:cNvPr>
          <p:cNvSpPr/>
          <p:nvPr/>
        </p:nvSpPr>
        <p:spPr>
          <a:xfrm>
            <a:off x="7956550" y="0"/>
            <a:ext cx="133191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9394" name="Picture 3">
            <a:extLst>
              <a:ext uri="{FF2B5EF4-FFF2-40B4-BE49-F238E27FC236}">
                <a16:creationId xmlns:a16="http://schemas.microsoft.com/office/drawing/2014/main" id="{46B9584F-BDE5-91E8-558D-88E641916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52"/>
          <a:stretch>
            <a:fillRect/>
          </a:stretch>
        </p:blipFill>
        <p:spPr bwMode="auto">
          <a:xfrm>
            <a:off x="539750" y="1192213"/>
            <a:ext cx="8353425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Google Shape;54;p13">
            <a:extLst>
              <a:ext uri="{FF2B5EF4-FFF2-40B4-BE49-F238E27FC236}">
                <a16:creationId xmlns:a16="http://schemas.microsoft.com/office/drawing/2014/main" id="{1796BBA6-BED7-5DB1-29AC-BC94F1FBC6E6}"/>
              </a:ext>
            </a:extLst>
          </p:cNvPr>
          <p:cNvSpPr txBox="1">
            <a:spLocks noGrp="1" noChangeArrowheads="1"/>
          </p:cNvSpPr>
          <p:nvPr>
            <p:ph type="ctrTitle"/>
          </p:nvPr>
        </p:nvSpPr>
        <p:spPr bwMode="auto">
          <a:xfrm>
            <a:off x="315913" y="2370138"/>
            <a:ext cx="8521700" cy="771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424242"/>
                </a:solidFill>
                <a:latin typeface="Oswald" pitchFamily="2" charset="0"/>
                <a:sym typeface="Oswald" pitchFamily="2" charset="0"/>
              </a:rPr>
              <a:t>Remote Teaching Template</a:t>
            </a:r>
            <a:endParaRPr lang="en-US" altLang="en-US" sz="3600"/>
          </a:p>
        </p:txBody>
      </p:sp>
      <p:sp>
        <p:nvSpPr>
          <p:cNvPr id="61442" name="Google Shape;55;p13">
            <a:extLst>
              <a:ext uri="{FF2B5EF4-FFF2-40B4-BE49-F238E27FC236}">
                <a16:creationId xmlns:a16="http://schemas.microsoft.com/office/drawing/2014/main" id="{A7A37966-2357-8C63-D155-BFC9ECC51FC7}"/>
              </a:ext>
            </a:extLst>
          </p:cNvPr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315913" y="3033713"/>
            <a:ext cx="8521700" cy="574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424242"/>
                </a:solidFill>
                <a:latin typeface="Oswald" pitchFamily="2" charset="0"/>
                <a:sym typeface="Oswald" pitchFamily="2" charset="0"/>
              </a:rPr>
              <a:t>Bosung Kim, Ph.D. Educational Consultant: Learning Design, CTLT</a:t>
            </a:r>
            <a:endParaRPr lang="en-US" altLang="en-US" sz="1600"/>
          </a:p>
        </p:txBody>
      </p:sp>
      <p:pic>
        <p:nvPicPr>
          <p:cNvPr id="61443" name="Google Shape;56;p13">
            <a:extLst>
              <a:ext uri="{FF2B5EF4-FFF2-40B4-BE49-F238E27FC236}">
                <a16:creationId xmlns:a16="http://schemas.microsoft.com/office/drawing/2014/main" id="{1B0DE172-4C7D-2EC9-FFFD-3071774955F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94C0A2B4-5D2D-4AD5-843B-E8423DAB7663}"/>
              </a:ext>
            </a:extLst>
          </p:cNvPr>
          <p:cNvSpPr txBox="1">
            <a:spLocks/>
          </p:cNvSpPr>
          <p:nvPr/>
        </p:nvSpPr>
        <p:spPr>
          <a:xfrm>
            <a:off x="468313" y="4076700"/>
            <a:ext cx="8207375" cy="194468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>
              <a:defRPr/>
            </a:pPr>
            <a:r>
              <a:rPr lang="en-US" altLang="en-US" sz="2400" dirty="0">
                <a:latin typeface="Oswald" panose="02000503000000000000" pitchFamily="2" charset="0"/>
              </a:rPr>
              <a:t>In the following session: 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endParaRPr lang="en-US" altLang="en-US" sz="1800" dirty="0"/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/>
              <a:t>Discuss the differences between Demo site and Template site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/>
              <a:t>Highlight some design considerations in Remote Teaching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/>
              <a:t>Discuss the best practice of using the Template site for course preparation</a:t>
            </a:r>
            <a:br>
              <a:rPr lang="en-US" altLang="en-US" sz="1800" dirty="0"/>
            </a:br>
            <a:endParaRPr lang="en-US" sz="1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Google Shape;172;p33">
            <a:extLst>
              <a:ext uri="{FF2B5EF4-FFF2-40B4-BE49-F238E27FC236}">
                <a16:creationId xmlns:a16="http://schemas.microsoft.com/office/drawing/2014/main" id="{6B14E865-0161-C136-5448-C774F8E1016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3008313"/>
            <a:ext cx="9144000" cy="841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en-US" sz="3000">
                <a:solidFill>
                  <a:srgbClr val="424242"/>
                </a:solidFill>
                <a:latin typeface="Oswald" pitchFamily="2" charset="0"/>
                <a:sym typeface="Oswald" pitchFamily="2" charset="0"/>
              </a:rPr>
              <a:t>Differences between Demo site and Template site</a:t>
            </a:r>
            <a:endParaRPr lang="en-US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A8A0B8A-EDA7-48BC-8336-30790EC00C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315913"/>
            <a:ext cx="7661275" cy="623887"/>
          </a:xfrm>
        </p:spPr>
        <p:txBody>
          <a:bodyPr/>
          <a:lstStyle/>
          <a:p>
            <a:pPr>
              <a:defRPr/>
            </a:pPr>
            <a:r>
              <a:rPr altLang="en-US" sz="2000" dirty="0">
                <a:solidFill>
                  <a:srgbClr val="424242"/>
                </a:solidFill>
                <a:latin typeface="Oswald" panose="02000503000000000000" pitchFamily="2" charset="0"/>
                <a:sym typeface="Oswald" panose="02000503000000000000" pitchFamily="2" charset="0"/>
              </a:rPr>
              <a:t>Demo Site vs. Template Site</a:t>
            </a:r>
            <a:endParaRPr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C25EF1-A82B-1002-CD0D-5FBCDDE8A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1052513"/>
            <a:ext cx="4416425" cy="5329237"/>
          </a:xfrm>
          <a:prstGeom prst="rect">
            <a:avLst/>
          </a:prstGeom>
          <a:noFill/>
          <a:ln w="9525">
            <a:solidFill>
              <a:srgbClr val="D0DCDF"/>
            </a:solidFill>
            <a:miter lim="800000"/>
            <a:headEnd/>
            <a:tailEnd/>
          </a:ln>
          <a:effectLst>
            <a:outerShdw blurRad="50800" dist="38100" dir="5400000" algn="t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F814E4A7-4849-4CDE-BBC1-CFE14857FC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48263" y="939800"/>
            <a:ext cx="3744912" cy="5516563"/>
          </a:xfrm>
        </p:spPr>
        <p:txBody>
          <a:bodyPr/>
          <a:lstStyle/>
          <a:p>
            <a:pPr>
              <a:defRPr/>
            </a:pPr>
            <a:r>
              <a:rPr lang="en-US" sz="1800" dirty="0">
                <a:solidFill>
                  <a:srgbClr val="424242"/>
                </a:solidFill>
                <a:latin typeface="Oswald" panose="02000503000000000000" pitchFamily="2" charset="0"/>
              </a:rPr>
              <a:t>What does the demo site offer? 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424242"/>
                </a:solidFill>
                <a:latin typeface="+mj-lt"/>
              </a:rPr>
              <a:t>Clean homepage layout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424242"/>
                </a:solidFill>
                <a:latin typeface="+mj-lt"/>
              </a:rPr>
              <a:t>Easy, intuitive, and effective navigation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424242"/>
                </a:solidFill>
                <a:latin typeface="+mj-lt"/>
              </a:rPr>
              <a:t>Resources for course set up and online teaching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424242"/>
                </a:solidFill>
                <a:latin typeface="+mj-lt"/>
              </a:rPr>
              <a:t>Various templates for course materials (e.g. course introduction modules, syllabus, assessment guidelines, announcements, course schedule)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424242"/>
                </a:solidFill>
              </a:rPr>
              <a:t>Sample wordings (e.g. announcements, assessment guidelines)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424242"/>
                </a:solidFill>
                <a:latin typeface="+mj-lt"/>
              </a:rPr>
              <a:t>Course structure samples</a:t>
            </a:r>
            <a:br>
              <a:rPr lang="en-US" dirty="0">
                <a:solidFill>
                  <a:srgbClr val="424242"/>
                </a:solidFill>
                <a:latin typeface="+mj-lt"/>
              </a:rPr>
            </a:br>
            <a:endParaRPr lang="en-US" sz="1800" dirty="0">
              <a:solidFill>
                <a:srgbClr val="424242"/>
              </a:solidFill>
              <a:latin typeface="Oswald" panose="02000503000000000000" pitchFamily="2" charset="0"/>
            </a:endParaRPr>
          </a:p>
          <a:p>
            <a:pPr>
              <a:defRPr/>
            </a:pPr>
            <a:r>
              <a:rPr lang="en-US" sz="1800" dirty="0">
                <a:solidFill>
                  <a:srgbClr val="424242"/>
                </a:solidFill>
                <a:latin typeface="Oswald" panose="02000503000000000000" pitchFamily="2" charset="0"/>
              </a:rPr>
              <a:t>Template site </a:t>
            </a:r>
            <a:r>
              <a:rPr lang="en-US" dirty="0">
                <a:solidFill>
                  <a:srgbClr val="424242"/>
                </a:solidFill>
                <a:latin typeface="+mj-lt"/>
              </a:rPr>
              <a:t>is a skeleton of the demo site which you can import to your course site.</a:t>
            </a:r>
            <a:br>
              <a:rPr lang="en-US" dirty="0">
                <a:solidFill>
                  <a:srgbClr val="424242"/>
                </a:solidFill>
                <a:latin typeface="+mj-lt"/>
              </a:rPr>
            </a:br>
            <a:endParaRPr lang="en-US" sz="1800" dirty="0">
              <a:solidFill>
                <a:srgbClr val="424242"/>
              </a:solidFill>
              <a:latin typeface="+mj-lt"/>
            </a:endParaRPr>
          </a:p>
          <a:p>
            <a:pPr>
              <a:defRPr/>
            </a:pPr>
            <a:r>
              <a:rPr lang="en-US" sz="1800" dirty="0">
                <a:solidFill>
                  <a:srgbClr val="424242"/>
                </a:solidFill>
                <a:latin typeface="Oswald" panose="02000503000000000000" pitchFamily="2" charset="0"/>
              </a:rPr>
              <a:t>Visit the Demo site </a:t>
            </a:r>
            <a:r>
              <a:rPr lang="en-US" dirty="0">
                <a:solidFill>
                  <a:srgbClr val="424242"/>
                </a:solidFill>
              </a:rPr>
              <a:t>for sample wordings and more templates for course materials. </a:t>
            </a:r>
            <a:endParaRPr lang="en-US" dirty="0">
              <a:solidFill>
                <a:srgbClr val="424242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4260B2-D6B5-5F45-904A-6335C402DF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315913"/>
            <a:ext cx="7661275" cy="623887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CA" sz="2400" dirty="0">
                <a:ea typeface="ＭＳ Ｐゴシック" charset="-128"/>
              </a:rPr>
              <a:t>Housekeeping Items</a:t>
            </a:r>
            <a:endParaRPr sz="2400" dirty="0">
              <a:ea typeface="ＭＳ Ｐゴシック" charset="-128"/>
            </a:endParaRPr>
          </a:p>
        </p:txBody>
      </p:sp>
      <p:sp>
        <p:nvSpPr>
          <p:cNvPr id="23554" name="Text Placeholder 7">
            <a:extLst>
              <a:ext uri="{FF2B5EF4-FFF2-40B4-BE49-F238E27FC236}">
                <a16:creationId xmlns:a16="http://schemas.microsoft.com/office/drawing/2014/main" id="{1D371A04-FE1E-934D-BE8C-FC794FAFA114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439738" y="1131888"/>
            <a:ext cx="7661275" cy="539273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1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CA" altLang="en-US" sz="2000" dirty="0"/>
              <a:t>This session will be </a:t>
            </a:r>
            <a:r>
              <a:rPr lang="en-CA" altLang="en-US" sz="2000" b="1" dirty="0"/>
              <a:t>recorded </a:t>
            </a:r>
            <a:r>
              <a:rPr lang="en-CA" altLang="en-US" sz="2000" dirty="0"/>
              <a:t>for teaching and learning purposes.</a:t>
            </a:r>
          </a:p>
          <a:p>
            <a:pPr marL="285750" lvl="1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CA" altLang="en-US" sz="2000" dirty="0"/>
          </a:p>
          <a:p>
            <a:pPr marL="285750" lvl="1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CA" altLang="en-US" sz="2000" dirty="0"/>
              <a:t>Please save your questions for the </a:t>
            </a:r>
            <a:r>
              <a:rPr lang="en-CA" altLang="en-US" sz="2000" b="1" dirty="0"/>
              <a:t>end of the session </a:t>
            </a:r>
            <a:r>
              <a:rPr lang="en-CA" altLang="en-US" sz="2000" dirty="0"/>
              <a:t>during the Q&amp;A discussion. </a:t>
            </a:r>
          </a:p>
          <a:p>
            <a:pPr lvl="1" indent="0">
              <a:spcBef>
                <a:spcPct val="0"/>
              </a:spcBef>
              <a:buFont typeface="Arial"/>
              <a:buNone/>
              <a:defRPr/>
            </a:pPr>
            <a:endParaRPr lang="en-CA" altLang="en-US" sz="2000" dirty="0"/>
          </a:p>
          <a:p>
            <a:pPr marL="285750" lvl="1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CA" altLang="en-US" sz="2000" dirty="0"/>
              <a:t>Your </a:t>
            </a:r>
            <a:r>
              <a:rPr lang="en-CA" altLang="en-US" sz="2000" b="1" dirty="0"/>
              <a:t>video streams </a:t>
            </a:r>
            <a:r>
              <a:rPr lang="en-CA" altLang="en-US" sz="2000" dirty="0"/>
              <a:t>and </a:t>
            </a:r>
            <a:r>
              <a:rPr lang="en-CA" altLang="en-US" sz="2000" b="1" dirty="0"/>
              <a:t>audio </a:t>
            </a:r>
            <a:r>
              <a:rPr lang="en-CA" altLang="en-US" sz="2000" dirty="0"/>
              <a:t>have been disabled to help with bandwidth.</a:t>
            </a:r>
          </a:p>
          <a:p>
            <a:pPr marL="285750" lvl="1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CA" altLang="en-US" sz="2000" dirty="0"/>
          </a:p>
          <a:p>
            <a:pPr marL="285750" lvl="1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CA" altLang="en-US" sz="2000" dirty="0"/>
          </a:p>
          <a:p>
            <a:pPr marL="285750" lvl="1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CA" altLang="en-US" sz="2000" dirty="0"/>
          </a:p>
          <a:p>
            <a:pPr marL="285750" lvl="1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CA" altLang="en-US" sz="2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Google Shape;172;p33">
            <a:extLst>
              <a:ext uri="{FF2B5EF4-FFF2-40B4-BE49-F238E27FC236}">
                <a16:creationId xmlns:a16="http://schemas.microsoft.com/office/drawing/2014/main" id="{668754AA-C159-C8A5-04CE-C44ED34F1576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3008313"/>
            <a:ext cx="9144000" cy="841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en-US" sz="3000">
                <a:solidFill>
                  <a:srgbClr val="424242"/>
                </a:solidFill>
                <a:latin typeface="Oswald" pitchFamily="2" charset="0"/>
                <a:sym typeface="Oswald" pitchFamily="2" charset="0"/>
              </a:rPr>
              <a:t>Highlights - Design Considerations</a:t>
            </a:r>
            <a:endParaRPr lang="en-US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F6E7EB-9109-4487-82B9-05C45653F6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315913"/>
            <a:ext cx="7661275" cy="623887"/>
          </a:xfrm>
        </p:spPr>
        <p:txBody>
          <a:bodyPr/>
          <a:lstStyle/>
          <a:p>
            <a:pPr>
              <a:defRPr/>
            </a:pPr>
            <a:r>
              <a:rPr altLang="en-US" sz="2000" dirty="0">
                <a:solidFill>
                  <a:srgbClr val="424242"/>
                </a:solidFill>
                <a:latin typeface="Oswald" panose="02000503000000000000" pitchFamily="2" charset="0"/>
                <a:sym typeface="Oswald" panose="02000503000000000000" pitchFamily="2" charset="0"/>
              </a:rPr>
              <a:t>1. Make a Course Easier to Navigate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762C5B-86B7-F975-F0BD-556204CED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131888"/>
            <a:ext cx="4410075" cy="5319712"/>
          </a:xfrm>
          <a:prstGeom prst="rect">
            <a:avLst/>
          </a:prstGeom>
          <a:noFill/>
          <a:ln w="9525">
            <a:solidFill>
              <a:srgbClr val="D0DCDF"/>
            </a:solidFill>
            <a:miter lim="800000"/>
            <a:headEnd/>
            <a:tailEnd/>
          </a:ln>
          <a:effectLst>
            <a:outerShdw blurRad="50800" dist="38100" dir="5400000" algn="t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78" name="Picture 2" descr="https://lh5.googleusercontent.com/_Xthh7ZSILoN__Xa2-SYbACxj_Nz1mzgXANxW0gQu4V5UeVMMNQUOBu6tuDBxirs787zW-o9R3lHcaG7xQ1kebkU-UYnxly7poH36wY_ACwdYhQTwYPpsYuNphmTHrGCoSPBfeKz5dk">
            <a:extLst>
              <a:ext uri="{FF2B5EF4-FFF2-40B4-BE49-F238E27FC236}">
                <a16:creationId xmlns:a16="http://schemas.microsoft.com/office/drawing/2014/main" id="{5961E921-3BC9-6E23-854B-04D37FB51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773238"/>
            <a:ext cx="4833938" cy="3887787"/>
          </a:xfrm>
          <a:prstGeom prst="rect">
            <a:avLst/>
          </a:prstGeom>
          <a:noFill/>
          <a:ln w="9525">
            <a:solidFill>
              <a:srgbClr val="A7B9C1"/>
            </a:solidFill>
            <a:miter lim="800000"/>
            <a:headEnd/>
            <a:tailEnd/>
          </a:ln>
          <a:effectLst>
            <a:outerShdw blurRad="50800" dist="38100" dir="5400000" algn="t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Google Shape;88;p19">
            <a:extLst>
              <a:ext uri="{FF2B5EF4-FFF2-40B4-BE49-F238E27FC236}">
                <a16:creationId xmlns:a16="http://schemas.microsoft.com/office/drawing/2014/main" id="{8BF8FAFA-95F6-6257-8393-0093072768D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/>
          <a:stretch>
            <a:fillRect/>
          </a:stretch>
        </p:blipFill>
        <p:spPr bwMode="auto">
          <a:xfrm>
            <a:off x="439738" y="1341438"/>
            <a:ext cx="6861175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FCE1B5-C16F-478C-B696-55FA32E230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315913"/>
            <a:ext cx="7661275" cy="623887"/>
          </a:xfrm>
        </p:spPr>
        <p:txBody>
          <a:bodyPr/>
          <a:lstStyle/>
          <a:p>
            <a:pPr>
              <a:defRPr/>
            </a:pPr>
            <a:r>
              <a:rPr altLang="en-US" sz="2000" dirty="0">
                <a:solidFill>
                  <a:srgbClr val="424242"/>
                </a:solidFill>
                <a:latin typeface="Oswald" panose="02000503000000000000" pitchFamily="2" charset="0"/>
                <a:sym typeface="Oswald" panose="02000503000000000000" pitchFamily="2" charset="0"/>
              </a:rPr>
              <a:t>2. Update Course Syllabus </a:t>
            </a:r>
            <a:endParaRPr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F0BAF3-E0ED-4D68-9266-ADA7A59D48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64163" y="1341438"/>
            <a:ext cx="3529012" cy="4838700"/>
          </a:xfrm>
          <a:solidFill>
            <a:schemeClr val="accent6"/>
          </a:solidFill>
        </p:spPr>
        <p:txBody>
          <a:bodyPr lIns="182880" tIns="182880"/>
          <a:lstStyle/>
          <a:p>
            <a:pPr>
              <a:lnSpc>
                <a:spcPct val="115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424242"/>
                </a:solidFill>
                <a:latin typeface="Oswald" panose="02000503000000000000" pitchFamily="2" charset="0"/>
              </a:rPr>
              <a:t>Update Syllabus</a:t>
            </a:r>
          </a:p>
          <a:p>
            <a:pPr>
              <a:lnSpc>
                <a:spcPct val="115000"/>
              </a:lnSpc>
              <a:spcAft>
                <a:spcPts val="0"/>
              </a:spcAft>
              <a:defRPr/>
            </a:pPr>
            <a:endParaRPr lang="en-US" sz="1800" dirty="0"/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Contact Details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Course Structure / Format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Learning Activities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Learning Materials (e.g. Textbook)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Assessments for Learning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Course Schedule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Learning Resource etc.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Google Shape;104;p22">
            <a:extLst>
              <a:ext uri="{FF2B5EF4-FFF2-40B4-BE49-F238E27FC236}">
                <a16:creationId xmlns:a16="http://schemas.microsoft.com/office/drawing/2014/main" id="{92487245-DBD3-0F92-FDE8-C0BFE7A7F17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1038225"/>
            <a:ext cx="2717800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Google Shape;106;p22">
            <a:extLst>
              <a:ext uri="{FF2B5EF4-FFF2-40B4-BE49-F238E27FC236}">
                <a16:creationId xmlns:a16="http://schemas.microsoft.com/office/drawing/2014/main" id="{886C397F-A3AE-C8CF-DC27-AEC648F18ED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111250"/>
            <a:ext cx="5183187" cy="4635500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D85EF0-72CD-4D14-915C-401E07784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315913"/>
            <a:ext cx="7661275" cy="623887"/>
          </a:xfrm>
        </p:spPr>
        <p:txBody>
          <a:bodyPr/>
          <a:lstStyle/>
          <a:p>
            <a:pPr>
              <a:defRPr/>
            </a:pPr>
            <a:r>
              <a:rPr altLang="en-US" sz="2000" dirty="0">
                <a:solidFill>
                  <a:srgbClr val="424242"/>
                </a:solidFill>
                <a:latin typeface="Oswald" panose="02000503000000000000" pitchFamily="2" charset="0"/>
                <a:sym typeface="Oswald" panose="02000503000000000000" pitchFamily="2" charset="0"/>
              </a:rPr>
              <a:t>3. Make it Easy for Students to Get Started</a:t>
            </a:r>
            <a:endParaRPr dirty="0"/>
          </a:p>
        </p:txBody>
      </p:sp>
      <p:pic>
        <p:nvPicPr>
          <p:cNvPr id="71684" name="Google Shape;113;p23">
            <a:extLst>
              <a:ext uri="{FF2B5EF4-FFF2-40B4-BE49-F238E27FC236}">
                <a16:creationId xmlns:a16="http://schemas.microsoft.com/office/drawing/2014/main" id="{C4709C19-9414-7196-6B91-10A897B6D27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060575"/>
            <a:ext cx="5243512" cy="4597400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Google Shape;123;p25">
            <a:extLst>
              <a:ext uri="{FF2B5EF4-FFF2-40B4-BE49-F238E27FC236}">
                <a16:creationId xmlns:a16="http://schemas.microsoft.com/office/drawing/2014/main" id="{A37D6BBD-55FC-429F-BEBC-060F05B29DA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86"/>
          <a:stretch>
            <a:fillRect/>
          </a:stretch>
        </p:blipFill>
        <p:spPr bwMode="auto">
          <a:xfrm>
            <a:off x="439738" y="1125538"/>
            <a:ext cx="32131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0" name="Google Shape;124;p25">
            <a:extLst>
              <a:ext uri="{FF2B5EF4-FFF2-40B4-BE49-F238E27FC236}">
                <a16:creationId xmlns:a16="http://schemas.microsoft.com/office/drawing/2014/main" id="{B2AB8C42-2D7E-1785-92EE-9E056DFB2B1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3" y="1009650"/>
            <a:ext cx="4511675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3731" name="Google Shape;125;p25">
            <a:extLst>
              <a:ext uri="{FF2B5EF4-FFF2-40B4-BE49-F238E27FC236}">
                <a16:creationId xmlns:a16="http://schemas.microsoft.com/office/drawing/2014/main" id="{B1C54966-5BFD-93F5-0FAD-52E4836D815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76663" y="3429000"/>
            <a:ext cx="704850" cy="0"/>
          </a:xfrm>
          <a:prstGeom prst="straightConnector1">
            <a:avLst/>
          </a:prstGeom>
          <a:noFill/>
          <a:ln w="38100">
            <a:solidFill>
              <a:srgbClr val="98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2C3EB4-C31A-4D74-983C-FF04841AE2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315913"/>
            <a:ext cx="7661275" cy="623887"/>
          </a:xfrm>
        </p:spPr>
        <p:txBody>
          <a:bodyPr/>
          <a:lstStyle/>
          <a:p>
            <a:pPr>
              <a:defRPr/>
            </a:pPr>
            <a:r>
              <a:rPr altLang="en-US" sz="2000" dirty="0">
                <a:solidFill>
                  <a:srgbClr val="424242"/>
                </a:solidFill>
                <a:latin typeface="Oswald" panose="02000503000000000000" pitchFamily="2" charset="0"/>
                <a:sym typeface="Oswald" panose="02000503000000000000" pitchFamily="2" charset="0"/>
              </a:rPr>
              <a:t>4-a. Design Spaces for Communication - Announcements</a:t>
            </a:r>
            <a:endParaRPr sz="20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8FD0BD-0D6C-4486-AAC2-CE68599EE3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315913"/>
            <a:ext cx="7661275" cy="623887"/>
          </a:xfrm>
        </p:spPr>
        <p:txBody>
          <a:bodyPr/>
          <a:lstStyle/>
          <a:p>
            <a:pPr>
              <a:defRPr/>
            </a:pPr>
            <a:r>
              <a:rPr altLang="en-US" sz="2000" dirty="0">
                <a:solidFill>
                  <a:srgbClr val="424242"/>
                </a:solidFill>
                <a:latin typeface="Oswald" panose="02000503000000000000" pitchFamily="2" charset="0"/>
                <a:sym typeface="Oswald" panose="02000503000000000000" pitchFamily="2" charset="0"/>
              </a:rPr>
              <a:t>4-b. Design Spaces for Communication – Course Q &amp; A forum</a:t>
            </a:r>
            <a:endParaRPr dirty="0"/>
          </a:p>
        </p:txBody>
      </p:sp>
      <p:pic>
        <p:nvPicPr>
          <p:cNvPr id="75778" name="Picture 2" descr="https://lh6.googleusercontent.com/UoeXoJ1CgryKjD3H9NiLCSwK7OuQyqseL9CEuE-RvG2Hgr5fkK1s8jHTAdfMDU-DRcNkfHd4_USU9PvB4JsmYjcEodZZBc3RG3i9Z4RrUJJeYd366Uou0LMwwfwU4ScGPWBfXF-Jswc">
            <a:extLst>
              <a:ext uri="{FF2B5EF4-FFF2-40B4-BE49-F238E27FC236}">
                <a16:creationId xmlns:a16="http://schemas.microsoft.com/office/drawing/2014/main" id="{D9BFD5E6-BACE-5042-F8EF-9FDDA185B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341438"/>
            <a:ext cx="65913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8FD0BD-0D6C-4486-AAC2-CE68599EE3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315913"/>
            <a:ext cx="7661275" cy="623887"/>
          </a:xfrm>
        </p:spPr>
        <p:txBody>
          <a:bodyPr/>
          <a:lstStyle/>
          <a:p>
            <a:pPr>
              <a:defRPr/>
            </a:pPr>
            <a:r>
              <a:rPr altLang="en-US" sz="2000" dirty="0">
                <a:solidFill>
                  <a:srgbClr val="424242"/>
                </a:solidFill>
                <a:latin typeface="Oswald" panose="02000503000000000000" pitchFamily="2" charset="0"/>
                <a:sym typeface="Oswald" panose="02000503000000000000" pitchFamily="2" charset="0"/>
              </a:rPr>
              <a:t>4-c. Design Spaces for Communication – Online Discussions</a:t>
            </a:r>
            <a:endParaRPr dirty="0"/>
          </a:p>
        </p:txBody>
      </p:sp>
      <p:pic>
        <p:nvPicPr>
          <p:cNvPr id="76802" name="Picture 4">
            <a:extLst>
              <a:ext uri="{FF2B5EF4-FFF2-40B4-BE49-F238E27FC236}">
                <a16:creationId xmlns:a16="http://schemas.microsoft.com/office/drawing/2014/main" id="{5D173E2E-2D71-6FA6-0CEC-2B14F23BC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"/>
          <a:stretch>
            <a:fillRect/>
          </a:stretch>
        </p:blipFill>
        <p:spPr bwMode="auto">
          <a:xfrm>
            <a:off x="409575" y="1341438"/>
            <a:ext cx="2506663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4" descr="https://lh6.googleusercontent.com/ey-JuSmMuJMM9GeH9tHZIeV5rVEaeDWd2zyxxWnCXC766yf-rvbmqJytvDVfVZiad6uYvXiy4NcSMzbX8HZj2Q64hpUNEoLy5IhPISj4NOcB8Poebyi4NBmB30Or6_l0oZwjTMRh2V8">
            <a:extLst>
              <a:ext uri="{FF2B5EF4-FFF2-40B4-BE49-F238E27FC236}">
                <a16:creationId xmlns:a16="http://schemas.microsoft.com/office/drawing/2014/main" id="{80A7C053-C76B-A586-C20B-564BC6FA0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636838"/>
            <a:ext cx="6521450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4" descr="https://lh6.googleusercontent.com/ey-JuSmMuJMM9GeH9tHZIeV5rVEaeDWd2zyxxWnCXC766yf-rvbmqJytvDVfVZiad6uYvXiy4NcSMzbX8HZj2Q64hpUNEoLy5IhPISj4NOcB8Poebyi4NBmB30Or6_l0oZwjTMRh2V8">
            <a:extLst>
              <a:ext uri="{FF2B5EF4-FFF2-40B4-BE49-F238E27FC236}">
                <a16:creationId xmlns:a16="http://schemas.microsoft.com/office/drawing/2014/main" id="{251FCD3D-D370-B0E5-80D1-3B4494C46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492375"/>
            <a:ext cx="6523037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8FD0BD-0D6C-4486-AAC2-CE68599EE3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315913"/>
            <a:ext cx="7661275" cy="623887"/>
          </a:xfrm>
        </p:spPr>
        <p:txBody>
          <a:bodyPr/>
          <a:lstStyle/>
          <a:p>
            <a:pPr>
              <a:defRPr/>
            </a:pPr>
            <a:r>
              <a:rPr altLang="en-US" sz="2000" dirty="0">
                <a:solidFill>
                  <a:srgbClr val="424242"/>
                </a:solidFill>
                <a:latin typeface="Oswald" panose="02000503000000000000" pitchFamily="2" charset="0"/>
                <a:sym typeface="Oswald" panose="02000503000000000000" pitchFamily="2" charset="0"/>
              </a:rPr>
              <a:t>4-d. Design Spaces for Communication – Virtual Rooms</a:t>
            </a:r>
            <a:endParaRPr dirty="0"/>
          </a:p>
        </p:txBody>
      </p:sp>
      <p:pic>
        <p:nvPicPr>
          <p:cNvPr id="77826" name="Picture 3" descr="https://lh4.googleusercontent.com/mgjMvHs8_jmdeeseAnf_KXeXwEBrtez2E58yubvvUSXlrYZpeoylQJ-mqua9d5x4bXxPLP--xKg1KDS8Pr5ATL2Rmk4gRTzpAZlg9Hx98PJ2db5RCGkwUGGJ9SnwQ3Hj6VyhXnv57o8">
            <a:extLst>
              <a:ext uri="{FF2B5EF4-FFF2-40B4-BE49-F238E27FC236}">
                <a16:creationId xmlns:a16="http://schemas.microsoft.com/office/drawing/2014/main" id="{047D81FE-71E3-D970-5C6B-377D0D7A0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314450"/>
            <a:ext cx="4340225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2" descr="https://lh6.googleusercontent.com/Zaudl-3sjjDjfxLATOeLlju-eUl-EI0HKtB7ncxau9Yd0gsrHnpcRcxSHiqtR8hBNRQMzxsQho6lWmMZCHriT8w7zLl8qDaYjoHcHneIX-mGGlu8qutr_1plE4_H6l7Kj4SaCGpoonk">
            <a:extLst>
              <a:ext uri="{FF2B5EF4-FFF2-40B4-BE49-F238E27FC236}">
                <a16:creationId xmlns:a16="http://schemas.microsoft.com/office/drawing/2014/main" id="{8F790973-4693-4A15-31D2-9518E7693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23975"/>
            <a:ext cx="2949575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8FD0BD-0D6C-4486-AAC2-CE68599EE3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315913"/>
            <a:ext cx="7661275" cy="623887"/>
          </a:xfrm>
        </p:spPr>
        <p:txBody>
          <a:bodyPr/>
          <a:lstStyle/>
          <a:p>
            <a:pPr>
              <a:defRPr/>
            </a:pPr>
            <a:r>
              <a:rPr altLang="en-US" sz="2000" dirty="0">
                <a:solidFill>
                  <a:srgbClr val="424242"/>
                </a:solidFill>
                <a:latin typeface="Oswald" panose="02000503000000000000" pitchFamily="2" charset="0"/>
                <a:sym typeface="Oswald" panose="02000503000000000000" pitchFamily="2" charset="0"/>
              </a:rPr>
              <a:t>5. Be sensitive to the time zones</a:t>
            </a:r>
            <a:endParaRPr dirty="0"/>
          </a:p>
        </p:txBody>
      </p:sp>
      <p:pic>
        <p:nvPicPr>
          <p:cNvPr id="143363" name="Picture 3" descr="https://lh3.googleusercontent.com/kVdKqc9kHyNQ29PxmfMknDvlOl9S9nRK0tZiIwdcfh-ePr6EVOxbYQ6qP23EjuMuUNVTa76hhVOcvokD3i4f2r02k9pfZUjsIWzzLdFY5Oju57JSccGGyjHbnET6AP7eH12NyjBCIIw">
            <a:extLst>
              <a:ext uri="{FF2B5EF4-FFF2-40B4-BE49-F238E27FC236}">
                <a16:creationId xmlns:a16="http://schemas.microsoft.com/office/drawing/2014/main" id="{BC14AB8B-74B3-47D3-8762-F38F421C9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292600"/>
            <a:ext cx="8572500" cy="1714500"/>
          </a:xfrm>
          <a:prstGeom prst="rect">
            <a:avLst/>
          </a:prstGeom>
          <a:noFill/>
          <a:ln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1" name="Picture 2" descr="https://lh6.googleusercontent.com/1v9Aps1vR5_Umd9VQK4j4ET-OlN4odT8w1VtgLWBDz03frri2nPEOCFWiF9y5Y_Zl0-Uf3anyS205V6i0yMOWDGCVEPDxglk-lM587fIU6xQAlnv-u51tR2WdELKgVBGChbXA-zEbZ4">
            <a:extLst>
              <a:ext uri="{FF2B5EF4-FFF2-40B4-BE49-F238E27FC236}">
                <a16:creationId xmlns:a16="http://schemas.microsoft.com/office/drawing/2014/main" id="{3ED049B3-412C-FB8B-30F5-0A7459CBE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87488"/>
            <a:ext cx="654367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8FD0BD-0D6C-4486-AAC2-CE68599EE3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315913"/>
            <a:ext cx="7661275" cy="623887"/>
          </a:xfrm>
        </p:spPr>
        <p:txBody>
          <a:bodyPr/>
          <a:lstStyle/>
          <a:p>
            <a:pPr>
              <a:defRPr/>
            </a:pPr>
            <a:r>
              <a:rPr altLang="en-US" sz="2000" dirty="0">
                <a:solidFill>
                  <a:srgbClr val="424242"/>
                </a:solidFill>
                <a:latin typeface="Oswald" panose="02000503000000000000" pitchFamily="2" charset="0"/>
                <a:sym typeface="Oswald" panose="02000503000000000000" pitchFamily="2" charset="0"/>
              </a:rPr>
              <a:t>6. Provide Clear Activities/Assessment Guidelines</a:t>
            </a:r>
            <a:endParaRPr dirty="0"/>
          </a:p>
        </p:txBody>
      </p:sp>
      <p:pic>
        <p:nvPicPr>
          <p:cNvPr id="79874" name="Picture 2" descr="https://lh4.googleusercontent.com/Q83HM7Aq0GOyk-OHR3eyHgwr644yJ-FMHNcjRj93S9P5PzOvnoUeVUfUq7oJ8OqpVBPqWU-HgskIJOI3xPclUSVuTKMO3UTdp9kWGbwaqynoq6qdIxHRSCO4kfUe_wkgZkRMkDxGmJU">
            <a:extLst>
              <a:ext uri="{FF2B5EF4-FFF2-40B4-BE49-F238E27FC236}">
                <a16:creationId xmlns:a16="http://schemas.microsoft.com/office/drawing/2014/main" id="{03804D6E-7832-993F-D39A-374F2E9A7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-3665538"/>
            <a:ext cx="26384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7" descr="https://lh4.googleusercontent.com/Q83HM7Aq0GOyk-OHR3eyHgwr644yJ-FMHNcjRj93S9P5PzOvnoUeVUfUq7oJ8OqpVBPqWU-HgskIJOI3xPclUSVuTKMO3UTdp9kWGbwaqynoq6qdIxHRSCO4kfUe_wkgZkRMkDxGmJU">
            <a:extLst>
              <a:ext uri="{FF2B5EF4-FFF2-40B4-BE49-F238E27FC236}">
                <a16:creationId xmlns:a16="http://schemas.microsoft.com/office/drawing/2014/main" id="{DB1E249C-0038-73FA-38AE-AFDBE2610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39800"/>
            <a:ext cx="26384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3" name="Picture 9" descr="https://lh5.googleusercontent.com/7dDzFYzzk9XWcM9KWpqOidWkwo0g29E2YUsXTICzz-Zhgj-c0jV-FaxC19sjI8dOG9OywoJasMOq9D16fk14XnPKtOHllkDSQtoEuGjR9ashqZ_Y9-YXhD-yqJBXdNqzQBfCchi4T94">
            <a:extLst>
              <a:ext uri="{FF2B5EF4-FFF2-40B4-BE49-F238E27FC236}">
                <a16:creationId xmlns:a16="http://schemas.microsoft.com/office/drawing/2014/main" id="{F2D4390C-B973-808C-3318-39C41F000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8" y="1052513"/>
            <a:ext cx="5411787" cy="3709987"/>
          </a:xfrm>
          <a:prstGeom prst="rect">
            <a:avLst/>
          </a:prstGeom>
          <a:noFill/>
          <a:ln w="9525">
            <a:solidFill>
              <a:srgbClr val="A7B9C1"/>
            </a:solidFill>
            <a:miter lim="800000"/>
            <a:headEnd/>
            <a:tailEnd/>
          </a:ln>
          <a:effectLst>
            <a:outerShdw blurRad="50800" dist="38100" dir="5400000" algn="t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395" name="Picture 11" descr="https://lh4.googleusercontent.com/EtvZRzZvB7417HipUBOLUbF_Pw0iIcLewTsIYDXHN1r08u-xMadToebe3yPS8922c7mrJ7Rxu6eDLcIMfFd3Fr7HN1AqSJkyflrdu-wL3gOle3-XAyPp_N8_GnlGJaZUhqceFWm9cYE">
            <a:extLst>
              <a:ext uri="{FF2B5EF4-FFF2-40B4-BE49-F238E27FC236}">
                <a16:creationId xmlns:a16="http://schemas.microsoft.com/office/drawing/2014/main" id="{05888162-6088-1135-00D6-6E58EEA1C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263" y="1592263"/>
            <a:ext cx="5992812" cy="3997325"/>
          </a:xfrm>
          <a:prstGeom prst="rect">
            <a:avLst/>
          </a:prstGeom>
          <a:noFill/>
          <a:ln w="9525">
            <a:solidFill>
              <a:srgbClr val="A7B9C1"/>
            </a:solidFill>
            <a:miter lim="800000"/>
            <a:headEnd/>
            <a:tailEnd/>
          </a:ln>
          <a:effectLst>
            <a:outerShdw blurRad="50800" dist="38100" dir="5400000" algn="t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397" name="Picture 13" descr="https://lh5.googleusercontent.com/GtE1MYBU9u-sbSgraKaO4ClU5IIgaMaHX1Kom05WWasIbYnRndGvx7_uPxPwh80FgEu7EvUsiZH-DwrB4gdxQtjG2uHY90OGIVHRpNNWKAA18sYaqnlrV9qlgP_GhizAGi4pCBFxSh0">
            <a:extLst>
              <a:ext uri="{FF2B5EF4-FFF2-40B4-BE49-F238E27FC236}">
                <a16:creationId xmlns:a16="http://schemas.microsoft.com/office/drawing/2014/main" id="{ABC80AEF-512C-0DE3-E1C7-AAE75FDCE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205038"/>
            <a:ext cx="5418137" cy="4895850"/>
          </a:xfrm>
          <a:prstGeom prst="rect">
            <a:avLst/>
          </a:prstGeom>
          <a:noFill/>
          <a:ln w="9525">
            <a:solidFill>
              <a:srgbClr val="A7B9C1"/>
            </a:solidFill>
            <a:miter lim="800000"/>
            <a:headEnd/>
            <a:tailEnd/>
          </a:ln>
          <a:effectLst>
            <a:outerShdw blurRad="50800" dist="38100" dir="5400000" algn="t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FA06A31-E8C1-8443-AE2D-69F0AB4DEF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315913"/>
            <a:ext cx="7661275" cy="623887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sz="2400" dirty="0">
                <a:ea typeface="ＭＳ Ｐゴシック" charset="-128"/>
              </a:rPr>
              <a:t>Who are we</a:t>
            </a:r>
          </a:p>
        </p:txBody>
      </p:sp>
      <p:sp>
        <p:nvSpPr>
          <p:cNvPr id="26626" name="Text Placeholder 7">
            <a:extLst>
              <a:ext uri="{FF2B5EF4-FFF2-40B4-BE49-F238E27FC236}">
                <a16:creationId xmlns:a16="http://schemas.microsoft.com/office/drawing/2014/main" id="{9DE85169-6402-E347-A31A-66C4D1082CFB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439738" y="1131888"/>
            <a:ext cx="7661275" cy="539273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CA" altLang="en-US" sz="2000" b="1" dirty="0"/>
              <a:t>CTLT</a:t>
            </a:r>
          </a:p>
          <a:p>
            <a:pPr marL="825750" lvl="2" indent="-285750">
              <a:spcBef>
                <a:spcPct val="0"/>
              </a:spcBef>
              <a:defRPr/>
            </a:pPr>
            <a:r>
              <a:rPr lang="en-CA" altLang="en-US" sz="2000" dirty="0"/>
              <a:t>Jason Myers, Arts Faculty Liaison</a:t>
            </a:r>
          </a:p>
          <a:p>
            <a:pPr marL="825750" lvl="2" indent="-285750">
              <a:spcBef>
                <a:spcPct val="0"/>
              </a:spcBef>
              <a:defRPr/>
            </a:pPr>
            <a:r>
              <a:rPr lang="en-CA" altLang="en-US" sz="2000" dirty="0" err="1"/>
              <a:t>Bosung</a:t>
            </a:r>
            <a:r>
              <a:rPr lang="en-CA" altLang="en-US" sz="2000" dirty="0"/>
              <a:t> Kim, Learning Design &amp; Educational Consultant 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CA" altLang="en-US" sz="2000" b="1" dirty="0"/>
              <a:t>Arts ISIT</a:t>
            </a:r>
          </a:p>
          <a:p>
            <a:pPr marL="825500" lvl="2" indent="-285750">
              <a:spcBef>
                <a:spcPct val="0"/>
              </a:spcBef>
              <a:defRPr/>
            </a:pPr>
            <a:r>
              <a:rPr lang="en-CA" altLang="en-US" sz="2000" dirty="0"/>
              <a:t>Angela Lam, Learning Centre Manager</a:t>
            </a:r>
          </a:p>
          <a:p>
            <a:pPr marL="825500" lvl="2" indent="-285750">
              <a:spcBef>
                <a:spcPct val="0"/>
              </a:spcBef>
              <a:defRPr/>
            </a:pPr>
            <a:r>
              <a:rPr lang="en-CA" altLang="en-US" sz="2000" dirty="0"/>
              <a:t>Leanna Chow, Educational Technologist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8FD0BD-0D6C-4486-AAC2-CE68599EE3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315913"/>
            <a:ext cx="7661275" cy="623887"/>
          </a:xfrm>
        </p:spPr>
        <p:txBody>
          <a:bodyPr/>
          <a:lstStyle/>
          <a:p>
            <a:pPr>
              <a:defRPr/>
            </a:pPr>
            <a:r>
              <a:rPr altLang="en-US" sz="2000" dirty="0">
                <a:solidFill>
                  <a:srgbClr val="424242"/>
                </a:solidFill>
                <a:latin typeface="Oswald" panose="02000503000000000000" pitchFamily="2" charset="0"/>
                <a:sym typeface="Oswald" panose="02000503000000000000" pitchFamily="2" charset="0"/>
              </a:rPr>
              <a:t>7-a. Organize and Structure Lessons/Activities/Assessments</a:t>
            </a:r>
            <a:endParaRPr dirty="0"/>
          </a:p>
        </p:txBody>
      </p:sp>
      <p:pic>
        <p:nvPicPr>
          <p:cNvPr id="80898" name="Picture 3" descr="https://lh3.googleusercontent.com/KGabfrr5YUD2y00H3iSt2NrjXt8KOB_HoCspiW8SffdcsM-Xxy-jQzykQ9So3HYhagYTdz7i4e19zu-xUpIbWBSyTVstsrn5SE1injIzHoPAiLlIEr0Er_N_IdwDazlaO79EnLlrRlA">
            <a:extLst>
              <a:ext uri="{FF2B5EF4-FFF2-40B4-BE49-F238E27FC236}">
                <a16:creationId xmlns:a16="http://schemas.microsoft.com/office/drawing/2014/main" id="{CB58A165-0C73-7900-E11D-8EB0AC327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3300413"/>
            <a:ext cx="8239125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2" descr="https://lh5.googleusercontent.com/gq2PjcOVXYfj0GFRGw5BVXHroLfjM5uorTrNAL3_mRfBr01r-5_aLn_Bo8If1PDOJ6p-9TJilAMJ7Xjlvkm3HYz6wKZByUGSUj-kmCI0qnm2XnSv-4jvelH1bxauN69Ud-_6Tc_-Idw">
            <a:extLst>
              <a:ext uri="{FF2B5EF4-FFF2-40B4-BE49-F238E27FC236}">
                <a16:creationId xmlns:a16="http://schemas.microsoft.com/office/drawing/2014/main" id="{D1F32035-B634-ACDC-91F6-0DDDF4515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1441450"/>
            <a:ext cx="8493125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3" name="Picture 5" descr="https://lh3.googleusercontent.com/1pTf7gmt9rfLBptasCxLPZrSshNZVK2hp8gxwtnvH-nmIJ1oWLacSdbcCg0hXsJg2S5LmlTGOAlqbBGdaSwNCnh_EogwGRIQMczLbnpE4gEH4cf_MY4aqDZorkA3piJ_g69mjCBAXI8">
            <a:extLst>
              <a:ext uri="{FF2B5EF4-FFF2-40B4-BE49-F238E27FC236}">
                <a16:creationId xmlns:a16="http://schemas.microsoft.com/office/drawing/2014/main" id="{7B978509-AA0F-3158-0FFF-6750776B8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925" y="1033463"/>
            <a:ext cx="5738813" cy="5519737"/>
          </a:xfrm>
          <a:prstGeom prst="rect">
            <a:avLst/>
          </a:prstGeom>
          <a:noFill/>
          <a:ln w="9525">
            <a:solidFill>
              <a:srgbClr val="A7B9C1"/>
            </a:solidFill>
            <a:miter lim="800000"/>
            <a:headEnd/>
            <a:tailEnd/>
          </a:ln>
          <a:effectLst>
            <a:outerShdw blurRad="50800" dist="38100" dir="5400000" algn="t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8FD0BD-0D6C-4486-AAC2-CE68599EE3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315913"/>
            <a:ext cx="7661275" cy="623887"/>
          </a:xfrm>
        </p:spPr>
        <p:txBody>
          <a:bodyPr/>
          <a:lstStyle/>
          <a:p>
            <a:pPr>
              <a:defRPr/>
            </a:pPr>
            <a:r>
              <a:rPr altLang="en-US" sz="2000" dirty="0">
                <a:solidFill>
                  <a:srgbClr val="424242"/>
                </a:solidFill>
                <a:latin typeface="Oswald" panose="02000503000000000000" pitchFamily="2" charset="0"/>
                <a:sym typeface="Oswald" panose="02000503000000000000" pitchFamily="2" charset="0"/>
              </a:rPr>
              <a:t>7-b. Organize and Structure Lessons/Activities/Assessments</a:t>
            </a:r>
            <a:endParaRPr dirty="0"/>
          </a:p>
        </p:txBody>
      </p:sp>
      <p:pic>
        <p:nvPicPr>
          <p:cNvPr id="81922" name="Picture 2" descr="https://lh5.googleusercontent.com/Jv4pe0cxygMuPqEa7EHmzHjPuJwx0stb26RHnbYppt4s5SbEcvBj6hvmhKiykOZFdhKB5AdM2siCTRs-Vw5bjgA-mVQ2EKwQJGBDRuUpwxGiVTzZeDaG8Lmop7_p-lisRdRUTWKV_xA">
            <a:extLst>
              <a:ext uri="{FF2B5EF4-FFF2-40B4-BE49-F238E27FC236}">
                <a16:creationId xmlns:a16="http://schemas.microsoft.com/office/drawing/2014/main" id="{1D0233D6-4CB8-095B-AAF3-702734F87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82804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https://lh3.googleusercontent.com/QV9P6KlYXQ4emhvAFobTBhzyoh-pMfJ9yVcLRRJSdE_svQZp9n3u17GSC6YlL02Nmaw17u-nWIQyVhcwOTZUMqpMWive6QwQkO43X3ttWhobvPiOtXLpl_ql5zXttAf80BNr3ocm6_Y">
            <a:extLst>
              <a:ext uri="{FF2B5EF4-FFF2-40B4-BE49-F238E27FC236}">
                <a16:creationId xmlns:a16="http://schemas.microsoft.com/office/drawing/2014/main" id="{FD3CBE29-92D6-0D3C-7C09-EAB456C6C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989138"/>
            <a:ext cx="5849938" cy="4408487"/>
          </a:xfrm>
          <a:prstGeom prst="rect">
            <a:avLst/>
          </a:prstGeom>
          <a:noFill/>
          <a:ln w="9525">
            <a:solidFill>
              <a:srgbClr val="6A8999"/>
            </a:solidFill>
            <a:miter lim="800000"/>
            <a:headEnd/>
            <a:tailEnd/>
          </a:ln>
          <a:effectLst>
            <a:outerShdw blurRad="50800" dist="38100" dir="5400000" algn="t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Google Shape;172;p33">
            <a:extLst>
              <a:ext uri="{FF2B5EF4-FFF2-40B4-BE49-F238E27FC236}">
                <a16:creationId xmlns:a16="http://schemas.microsoft.com/office/drawing/2014/main" id="{C1EB5795-F4B8-43CF-46DC-4A58D745BF0A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3008313"/>
            <a:ext cx="9144000" cy="841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en-US" sz="3000">
                <a:solidFill>
                  <a:srgbClr val="424242"/>
                </a:solidFill>
                <a:latin typeface="Oswald" pitchFamily="2" charset="0"/>
                <a:sym typeface="Oswald" pitchFamily="2" charset="0"/>
              </a:rPr>
              <a:t>How to Use the Template site</a:t>
            </a:r>
            <a:endParaRPr lang="en-US" alt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ACDBE76-7A79-495B-AC5B-20078468F2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315913"/>
            <a:ext cx="7661275" cy="623887"/>
          </a:xfrm>
        </p:spPr>
        <p:txBody>
          <a:bodyPr/>
          <a:lstStyle/>
          <a:p>
            <a:pPr>
              <a:defRPr/>
            </a:pPr>
            <a:r>
              <a:rPr sz="2000" dirty="0">
                <a:latin typeface="Oswald" panose="02000503000000000000" pitchFamily="2" charset="0"/>
              </a:rPr>
              <a:t>1. Import the Template to your course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8956554-27B0-4542-8404-021DDCBF59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9588" y="982663"/>
            <a:ext cx="8310562" cy="4745037"/>
          </a:xfrm>
        </p:spPr>
        <p:txBody>
          <a:bodyPr/>
          <a:lstStyle/>
          <a:p>
            <a:pPr algn="ctr">
              <a:lnSpc>
                <a:spcPct val="150000"/>
              </a:lnSpc>
              <a:defRPr/>
            </a:pPr>
            <a:r>
              <a:rPr lang="en-US" sz="1800" dirty="0">
                <a:solidFill>
                  <a:srgbClr val="424242"/>
                </a:solidFill>
              </a:rPr>
              <a:t>Self-enroll to the Demo site: </a:t>
            </a:r>
            <a:br>
              <a:rPr lang="en-US" sz="1800" dirty="0">
                <a:solidFill>
                  <a:srgbClr val="424242"/>
                </a:solidFill>
              </a:rPr>
            </a:b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https://canvas.ubc.ca/enroll/GJX7KJ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7B838F-BCA5-348E-4D1D-D69AFCC7F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83"/>
          <a:stretch>
            <a:fillRect/>
          </a:stretch>
        </p:blipFill>
        <p:spPr bwMode="auto">
          <a:xfrm>
            <a:off x="3449638" y="2479675"/>
            <a:ext cx="5184775" cy="4044950"/>
          </a:xfrm>
          <a:prstGeom prst="rect">
            <a:avLst/>
          </a:prstGeom>
          <a:noFill/>
          <a:ln w="9525">
            <a:solidFill>
              <a:srgbClr val="A7B9C1"/>
            </a:solidFill>
            <a:miter lim="800000"/>
            <a:headEnd/>
            <a:tailEnd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6" name="Picture 3">
            <a:extLst>
              <a:ext uri="{FF2B5EF4-FFF2-40B4-BE49-F238E27FC236}">
                <a16:creationId xmlns:a16="http://schemas.microsoft.com/office/drawing/2014/main" id="{08BFCDB2-AD18-FC79-F854-4EA9D129B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68638"/>
            <a:ext cx="2917825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Google Shape;104;p22">
            <a:extLst>
              <a:ext uri="{FF2B5EF4-FFF2-40B4-BE49-F238E27FC236}">
                <a16:creationId xmlns:a16="http://schemas.microsoft.com/office/drawing/2014/main" id="{015D956E-B46B-FBC7-74E0-41995346D8E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24765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682960-1F1C-4F5A-885A-14BCC34F19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315913"/>
            <a:ext cx="8164512" cy="623887"/>
          </a:xfrm>
        </p:spPr>
        <p:txBody>
          <a:bodyPr/>
          <a:lstStyle/>
          <a:p>
            <a:pPr>
              <a:defRPr/>
            </a:pPr>
            <a:r>
              <a:rPr sz="2000" dirty="0">
                <a:latin typeface="Oswald" panose="02000503000000000000" pitchFamily="2" charset="0"/>
              </a:rPr>
              <a:t>2. Customize and build your course content</a:t>
            </a:r>
          </a:p>
        </p:txBody>
      </p:sp>
      <p:pic>
        <p:nvPicPr>
          <p:cNvPr id="87043" name="Google Shape;167;p32">
            <a:extLst>
              <a:ext uri="{FF2B5EF4-FFF2-40B4-BE49-F238E27FC236}">
                <a16:creationId xmlns:a16="http://schemas.microsoft.com/office/drawing/2014/main" id="{5BE035D4-1EFF-C46E-9CA9-0F7B4CA4957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0"/>
          <a:stretch>
            <a:fillRect/>
          </a:stretch>
        </p:blipFill>
        <p:spPr bwMode="auto">
          <a:xfrm>
            <a:off x="3084513" y="1114425"/>
            <a:ext cx="2187575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6">
            <a:extLst>
              <a:ext uri="{FF2B5EF4-FFF2-40B4-BE49-F238E27FC236}">
                <a16:creationId xmlns:a16="http://schemas.microsoft.com/office/drawing/2014/main" id="{3237FAED-CC76-D375-D73D-05E4BEA5D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031875"/>
            <a:ext cx="2916237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B93C7A-A597-42DE-903D-2D03615156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315913"/>
            <a:ext cx="7661275" cy="623887"/>
          </a:xfrm>
        </p:spPr>
        <p:txBody>
          <a:bodyPr/>
          <a:lstStyle/>
          <a:p>
            <a:pPr>
              <a:defRPr/>
            </a:pPr>
            <a:r>
              <a:rPr sz="2000" dirty="0">
                <a:latin typeface="Oswald" panose="02000503000000000000" pitchFamily="2" charset="0"/>
              </a:rPr>
              <a:t>3. update internal navigational links</a:t>
            </a:r>
          </a:p>
        </p:txBody>
      </p:sp>
      <p:pic>
        <p:nvPicPr>
          <p:cNvPr id="89091" name="Picture 3">
            <a:extLst>
              <a:ext uri="{FF2B5EF4-FFF2-40B4-BE49-F238E27FC236}">
                <a16:creationId xmlns:a16="http://schemas.microsoft.com/office/drawing/2014/main" id="{6D49BA10-65E9-C355-E6DB-94F7A34FC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844675"/>
            <a:ext cx="2914650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8C144C-0A5C-0243-85C4-A0B92CD26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2063750"/>
            <a:ext cx="3657600" cy="4411663"/>
          </a:xfrm>
          <a:prstGeom prst="rect">
            <a:avLst/>
          </a:prstGeom>
          <a:noFill/>
          <a:ln w="9525">
            <a:solidFill>
              <a:srgbClr val="A7B9C1"/>
            </a:solidFill>
            <a:miter lim="800000"/>
            <a:headEnd/>
            <a:tailEnd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3" name="Rectangle 6">
            <a:extLst>
              <a:ext uri="{FF2B5EF4-FFF2-40B4-BE49-F238E27FC236}">
                <a16:creationId xmlns:a16="http://schemas.microsoft.com/office/drawing/2014/main" id="{3A77A153-10AA-9B6C-B7DC-891C4DFB4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038" y="1095375"/>
            <a:ext cx="7056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800"/>
              <a:t>How to Guide: </a:t>
            </a:r>
            <a:r>
              <a:rPr lang="en-US" altLang="en-US" sz="1800">
                <a:hlinkClick r:id="rId5"/>
              </a:rPr>
              <a:t>https://community.canvaslms.com/docs/DOC-26551</a:t>
            </a:r>
            <a:endParaRPr lang="en-US" altLang="en-US" sz="18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5A161F-1C9F-44D6-BA31-2D6A4CD115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315913"/>
            <a:ext cx="7661275" cy="623887"/>
          </a:xfrm>
        </p:spPr>
        <p:txBody>
          <a:bodyPr/>
          <a:lstStyle/>
          <a:p>
            <a:pPr>
              <a:defRPr/>
            </a:pPr>
            <a:r>
              <a:rPr sz="2000" dirty="0">
                <a:latin typeface="Oswald" panose="02000503000000000000" pitchFamily="2" charset="0"/>
              </a:rPr>
              <a:t>4. Disable Course Navigation menu items that are not used</a:t>
            </a:r>
          </a:p>
        </p:txBody>
      </p:sp>
      <p:sp>
        <p:nvSpPr>
          <p:cNvPr id="90114" name="Text Placeholder 2">
            <a:extLst>
              <a:ext uri="{FF2B5EF4-FFF2-40B4-BE49-F238E27FC236}">
                <a16:creationId xmlns:a16="http://schemas.microsoft.com/office/drawing/2014/main" id="{80D7F1F8-604E-B67C-4C25-AC223DE8603A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439738" y="1131888"/>
            <a:ext cx="8264525" cy="5197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altLang="en-US" sz="1800"/>
              <a:t>How to Guide: </a:t>
            </a:r>
            <a:r>
              <a:rPr lang="en-US" altLang="en-US" sz="1800">
                <a:hlinkClick r:id="rId2"/>
              </a:rPr>
              <a:t>https://community.canvaslms.com/docs/DOC-12933</a:t>
            </a:r>
            <a:endParaRPr lang="en-US" alt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BEBA22-4D0E-DD7E-AA26-639438784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2052638"/>
            <a:ext cx="5175250" cy="4560887"/>
          </a:xfrm>
          <a:prstGeom prst="rect">
            <a:avLst/>
          </a:prstGeom>
          <a:noFill/>
          <a:ln w="9525">
            <a:solidFill>
              <a:srgbClr val="A7B9C1"/>
            </a:solidFill>
            <a:miter lim="800000"/>
            <a:headEnd/>
            <a:tailEnd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5A161F-1C9F-44D6-BA31-2D6A4CD115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315913"/>
            <a:ext cx="7661275" cy="623887"/>
          </a:xfrm>
        </p:spPr>
        <p:txBody>
          <a:bodyPr/>
          <a:lstStyle/>
          <a:p>
            <a:pPr>
              <a:defRPr/>
            </a:pPr>
            <a:r>
              <a:rPr sz="2000" dirty="0">
                <a:latin typeface="Oswald" panose="02000503000000000000" pitchFamily="2" charset="0"/>
              </a:rPr>
              <a:t>5. Validate links in Content</a:t>
            </a:r>
          </a:p>
        </p:txBody>
      </p:sp>
      <p:sp>
        <p:nvSpPr>
          <p:cNvPr id="91138" name="Text Placeholder 2">
            <a:extLst>
              <a:ext uri="{FF2B5EF4-FFF2-40B4-BE49-F238E27FC236}">
                <a16:creationId xmlns:a16="http://schemas.microsoft.com/office/drawing/2014/main" id="{753710FE-7C1F-8DBA-B4D0-D8369B07F5B3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439738" y="1131888"/>
            <a:ext cx="8264525" cy="5197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indent="0" algn="ctr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en-US" sz="1800"/>
              <a:t>How to Guide: </a:t>
            </a:r>
            <a:r>
              <a:rPr lang="en-US" altLang="en-US" sz="1800">
                <a:hlinkClick r:id="rId2"/>
              </a:rPr>
              <a:t>https://community.canvaslms.com/docs/DOC-26411</a:t>
            </a:r>
            <a:endParaRPr lang="en-US" alt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DCED61-16D7-77C9-1BB5-BD98DA776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051050"/>
            <a:ext cx="6985000" cy="4283075"/>
          </a:xfrm>
          <a:prstGeom prst="rect">
            <a:avLst/>
          </a:prstGeom>
          <a:noFill/>
          <a:ln w="9525">
            <a:solidFill>
              <a:srgbClr val="6A8999"/>
            </a:solidFill>
            <a:miter lim="800000"/>
            <a:headEnd/>
            <a:tailEnd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5A161F-1C9F-44D6-BA31-2D6A4CD115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315913"/>
            <a:ext cx="7661275" cy="623887"/>
          </a:xfrm>
        </p:spPr>
        <p:txBody>
          <a:bodyPr/>
          <a:lstStyle/>
          <a:p>
            <a:pPr>
              <a:defRPr/>
            </a:pPr>
            <a:r>
              <a:rPr sz="2000" dirty="0">
                <a:latin typeface="Oswald" panose="02000503000000000000" pitchFamily="2" charset="0"/>
              </a:rPr>
              <a:t>6. Check the Grade Posting Policy</a:t>
            </a:r>
          </a:p>
        </p:txBody>
      </p:sp>
      <p:sp>
        <p:nvSpPr>
          <p:cNvPr id="92162" name="Text Placeholder 2">
            <a:extLst>
              <a:ext uri="{FF2B5EF4-FFF2-40B4-BE49-F238E27FC236}">
                <a16:creationId xmlns:a16="http://schemas.microsoft.com/office/drawing/2014/main" id="{0B54F667-95E3-433C-0951-1753A8FE6E7B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439738" y="1131888"/>
            <a:ext cx="8264525" cy="5197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indent="0" algn="ctr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en-US" sz="1600">
                <a:hlinkClick r:id="rId2"/>
              </a:rPr>
              <a:t>https://faculty.canvas.ubc.ca/showing-and-hiding-grades-in-the-new-gradebook/</a:t>
            </a:r>
            <a:endParaRPr lang="en-US" altLang="en-US" sz="1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5C5912-432A-1D76-070D-C6CAA7100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2060575"/>
            <a:ext cx="8070850" cy="4405313"/>
          </a:xfrm>
          <a:prstGeom prst="rect">
            <a:avLst/>
          </a:prstGeom>
          <a:noFill/>
          <a:ln w="9525">
            <a:solidFill>
              <a:srgbClr val="6A89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4C0AA2-5D2F-4824-9BFD-8B333785BD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315913"/>
            <a:ext cx="7661275" cy="623887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sz="2400" dirty="0">
                <a:ea typeface="ＭＳ Ｐゴシック" charset="-128"/>
              </a:rPr>
              <a:t>Q&amp;A Discussion</a:t>
            </a:r>
          </a:p>
        </p:txBody>
      </p:sp>
      <p:sp>
        <p:nvSpPr>
          <p:cNvPr id="41986" name="Text Placeholder 7">
            <a:extLst>
              <a:ext uri="{FF2B5EF4-FFF2-40B4-BE49-F238E27FC236}">
                <a16:creationId xmlns:a16="http://schemas.microsoft.com/office/drawing/2014/main" id="{DCA2CB4A-3372-F941-9C7B-662B9BC43095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439738" y="1131888"/>
            <a:ext cx="7661275" cy="53927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lvl="1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CA" altLang="en-US" sz="2000" b="1" dirty="0"/>
              <a:t>To participate:</a:t>
            </a:r>
          </a:p>
          <a:p>
            <a:pPr marL="882650" lvl="2" indent="-342900">
              <a:spcBef>
                <a:spcPct val="0"/>
              </a:spcBef>
              <a:defRPr/>
            </a:pPr>
            <a:r>
              <a:rPr lang="en-CA" altLang="en-US" sz="2000" dirty="0"/>
              <a:t>Click the “Raise Hand” icon at the bottom of your screen</a:t>
            </a:r>
          </a:p>
          <a:p>
            <a:pPr marL="882650" lvl="2" indent="-342900">
              <a:spcBef>
                <a:spcPct val="0"/>
              </a:spcBef>
              <a:defRPr/>
            </a:pPr>
            <a:endParaRPr lang="en-CA" altLang="en-US" sz="2000" dirty="0"/>
          </a:p>
          <a:p>
            <a:pPr marL="882650" lvl="2" indent="-342900">
              <a:spcBef>
                <a:spcPct val="0"/>
              </a:spcBef>
              <a:defRPr/>
            </a:pPr>
            <a:endParaRPr lang="en-CA" altLang="en-US" sz="2000" dirty="0"/>
          </a:p>
          <a:p>
            <a:pPr marL="882650" lvl="2" indent="-342900">
              <a:spcBef>
                <a:spcPct val="0"/>
              </a:spcBef>
              <a:defRPr/>
            </a:pPr>
            <a:r>
              <a:rPr lang="en-CA" altLang="en-US" sz="2000" dirty="0"/>
              <a:t>You will be added to the speaking queue in order</a:t>
            </a:r>
          </a:p>
          <a:p>
            <a:pPr marL="342650" lvl="1" indent="-342900">
              <a:spcBef>
                <a:spcPct val="0"/>
              </a:spcBef>
              <a:defRPr/>
            </a:pPr>
            <a:endParaRPr lang="en-CA" altLang="en-US" sz="2000" dirty="0"/>
          </a:p>
          <a:p>
            <a:pPr marL="342650" lvl="1" indent="-342900">
              <a:spcBef>
                <a:spcPct val="0"/>
              </a:spcBef>
              <a:defRPr/>
            </a:pPr>
            <a:r>
              <a:rPr lang="en-CA" altLang="en-US" sz="2000" b="1" dirty="0"/>
              <a:t>Reminder: This session is being recorded.</a:t>
            </a:r>
          </a:p>
          <a:p>
            <a:pPr marL="882650" lvl="2" indent="-342900">
              <a:spcBef>
                <a:spcPct val="0"/>
              </a:spcBef>
              <a:defRPr/>
            </a:pPr>
            <a:r>
              <a:rPr lang="en-CA" altLang="en-US" sz="2000" dirty="0"/>
              <a:t>Turn on the microphone when we call </a:t>
            </a:r>
            <a:r>
              <a:rPr lang="en-CA" altLang="en-US" sz="2000"/>
              <a:t>your name</a:t>
            </a:r>
            <a:endParaRPr lang="en-CA" altLang="en-US" sz="2000" dirty="0"/>
          </a:p>
          <a:p>
            <a:pPr marL="882650" lvl="2" indent="-342900">
              <a:spcBef>
                <a:spcPct val="0"/>
              </a:spcBef>
              <a:defRPr/>
            </a:pPr>
            <a:r>
              <a:rPr lang="en-CA" altLang="en-US" sz="2000" dirty="0"/>
              <a:t>(Optional) to turn on the camera</a:t>
            </a:r>
          </a:p>
        </p:txBody>
      </p:sp>
      <p:pic>
        <p:nvPicPr>
          <p:cNvPr id="93187" name="Picture 2">
            <a:extLst>
              <a:ext uri="{FF2B5EF4-FFF2-40B4-BE49-F238E27FC236}">
                <a16:creationId xmlns:a16="http://schemas.microsoft.com/office/drawing/2014/main" id="{B405A8ED-C928-73EC-A221-E48630F31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916113"/>
            <a:ext cx="3311525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4D324C-A3CF-E143-B5AB-88D8C9250A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315913"/>
            <a:ext cx="7661275" cy="623887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sz="2400" dirty="0">
                <a:ea typeface="ＭＳ Ｐゴシック" charset="-128"/>
              </a:rPr>
              <a:t>Background</a:t>
            </a:r>
          </a:p>
        </p:txBody>
      </p:sp>
      <p:sp>
        <p:nvSpPr>
          <p:cNvPr id="28675" name="Text Placeholder 7">
            <a:extLst>
              <a:ext uri="{FF2B5EF4-FFF2-40B4-BE49-F238E27FC236}">
                <a16:creationId xmlns:a16="http://schemas.microsoft.com/office/drawing/2014/main" id="{8DD09DCC-2D68-9C42-AE13-B8B18932638B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439738" y="1131888"/>
            <a:ext cx="7661275" cy="539273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lvl="1" indent="-342900">
              <a:defRPr/>
            </a:pPr>
            <a:r>
              <a:rPr lang="en-CA" sz="2000" dirty="0"/>
              <a:t>Arts ISIT’s COVID-19 Faculty &amp; TA Preparedness Survey</a:t>
            </a:r>
          </a:p>
          <a:p>
            <a:pPr marL="825750" lvl="2" indent="-285750">
              <a:defRPr/>
            </a:pPr>
            <a:r>
              <a:rPr lang="en-CA" sz="2000" dirty="0"/>
              <a:t>393 responses from faculty, 203 from TAs</a:t>
            </a:r>
          </a:p>
          <a:p>
            <a:pPr marL="825750" lvl="2" indent="-285750">
              <a:defRPr/>
            </a:pPr>
            <a:r>
              <a:rPr lang="en-CA" sz="2000" dirty="0"/>
              <a:t>Received feedback on:</a:t>
            </a:r>
          </a:p>
          <a:p>
            <a:pPr marL="1185750" lvl="3" indent="-285750">
              <a:defRPr/>
            </a:pPr>
            <a:r>
              <a:rPr lang="en-CA" sz="2000" b="1" dirty="0"/>
              <a:t>Online course delivery options </a:t>
            </a:r>
          </a:p>
          <a:p>
            <a:pPr marL="1185750" lvl="3" indent="-285750">
              <a:defRPr/>
            </a:pPr>
            <a:r>
              <a:rPr lang="en-CA" sz="2000" dirty="0"/>
              <a:t>Copyright &amp; privacy </a:t>
            </a:r>
          </a:p>
          <a:p>
            <a:pPr marL="1185750" lvl="3" indent="-285750">
              <a:defRPr/>
            </a:pPr>
            <a:r>
              <a:rPr lang="en-CA" sz="2000" dirty="0"/>
              <a:t>Student assessment &amp; support options</a:t>
            </a:r>
          </a:p>
          <a:p>
            <a:pPr marL="1185750" lvl="3" indent="-285750">
              <a:defRPr/>
            </a:pPr>
            <a:r>
              <a:rPr lang="en-CA" sz="2000" dirty="0"/>
              <a:t>Remote exam options</a:t>
            </a:r>
          </a:p>
          <a:p>
            <a:pPr marL="1185750" lvl="3" indent="-285750">
              <a:defRPr/>
            </a:pPr>
            <a:endParaRPr lang="en-CA" sz="2000" b="1" dirty="0"/>
          </a:p>
          <a:p>
            <a:pPr marL="285750" lvl="1" indent="-285750">
              <a:defRPr/>
            </a:pPr>
            <a:r>
              <a:rPr lang="en-CA" sz="2000" dirty="0"/>
              <a:t>Arts Remote Teaching Template: </a:t>
            </a:r>
          </a:p>
          <a:p>
            <a:pPr marL="825750" lvl="2" indent="-285750">
              <a:defRPr/>
            </a:pPr>
            <a:r>
              <a:rPr lang="en-CA" sz="2000" dirty="0"/>
              <a:t>Ensuring instructors are provided with guidance on effective teaching strategies for remote teaching.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BBDD89-E787-4441-AE3E-8429E700B7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315913"/>
            <a:ext cx="7661275" cy="623887"/>
          </a:xfrm>
        </p:spPr>
        <p:txBody>
          <a:bodyPr/>
          <a:lstStyle/>
          <a:p>
            <a:pPr>
              <a:defRPr/>
            </a:pPr>
            <a:r>
              <a:rPr dirty="0"/>
              <a:t>Question – Factors impacting Student Satisfaction</a:t>
            </a:r>
          </a:p>
        </p:txBody>
      </p:sp>
      <p:pic>
        <p:nvPicPr>
          <p:cNvPr id="3" name="Rectangle 2">
            <a:extLst>
              <a:ext uri="{FF2B5EF4-FFF2-40B4-BE49-F238E27FC236}">
                <a16:creationId xmlns:a16="http://schemas.microsoft.com/office/drawing/2014/main" id="{7605A8A9-67EF-83BD-C932-82BD05DD891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81100"/>
            <a:ext cx="4470400" cy="394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TextBox 3">
            <a:extLst>
              <a:ext uri="{FF2B5EF4-FFF2-40B4-BE49-F238E27FC236}">
                <a16:creationId xmlns:a16="http://schemas.microsoft.com/office/drawing/2014/main" id="{12B3FD7C-0408-2E6A-949B-1C1DE2D64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3" y="884238"/>
            <a:ext cx="7335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800"/>
              <a:t>Based on (Tichavsky, Hunt, Driscoll and Jicha, 2015)</a:t>
            </a:r>
          </a:p>
        </p:txBody>
      </p:sp>
      <p:pic>
        <p:nvPicPr>
          <p:cNvPr id="30724" name="Picture 5">
            <a:extLst>
              <a:ext uri="{FF2B5EF4-FFF2-40B4-BE49-F238E27FC236}">
                <a16:creationId xmlns:a16="http://schemas.microsoft.com/office/drawing/2014/main" id="{D66B1AB3-EFD8-9389-3DB4-0A5C3AC88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4973638"/>
            <a:ext cx="5346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33C290-81F0-8149-8E63-14DCBDBC96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315913"/>
            <a:ext cx="7661275" cy="623887"/>
          </a:xfr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2770" name="Text Placeholder 2">
            <a:extLst>
              <a:ext uri="{FF2B5EF4-FFF2-40B4-BE49-F238E27FC236}">
                <a16:creationId xmlns:a16="http://schemas.microsoft.com/office/drawing/2014/main" id="{BC3021E7-796E-78ED-CCD5-B23A9512090B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439738" y="1131888"/>
            <a:ext cx="7661275" cy="5392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B7817484-FC98-1225-DFC7-F0BEBEEF2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2276475"/>
            <a:ext cx="4572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333333"/>
                </a:solidFill>
                <a:latin typeface="Open Sans" panose="020B0606030504020204" pitchFamily="34" charset="0"/>
              </a:rPr>
              <a:t>“Whereas online professors are holding students more accountable for their own learning, students would like to receive much more instruction…”</a:t>
            </a:r>
          </a:p>
          <a:p>
            <a:pPr algn="r"/>
            <a:r>
              <a:rPr lang="en-US" altLang="en-US">
                <a:solidFill>
                  <a:srgbClr val="333333"/>
                </a:solidFill>
                <a:latin typeface="Open Sans" panose="020B0606030504020204" pitchFamily="34" charset="0"/>
              </a:rPr>
              <a:t>Gaytan, 2015</a:t>
            </a:r>
            <a:endParaRPr lang="en-US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BBDD89-E787-4441-AE3E-8429E700B7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315913"/>
            <a:ext cx="7661275" cy="623887"/>
          </a:xfrm>
        </p:spPr>
        <p:txBody>
          <a:bodyPr/>
          <a:lstStyle/>
          <a:p>
            <a:pPr>
              <a:defRPr/>
            </a:pPr>
            <a:r>
              <a:rPr dirty="0"/>
              <a:t>Student Challenges</a:t>
            </a:r>
          </a:p>
        </p:txBody>
      </p:sp>
      <p:sp>
        <p:nvSpPr>
          <p:cNvPr id="49154" name="Text Placeholder 2">
            <a:extLst>
              <a:ext uri="{FF2B5EF4-FFF2-40B4-BE49-F238E27FC236}">
                <a16:creationId xmlns:a16="http://schemas.microsoft.com/office/drawing/2014/main" id="{B623B2F6-BE72-4B45-BFD4-141C114A5308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439738" y="1131888"/>
            <a:ext cx="7661275" cy="37369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lvl="1" indent="-342900">
              <a:spcBef>
                <a:spcPct val="0"/>
              </a:spcBef>
              <a:defRPr/>
            </a:pPr>
            <a:r>
              <a:rPr lang="en-CA" altLang="en-US" sz="2000" b="1" dirty="0"/>
              <a:t>Need for interaction – </a:t>
            </a:r>
            <a:r>
              <a:rPr lang="en-CA" altLang="en-US" sz="2000" dirty="0"/>
              <a:t>Both instructor and peer interaction are important, but instructor presence is especially important.</a:t>
            </a:r>
            <a:br>
              <a:rPr lang="en-CA" altLang="en-US" sz="2000" b="1" dirty="0"/>
            </a:br>
            <a:endParaRPr lang="en-CA" altLang="en-US" sz="2000" b="1" dirty="0"/>
          </a:p>
          <a:p>
            <a:pPr marL="285750" lvl="1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CA" altLang="en-US" sz="2000" b="1" dirty="0"/>
              <a:t>Staying Motivated </a:t>
            </a:r>
            <a:r>
              <a:rPr lang="en-CA" altLang="en-US" sz="2000" dirty="0"/>
              <a:t>– Online students often feel isolated.  Students need extra guidance, motivation and support.</a:t>
            </a:r>
          </a:p>
          <a:p>
            <a:pPr marL="285750" lvl="1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CA" altLang="en-US" sz="2000" dirty="0"/>
          </a:p>
          <a:p>
            <a:pPr marL="285750" lvl="1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CA" altLang="en-US" sz="2000" b="1" dirty="0"/>
              <a:t>Staying Focused </a:t>
            </a:r>
            <a:r>
              <a:rPr lang="en-CA" altLang="en-US" sz="2000" dirty="0"/>
              <a:t>– Online learning requires more self-direction.  Students often have trouble keeping track of what to do and when to do it, especially across multiple courses.</a:t>
            </a:r>
            <a:br>
              <a:rPr lang="en-CA" altLang="en-US" sz="2000" dirty="0"/>
            </a:br>
            <a:endParaRPr lang="en-CA" altLang="en-US" sz="2000" dirty="0"/>
          </a:p>
          <a:p>
            <a:pPr marL="285750" lvl="1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CA" altLang="en-US" sz="2000" dirty="0"/>
          </a:p>
          <a:p>
            <a:pPr lvl="1" indent="0">
              <a:spcBef>
                <a:spcPct val="0"/>
              </a:spcBef>
              <a:buFont typeface="Arial"/>
              <a:buNone/>
              <a:defRPr/>
            </a:pPr>
            <a:endParaRPr lang="en-CA" altLang="en-US" sz="2000" dirty="0"/>
          </a:p>
          <a:p>
            <a:pPr>
              <a:spcBef>
                <a:spcPct val="0"/>
              </a:spcBef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BBDD89-E787-4441-AE3E-8429E700B7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315913"/>
            <a:ext cx="7661275" cy="623887"/>
          </a:xfrm>
        </p:spPr>
        <p:txBody>
          <a:bodyPr/>
          <a:lstStyle/>
          <a:p>
            <a:pPr>
              <a:defRPr/>
            </a:pPr>
            <a:r>
              <a:rPr dirty="0"/>
              <a:t>Focus on Learning Goals</a:t>
            </a:r>
          </a:p>
        </p:txBody>
      </p:sp>
      <p:sp>
        <p:nvSpPr>
          <p:cNvPr id="35842" name="Text Placeholder 2">
            <a:extLst>
              <a:ext uri="{FF2B5EF4-FFF2-40B4-BE49-F238E27FC236}">
                <a16:creationId xmlns:a16="http://schemas.microsoft.com/office/drawing/2014/main" id="{07C2AF03-CFFD-3232-6796-A244F5FA7273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439738" y="1131888"/>
            <a:ext cx="7661275" cy="1792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CA" altLang="en-US" sz="2000" b="1"/>
              <a:t>Align </a:t>
            </a:r>
            <a:r>
              <a:rPr lang="en-CA" altLang="en-US" sz="2000"/>
              <a:t>course elements with learning goals to focus student and instructor time on the areas where it will be most meaningful.</a:t>
            </a:r>
          </a:p>
          <a:p>
            <a:pPr lvl="1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n-CA" altLang="en-US" sz="2000"/>
          </a:p>
        </p:txBody>
      </p:sp>
      <p:grpSp>
        <p:nvGrpSpPr>
          <p:cNvPr id="35843" name="Group 22">
            <a:extLst>
              <a:ext uri="{FF2B5EF4-FFF2-40B4-BE49-F238E27FC236}">
                <a16:creationId xmlns:a16="http://schemas.microsoft.com/office/drawing/2014/main" id="{C00B7514-D922-197E-6545-2EA11BF0ADB1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2349500"/>
            <a:ext cx="7467600" cy="3530600"/>
            <a:chOff x="417482" y="2564904"/>
            <a:chExt cx="7466886" cy="353149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4E26039-AA3C-2E40-B9F5-EEB8B105A8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63562" y="3789177"/>
              <a:ext cx="1068286" cy="933686"/>
            </a:xfrm>
            <a:prstGeom prst="line">
              <a:avLst/>
            </a:prstGeom>
            <a:ln w="762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356437E-9420-A649-B1CF-8DD62F8AF6EC}"/>
                </a:ext>
              </a:extLst>
            </p:cNvPr>
            <p:cNvCxnSpPr>
              <a:cxnSpLocks/>
              <a:stCxn id="12" idx="5"/>
            </p:cNvCxnSpPr>
            <p:nvPr/>
          </p:nvCxnSpPr>
          <p:spPr>
            <a:xfrm>
              <a:off x="5096985" y="3833638"/>
              <a:ext cx="987331" cy="890812"/>
            </a:xfrm>
            <a:prstGeom prst="line">
              <a:avLst/>
            </a:prstGeom>
            <a:ln w="762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507E953-C32A-7E42-8AF6-F6D513939B61}"/>
                </a:ext>
              </a:extLst>
            </p:cNvPr>
            <p:cNvSpPr/>
            <p:nvPr/>
          </p:nvSpPr>
          <p:spPr>
            <a:xfrm>
              <a:off x="417482" y="4610121"/>
              <a:ext cx="2808018" cy="1486276"/>
            </a:xfrm>
            <a:prstGeom prst="ellips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Teaching &amp; Learning Activities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2B6F336-9616-B14A-98F7-FFD54D817879}"/>
                </a:ext>
              </a:extLst>
            </p:cNvPr>
            <p:cNvSpPr/>
            <p:nvPr/>
          </p:nvSpPr>
          <p:spPr>
            <a:xfrm>
              <a:off x="5076349" y="4610121"/>
              <a:ext cx="2808019" cy="1486276"/>
            </a:xfrm>
            <a:prstGeom prst="ellips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Feedback and Assessment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F596C62-5A0C-BF46-AF1C-73A46A8B84D2}"/>
                </a:ext>
              </a:extLst>
            </p:cNvPr>
            <p:cNvSpPr/>
            <p:nvPr/>
          </p:nvSpPr>
          <p:spPr>
            <a:xfrm>
              <a:off x="2700089" y="2564904"/>
              <a:ext cx="2808018" cy="1486276"/>
            </a:xfrm>
            <a:prstGeom prst="ellips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Learning Goals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2AB888-7350-3142-8BE7-2BF6786EC260}"/>
                </a:ext>
              </a:extLst>
            </p:cNvPr>
            <p:cNvCxnSpPr>
              <a:cxnSpLocks/>
              <a:endCxn id="11" idx="2"/>
            </p:cNvCxnSpPr>
            <p:nvPr/>
          </p:nvCxnSpPr>
          <p:spPr>
            <a:xfrm>
              <a:off x="3225500" y="5326265"/>
              <a:ext cx="1850848" cy="26994"/>
            </a:xfrm>
            <a:prstGeom prst="line">
              <a:avLst/>
            </a:prstGeom>
            <a:ln w="762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844" name="TextBox 23">
            <a:extLst>
              <a:ext uri="{FF2B5EF4-FFF2-40B4-BE49-F238E27FC236}">
                <a16:creationId xmlns:a16="http://schemas.microsoft.com/office/drawing/2014/main" id="{5E749C00-F851-B859-D763-B3604C4D5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6453188"/>
            <a:ext cx="43926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L. Dee Fink, </a:t>
            </a:r>
            <a:r>
              <a:rPr lang="en-US" altLang="en-US" sz="1200" i="1"/>
              <a:t>Creating Significant Learning Experiences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BC Brand 1">
      <a:dk1>
        <a:srgbClr val="002040"/>
      </a:dk1>
      <a:lt1>
        <a:sysClr val="window" lastClr="FFFFFF"/>
      </a:lt1>
      <a:dk2>
        <a:srgbClr val="486B7F"/>
      </a:dk2>
      <a:lt2>
        <a:srgbClr val="EEECE1"/>
      </a:lt2>
      <a:accent1>
        <a:srgbClr val="002040"/>
      </a:accent1>
      <a:accent2>
        <a:srgbClr val="2E526B"/>
      </a:accent2>
      <a:accent3>
        <a:srgbClr val="6A8999"/>
      </a:accent3>
      <a:accent4>
        <a:srgbClr val="A7B9C1"/>
      </a:accent4>
      <a:accent5>
        <a:srgbClr val="BECBD0"/>
      </a:accent5>
      <a:accent6>
        <a:srgbClr val="D0DCD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UBC Brand 1">
    <a:dk1>
      <a:srgbClr val="002040"/>
    </a:dk1>
    <a:lt1>
      <a:sysClr val="window" lastClr="FFFFFF"/>
    </a:lt1>
    <a:dk2>
      <a:srgbClr val="486B7F"/>
    </a:dk2>
    <a:lt2>
      <a:srgbClr val="EEECE1"/>
    </a:lt2>
    <a:accent1>
      <a:srgbClr val="002040"/>
    </a:accent1>
    <a:accent2>
      <a:srgbClr val="2E526B"/>
    </a:accent2>
    <a:accent3>
      <a:srgbClr val="6A8999"/>
    </a:accent3>
    <a:accent4>
      <a:srgbClr val="A7B9C1"/>
    </a:accent4>
    <a:accent5>
      <a:srgbClr val="BECBD0"/>
    </a:accent5>
    <a:accent6>
      <a:srgbClr val="D0DCDF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8824</TotalTime>
  <Words>1423</Words>
  <Application>Microsoft Office PowerPoint</Application>
  <PresentationFormat>On-screen Show (4:3)</PresentationFormat>
  <Paragraphs>214</Paragraphs>
  <Slides>50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Arial</vt:lpstr>
      <vt:lpstr>MS PGothic</vt:lpstr>
      <vt:lpstr>Calibri</vt:lpstr>
      <vt:lpstr>Whitney Book</vt:lpstr>
      <vt:lpstr>Arial Black</vt:lpstr>
      <vt:lpstr>Open Sans</vt:lpstr>
      <vt:lpstr>Oswald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Remote Teaching Template</vt:lpstr>
      <vt:lpstr>Differences between Demo site and Template site</vt:lpstr>
      <vt:lpstr>PowerPoint Presentation</vt:lpstr>
      <vt:lpstr>Highlights - Design Considerations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Use the Template site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Ann Goncalves</dc:creator>
  <cp:lastModifiedBy>Leanna C</cp:lastModifiedBy>
  <cp:revision>351</cp:revision>
  <cp:lastPrinted>2015-09-29T17:52:21Z</cp:lastPrinted>
  <dcterms:created xsi:type="dcterms:W3CDTF">2010-06-15T20:07:28Z</dcterms:created>
  <dcterms:modified xsi:type="dcterms:W3CDTF">2023-07-10T18:32:55Z</dcterms:modified>
</cp:coreProperties>
</file>