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91" r:id="rId2"/>
    <p:sldId id="319" r:id="rId3"/>
    <p:sldId id="320" r:id="rId4"/>
    <p:sldId id="316" r:id="rId5"/>
    <p:sldId id="317" r:id="rId6"/>
    <p:sldId id="302" r:id="rId7"/>
    <p:sldId id="306" r:id="rId8"/>
    <p:sldId id="307" r:id="rId9"/>
    <p:sldId id="301" r:id="rId10"/>
    <p:sldId id="292" r:id="rId11"/>
    <p:sldId id="308" r:id="rId12"/>
    <p:sldId id="313" r:id="rId13"/>
    <p:sldId id="314" r:id="rId14"/>
    <p:sldId id="309" r:id="rId15"/>
    <p:sldId id="315" r:id="rId16"/>
    <p:sldId id="310" r:id="rId17"/>
    <p:sldId id="311" r:id="rId18"/>
    <p:sldId id="312" r:id="rId19"/>
    <p:sldId id="318" r:id="rId20"/>
    <p:sldId id="305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584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1440">
          <p15:clr>
            <a:srgbClr val="A4A3A4"/>
          </p15:clr>
        </p15:guide>
        <p15:guide id="6" orient="horz" pos="1872">
          <p15:clr>
            <a:srgbClr val="A4A3A4"/>
          </p15:clr>
        </p15:guide>
        <p15:guide id="7" orient="horz" pos="172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pos="2880">
          <p15:clr>
            <a:srgbClr val="A4A3A4"/>
          </p15:clr>
        </p15:guide>
        <p15:guide id="10" pos="1728">
          <p15:clr>
            <a:srgbClr val="A4A3A4"/>
          </p15:clr>
        </p15:guide>
        <p15:guide id="11" pos="721">
          <p15:clr>
            <a:srgbClr val="A4A3A4"/>
          </p15:clr>
        </p15:guide>
        <p15:guide id="12" pos="1144">
          <p15:clr>
            <a:srgbClr val="A4A3A4"/>
          </p15:clr>
        </p15:guide>
        <p15:guide id="13" pos="3455">
          <p15:clr>
            <a:srgbClr val="A4A3A4"/>
          </p15:clr>
        </p15:guide>
        <p15:guide id="14" pos="5184">
          <p15:clr>
            <a:srgbClr val="A4A3A4"/>
          </p15:clr>
        </p15:guide>
        <p15:guide id="15" pos="2305">
          <p15:clr>
            <a:srgbClr val="A4A3A4"/>
          </p15:clr>
        </p15:guide>
        <p15:guide id="16" pos="40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8"/>
    <p:restoredTop sz="94614"/>
  </p:normalViewPr>
  <p:slideViewPr>
    <p:cSldViewPr snapToObjects="1">
      <p:cViewPr varScale="1">
        <p:scale>
          <a:sx n="98" d="100"/>
          <a:sy n="98" d="100"/>
        </p:scale>
        <p:origin x="1524" y="78"/>
      </p:cViewPr>
      <p:guideLst>
        <p:guide orient="horz" pos="2160"/>
        <p:guide orient="horz" pos="1584"/>
        <p:guide orient="horz" pos="1296"/>
        <p:guide orient="horz" pos="1008"/>
        <p:guide orient="horz" pos="1440"/>
        <p:guide orient="horz" pos="1872"/>
        <p:guide orient="horz" pos="1728"/>
        <p:guide orient="horz" pos="1152"/>
        <p:guide pos="2880"/>
        <p:guide pos="1728"/>
        <p:guide pos="721"/>
        <p:guide pos="1144"/>
        <p:guide pos="3455"/>
        <p:guide pos="5184"/>
        <p:guide pos="2305"/>
        <p:guide pos="4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00" d="100"/>
          <a:sy n="100" d="100"/>
        </p:scale>
        <p:origin x="-428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3020E8-DA83-4AAE-AAF0-7C5E39E72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C0548-5B74-4F86-9D75-4565AF8BDC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1A81BE-3641-4A28-AEA2-E8AA1B4AA394}" type="datetime1">
              <a:rPr lang="en-US" altLang="en-US"/>
              <a:pPr>
                <a:defRPr/>
              </a:pPr>
              <a:t>7/10/2023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E50C18-2E39-4400-AC6B-11BAC24882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D4490-8B10-4EFD-97EC-0F2B6C7AC2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F0ADB-EDDD-46D6-BB0B-9FB1F81F90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166A4-861F-45D1-AD96-536EF2762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0E9D82B-AEE1-4AF5-90DD-EDF0BE664E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6ECA88EF-5B98-0345-7E95-FF311FEA7B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B7D439D8-03D4-EFE9-2201-6120298AD8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4D3AB7FB-7028-8F49-189D-75766F604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82FA61-4619-4F83-8057-599E9571771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B6FEE925-4870-1FC3-15AE-A9CF5E1C2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A73671D4-4952-0183-6C70-7AB70C852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86CAE3D9-0F44-FE1E-52E0-FB2E0BC94D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D6D1324-7654-4710-8EC9-7C7BCB359C04}" type="slidenum">
              <a:rPr lang="en-US" altLang="en-US" sz="120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70D80B7B-B6C4-7321-1C3E-A5554A27AB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7D88096-4B07-3765-3DB9-2D92FF7A3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E26343E3-F8C5-E5AC-2F42-AB9BA0BC35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3581816-4E66-4B30-8A84-389A977A41FE}" type="slidenum">
              <a:rPr lang="en-US" altLang="en-US" sz="1200">
                <a:latin typeface="Calibri" panose="020F0502020204030204" pitchFamily="34" charset="0"/>
              </a:rPr>
              <a:pPr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633CA747-3CED-041F-3421-D383CA563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B2BDA836-FB59-5D8F-2B5F-3EF5C9FF5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C3EE7C5D-AC0F-D02B-678E-D3A8D71152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C2B4FE-9284-43A5-91D5-783B82B26841}" type="slidenum">
              <a:rPr lang="en-US" altLang="en-US" sz="1200">
                <a:latin typeface="Calibri" panose="020F0502020204030204" pitchFamily="34" charset="0"/>
              </a:rPr>
              <a:pPr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274C3A3D-3644-A795-B790-E3A144468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4356FC8F-9112-E704-0BC8-FCF3F4DED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3DF2C4B-31FF-AA36-4C2D-71A86F679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B17207-8723-44A0-86B5-9D5CCF50AE32}" type="slidenum">
              <a:rPr lang="en-US" altLang="en-US" sz="1200">
                <a:latin typeface="Calibri" panose="020F0502020204030204" pitchFamily="34" charset="0"/>
              </a:rPr>
              <a:pPr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-mall.fixed.jpg">
            <a:extLst>
              <a:ext uri="{FF2B5EF4-FFF2-40B4-BE49-F238E27FC236}">
                <a16:creationId xmlns:a16="http://schemas.microsoft.com/office/drawing/2014/main" id="{7D9BF19E-0E1B-3676-FE08-ED37E0876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838C7A-E6CE-54E2-30BF-6507BABD1021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757EE-4486-1191-9D85-A3E2F8BBEFB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F6C8D72F-E6CA-F5E8-32F8-57CAD6869A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61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A Evening-047.jpg">
            <a:extLst>
              <a:ext uri="{FF2B5EF4-FFF2-40B4-BE49-F238E27FC236}">
                <a16:creationId xmlns:a16="http://schemas.microsoft.com/office/drawing/2014/main" id="{7AF1B78E-BAE6-C7E5-0BD1-AAEF9AAC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36FAD4-886D-6494-4322-48617569258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E89D110B-45D0-4075-B49E-9448ED02F6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2E8585D-967B-31D1-0328-3CC99366E976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b="0" i="0" kern="0" spc="20" baseline="0">
                <a:solidFill>
                  <a:srgbClr val="0C2344"/>
                </a:solidFill>
                <a:latin typeface="Whitney Semibold"/>
                <a:ea typeface="ＭＳ Ｐゴシック" charset="-128"/>
                <a:cs typeface="Whitney Semi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CA" dirty="0">
              <a:solidFill>
                <a:srgbClr val="FFFFFF"/>
              </a:solidFill>
              <a:latin typeface="Whitney Book"/>
              <a:cs typeface="Whitney Book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273F4BD-3240-A011-DBD8-C709AE47F25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173B5FAC-2F5B-4A4F-9745-AD7E5BF9FF98}" type="slidenum">
              <a:rPr lang="en-US" altLang="en-US" sz="9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9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1794F592-7438-FF34-7428-A04193713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826F8D-1AAA-8BAE-ADA6-3AAFFB0A3892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E10C3EF0-DF65-BF9D-8BC2-495AA08F8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337EABF4-BFBE-5C82-ABDA-9552EF86DB2A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E8ABB276-44E4-497A-ADED-0D911B55CE19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4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1969092_d77b6aa5ab_o.jpg">
            <a:extLst>
              <a:ext uri="{FF2B5EF4-FFF2-40B4-BE49-F238E27FC236}">
                <a16:creationId xmlns:a16="http://schemas.microsoft.com/office/drawing/2014/main" id="{9F5BCCAE-5E9E-1FC0-6905-1942A7832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24B8443-1054-CE73-18D2-D6B32B230819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s4b282c2015.png">
            <a:extLst>
              <a:ext uri="{FF2B5EF4-FFF2-40B4-BE49-F238E27FC236}">
                <a16:creationId xmlns:a16="http://schemas.microsoft.com/office/drawing/2014/main" id="{6C173151-ABD0-28D0-0A7B-E1E21ED2E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6F562E6C-1696-F923-142A-98C0D4D8FF4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AFFE3771-E64C-4A00-88F3-64A721039CBE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47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6C6E525-3813-7AD8-D7EC-FB671311909C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E0D1FF9A-BE06-4D5E-BA0A-7298C885CA76}" type="slidenum">
              <a:rPr lang="en-US" altLang="en-US" sz="9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pic>
        <p:nvPicPr>
          <p:cNvPr id="3" name="Picture 9" descr="s4b282c2015.png">
            <a:extLst>
              <a:ext uri="{FF2B5EF4-FFF2-40B4-BE49-F238E27FC236}">
                <a16:creationId xmlns:a16="http://schemas.microsoft.com/office/drawing/2014/main" id="{7CF102BF-5938-1B69-C193-4CA91A336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40481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44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E7FB3C-5EC5-68F3-54DB-50295C8A965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CC215485-8C7E-D199-2A47-8BE55D16D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46088"/>
            <a:ext cx="252412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ADA21332-C31A-C9C9-1CDB-01F7A80C9F1F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549312D9-7684-4398-88B0-A4FF0B65CDB9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0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8908073_a6d2e240c9_k.jpg">
            <a:extLst>
              <a:ext uri="{FF2B5EF4-FFF2-40B4-BE49-F238E27FC236}">
                <a16:creationId xmlns:a16="http://schemas.microsoft.com/office/drawing/2014/main" id="{34185818-FD48-D595-A149-E7E78C78D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AA21B6-3FA2-7461-FDF3-8F07986BA7DA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1EC71B2-018E-CEB2-17DF-9DAC6A59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446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2F884B1A-4FE2-5E49-088A-7A853F881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6987FA-29A8-4F7E-21F1-AC8D2D12A007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8420DCAD-28C5-2D08-CE45-61627DEC3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5798_3e8cac60e0_o.jpg">
            <a:extLst>
              <a:ext uri="{FF2B5EF4-FFF2-40B4-BE49-F238E27FC236}">
                <a16:creationId xmlns:a16="http://schemas.microsoft.com/office/drawing/2014/main" id="{D8521A14-CB99-D13D-B844-65082EF14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20D39D-A95B-9442-B7A5-FB7128EAD360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6E0F285F-8585-4A6C-66A5-5E3B3E40B5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8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900253528_e638090e1d_o.jpg">
            <a:extLst>
              <a:ext uri="{FF2B5EF4-FFF2-40B4-BE49-F238E27FC236}">
                <a16:creationId xmlns:a16="http://schemas.microsoft.com/office/drawing/2014/main" id="{5F40A132-2E64-92FD-EFB4-F5265F6C1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C8FD8B-26FD-68F7-D9D3-220C38F04CCD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93C6F-EA81-1E7D-B00B-A7830A71BE04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C307514A-ECD1-93C3-B4C1-64827CDE0A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1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903192319_565a1588df_k.jpg">
            <a:extLst>
              <a:ext uri="{FF2B5EF4-FFF2-40B4-BE49-F238E27FC236}">
                <a16:creationId xmlns:a16="http://schemas.microsoft.com/office/drawing/2014/main" id="{2BE504A0-C540-1DC3-8BF4-8B877CB3E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9468908073_a6d2e240c9_k.jpg">
            <a:extLst>
              <a:ext uri="{FF2B5EF4-FFF2-40B4-BE49-F238E27FC236}">
                <a16:creationId xmlns:a16="http://schemas.microsoft.com/office/drawing/2014/main" id="{F28BF44C-2BF4-24A8-ECC2-9494CD0A7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E391F2-8918-825F-84D6-B39C0BEDB202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3FD69-7155-EE96-95E6-3677B1136AE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 descr="s4b282c2015.png">
            <a:extLst>
              <a:ext uri="{FF2B5EF4-FFF2-40B4-BE49-F238E27FC236}">
                <a16:creationId xmlns:a16="http://schemas.microsoft.com/office/drawing/2014/main" id="{526A6C1F-7C77-C0CF-164B-B33C83865D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73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734603791_87ba8475ca_o.jpg">
            <a:extLst>
              <a:ext uri="{FF2B5EF4-FFF2-40B4-BE49-F238E27FC236}">
                <a16:creationId xmlns:a16="http://schemas.microsoft.com/office/drawing/2014/main" id="{00B188FB-EB5E-AA6C-DDF4-0EAD588D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042AFD-A1CC-F677-F117-2C984E65C579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DF443-AB7C-4469-570D-51777385395B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B7E2791A-0204-3C6F-205B-37F9A1EA2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81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3611106_86502c1841_k.jpg">
            <a:extLst>
              <a:ext uri="{FF2B5EF4-FFF2-40B4-BE49-F238E27FC236}">
                <a16:creationId xmlns:a16="http://schemas.microsoft.com/office/drawing/2014/main" id="{A5D4A876-8B70-0129-E06F-FF6C3B48F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9EE96F-4897-2EA8-F74E-04FC3CB0C317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9AD245-BE47-2430-35CD-5F8D74749EB1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9" descr="s4b282c2015.png">
            <a:extLst>
              <a:ext uri="{FF2B5EF4-FFF2-40B4-BE49-F238E27FC236}">
                <a16:creationId xmlns:a16="http://schemas.microsoft.com/office/drawing/2014/main" id="{8B1F1B9A-4EC1-41BD-CBE5-23E547F7F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00DD047-DF77-1519-3C60-491A778AC7A5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D0998E16-CDE7-4505-A6C4-A70C1444D675}" type="slidenum">
              <a:rPr lang="en-US" altLang="en-US" sz="90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206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467264904_bdb80a731c_o.jpg">
            <a:extLst>
              <a:ext uri="{FF2B5EF4-FFF2-40B4-BE49-F238E27FC236}">
                <a16:creationId xmlns:a16="http://schemas.microsoft.com/office/drawing/2014/main" id="{99A5AF2E-8E69-6AD3-169B-3DDD074CF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0C06D3-B2E5-7EEA-5805-731CAA6C2A22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B75F0-EE92-6615-26FA-8AFDB836AACD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4" descr="s4b282c2015.png">
            <a:extLst>
              <a:ext uri="{FF2B5EF4-FFF2-40B4-BE49-F238E27FC236}">
                <a16:creationId xmlns:a16="http://schemas.microsoft.com/office/drawing/2014/main" id="{DAFEC8A6-1555-A9DD-B422-6F7AAFEB6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0C62DA05-7AFC-DD4F-F6A3-871BC812257E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8C69E966-6CE3-49DD-AF35-6E0F9803BE81}" type="slidenum">
              <a:rPr lang="en-US" altLang="en-US" sz="90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55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3615986_7c97fbf65b_o.jpg">
            <a:extLst>
              <a:ext uri="{FF2B5EF4-FFF2-40B4-BE49-F238E27FC236}">
                <a16:creationId xmlns:a16="http://schemas.microsoft.com/office/drawing/2014/main" id="{863F02E8-2F4F-3DB5-DBEF-F41EFB3EC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369EEF-8BDB-B442-7D14-AF3459D42FAD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EFB0FE-78F6-4056-E1D6-5328FCCE171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" name="Picture 4" descr="s4b282c2015.png">
            <a:extLst>
              <a:ext uri="{FF2B5EF4-FFF2-40B4-BE49-F238E27FC236}">
                <a16:creationId xmlns:a16="http://schemas.microsoft.com/office/drawing/2014/main" id="{FBF3496B-9FD4-0B74-2360-CA6EA87FB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7F36978-5D2A-3D0F-9285-A7A54EACDD40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B2A55432-3720-4CF3-82BD-A3038FFF275C}" type="slidenum">
              <a:rPr lang="en-US" altLang="en-US" sz="90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946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4b282c2015.png">
            <a:extLst>
              <a:ext uri="{FF2B5EF4-FFF2-40B4-BE49-F238E27FC236}">
                <a16:creationId xmlns:a16="http://schemas.microsoft.com/office/drawing/2014/main" id="{532E3593-7AB2-44DF-ACCF-BF8D2E1A2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7F44D44D-3B60-DC9E-740A-D1AFED9438F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DE1EE009-2B88-432E-A619-45FB6136B86C}" type="slidenum">
              <a:rPr lang="en-US" altLang="en-US" sz="90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4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B2DC22-242E-80AB-B0C7-40CF11BA12D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18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2" descr="2014_logo_only_reverse.png">
            <a:extLst>
              <a:ext uri="{FF2B5EF4-FFF2-40B4-BE49-F238E27FC236}">
                <a16:creationId xmlns:a16="http://schemas.microsoft.com/office/drawing/2014/main" id="{546245E9-D43C-9D6E-5B1E-FDCFFE6BC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1419225"/>
            <a:ext cx="407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9DA3076-C5A8-05C4-3005-1AFACC18F94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</a:pPr>
            <a:fld id="{503F2964-209F-4510-854B-AAB7070576E7}" type="slidenum">
              <a:rPr lang="en-US" altLang="en-US" sz="90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>
                <a:solidFill>
                  <a:srgbClr val="FFFFFF"/>
                </a:solidFill>
              </a:defRPr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>
                <a:solidFill>
                  <a:srgbClr val="FFFFFF"/>
                </a:solidFill>
              </a:defRPr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>
                <a:solidFill>
                  <a:srgbClr val="FFFFFF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44" r:id="rId1"/>
    <p:sldLayoutId id="2147485545" r:id="rId2"/>
    <p:sldLayoutId id="2147485546" r:id="rId3"/>
    <p:sldLayoutId id="2147485547" r:id="rId4"/>
    <p:sldLayoutId id="2147485548" r:id="rId5"/>
    <p:sldLayoutId id="2147485549" r:id="rId6"/>
    <p:sldLayoutId id="2147485550" r:id="rId7"/>
    <p:sldLayoutId id="2147485551" r:id="rId8"/>
    <p:sldLayoutId id="2147485552" r:id="rId9"/>
    <p:sldLayoutId id="2147485553" r:id="rId10"/>
    <p:sldLayoutId id="2147485554" r:id="rId11"/>
    <p:sldLayoutId id="2147485555" r:id="rId12"/>
    <p:sldLayoutId id="2147485556" r:id="rId13"/>
    <p:sldLayoutId id="2147485557" r:id="rId14"/>
    <p:sldLayoutId id="2147485558" r:id="rId15"/>
    <p:sldLayoutId id="2147485559" r:id="rId16"/>
    <p:sldLayoutId id="2147485560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canvaslms.com/docs/DOC-3313-quiz-settings-to-maximize-security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ts.helpdesk@ubc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ubc.ca/owa/redir.aspx?REF=I1RveE8T1IBWMkHckTcfv-7VDBrHRXdiKP9h8rUobkJT6gUtc8fXCAFodHRwczovL3NlbmF0ZS51YmMuY2Evc2l0ZXMvc2VuYXRlLnViYy5jYS9maWxlcy9kb3dubG9hZHMvUG9saWN5LTIwMTkwMjA3LVYtMTMwLVN5bGxhYnVzLnBkZg..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331913"/>
            <a:ext cx="5430838" cy="1824037"/>
          </a:xfrm>
        </p:spPr>
        <p:txBody>
          <a:bodyPr/>
          <a:lstStyle/>
          <a:p>
            <a:pPr>
              <a:defRPr/>
            </a:pPr>
            <a:r>
              <a:rPr lang="en-US" dirty="0"/>
              <a:t>EXAM CONTINUITY DURING COVID-19</a:t>
            </a:r>
            <a:endParaRPr lang="en-US" spc="100" dirty="0">
              <a:ea typeface="ＭＳ Ｐゴシック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2420938"/>
            <a:ext cx="5430838" cy="3603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Q&amp;A Discussion and Faculty Presentations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284538"/>
            <a:ext cx="5430838" cy="5445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Wednesday, April 8</a:t>
            </a:r>
            <a:r>
              <a:rPr lang="en-US" sz="1200" baseline="30000" dirty="0">
                <a:ea typeface="ＭＳ Ｐゴシック" charset="-128"/>
              </a:rPr>
              <a:t>th</a:t>
            </a:r>
            <a:r>
              <a:rPr lang="en-US" sz="1200" dirty="0">
                <a:ea typeface="ＭＳ Ｐゴシック" charset="-128"/>
              </a:rPr>
              <a:t>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18A0B02A-CD58-4861-AA20-1A02D4AA0B7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lvl="1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/>
              <a:t>Consider allowing students some choice.</a:t>
            </a:r>
          </a:p>
          <a:p>
            <a:pPr marL="996950" lvl="2" indent="-457200">
              <a:spcBef>
                <a:spcPct val="0"/>
              </a:spcBef>
              <a:defRPr/>
            </a:pPr>
            <a:r>
              <a:rPr lang="en-US" altLang="en-US" sz="1800" dirty="0"/>
              <a:t>Timing</a:t>
            </a:r>
          </a:p>
          <a:p>
            <a:pPr marL="996950" lvl="2" indent="-457200">
              <a:spcBef>
                <a:spcPct val="0"/>
              </a:spcBef>
              <a:defRPr/>
            </a:pPr>
            <a:r>
              <a:rPr lang="en-US" altLang="en-US" sz="1800" dirty="0"/>
              <a:t>Reweighting</a:t>
            </a:r>
          </a:p>
          <a:p>
            <a:pPr marL="996950" lvl="2" indent="-457200">
              <a:spcBef>
                <a:spcPct val="0"/>
              </a:spcBef>
              <a:defRPr/>
            </a:pPr>
            <a:r>
              <a:rPr lang="en-US" altLang="en-US" sz="1800" dirty="0"/>
              <a:t>Options</a:t>
            </a:r>
          </a:p>
          <a:p>
            <a:pPr>
              <a:defRPr/>
            </a:pPr>
            <a:endParaRPr lang="en-CA" sz="18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b="1" dirty="0"/>
              <a:t>Instructors should use scheduled exam times from the registrar </a:t>
            </a:r>
            <a:r>
              <a:rPr lang="en-CA" sz="1800" dirty="0"/>
              <a:t>to remove the potential for exam overlap.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1800" dirty="0"/>
              <a:t>All proctoring or lock-browser software have </a:t>
            </a:r>
            <a:r>
              <a:rPr lang="en-CA" sz="1800" b="1" dirty="0"/>
              <a:t>technical requirements</a:t>
            </a:r>
            <a:endParaRPr lang="en-CA" sz="1800" dirty="0"/>
          </a:p>
          <a:p>
            <a:pPr marL="825750" lvl="2" indent="-285750">
              <a:defRPr/>
            </a:pPr>
            <a:r>
              <a:rPr lang="en-CA" sz="1800" dirty="0"/>
              <a:t>Good tools for upcoming Summer courses with enough guidelines, notice, and support to our students</a:t>
            </a:r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EA31D9-D652-40F8-A166-8931E00B2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33794" name="Text Placeholder 7">
            <a:extLst>
              <a:ext uri="{FF2B5EF4-FFF2-40B4-BE49-F238E27FC236}">
                <a16:creationId xmlns:a16="http://schemas.microsoft.com/office/drawing/2014/main" id="{C707BD4E-814F-CA87-EC78-C6D3CC2FCB5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1800" b="1"/>
              <a:t>Adding an </a:t>
            </a:r>
            <a:r>
              <a:rPr lang="en-US" altLang="en-US" sz="1800" b="1"/>
              <a:t>honor code/pledge (should be a must!):</a:t>
            </a:r>
            <a:r>
              <a:rPr lang="en-CA" altLang="en-US" sz="1800"/>
              <a:t> Students must be reminded at the beginning of the exam that the work is to be independent and comply with UBC exam integrity policy. </a:t>
            </a:r>
          </a:p>
          <a:p>
            <a:pPr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1800"/>
          </a:p>
          <a:p>
            <a:pPr lvl="1" indent="-17938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1800" b="1"/>
              <a:t>How to do this? </a:t>
            </a:r>
          </a:p>
          <a:p>
            <a:pPr marL="539750" lvl="2" indent="-179388">
              <a:spcBef>
                <a:spcPct val="0"/>
              </a:spcBef>
            </a:pPr>
            <a:r>
              <a:rPr lang="en-CA" altLang="en-US" sz="1800"/>
              <a:t>Add a question to each online Canvas quiz that is a</a:t>
            </a:r>
            <a:r>
              <a:rPr lang="en-CA" altLang="en-US" sz="1800" b="1"/>
              <a:t> “true/false” </a:t>
            </a:r>
            <a:r>
              <a:rPr lang="en-CA" altLang="en-US" sz="1800"/>
              <a:t>or a </a:t>
            </a:r>
            <a:r>
              <a:rPr lang="en-CA" altLang="en-US" sz="1800" b="1"/>
              <a:t>“single-option multiple choice question” </a:t>
            </a:r>
            <a:r>
              <a:rPr lang="en-CA" altLang="en-US" sz="1800"/>
              <a:t>that asks students to agree with the statement as if they were signing the paper. </a:t>
            </a:r>
          </a:p>
          <a:p>
            <a:pPr marL="539750" lvl="2" indent="-179388">
              <a:spcBef>
                <a:spcPct val="0"/>
              </a:spcBef>
            </a:pPr>
            <a:endParaRPr lang="en-CA" altLang="en-US" sz="1800"/>
          </a:p>
          <a:p>
            <a:pPr marL="539750" lvl="2" indent="-179388">
              <a:spcBef>
                <a:spcPct val="0"/>
              </a:spcBef>
            </a:pPr>
            <a:r>
              <a:rPr lang="en-CA" altLang="en-US" sz="1800"/>
              <a:t>For Summer courses, instructors can also use the </a:t>
            </a:r>
            <a:r>
              <a:rPr lang="en-CA" altLang="en-US" sz="1800" b="1"/>
              <a:t>prerequisite module on Canvas</a:t>
            </a:r>
            <a:r>
              <a:rPr lang="en-CA" altLang="en-US" sz="1800"/>
              <a:t> to make a quiz for bonus marks at the beginning of the term that teaches/shows students the value of academic integrity. </a:t>
            </a:r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20C8E8-B93D-4599-BE6E-DDA5CD6DFE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A886B229-8EF4-48CD-A78E-55FA2E01180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dirty="0"/>
              <a:t>Other issues that can be answered by individual department’s integrity officer:</a:t>
            </a:r>
          </a:p>
          <a:p>
            <a:pPr>
              <a:defRPr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What evidence do you need to call something academic misconduct?  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CA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b="1" dirty="0"/>
              <a:t>If you believe someone has committed academic misconduct, what process follows (now that we need to work remotely)?</a:t>
            </a:r>
            <a:endParaRPr lang="en-CA" alt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1BED0E-1AEF-422F-B126-99053BC1A7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36866" name="Text Placeholder 7">
            <a:extLst>
              <a:ext uri="{FF2B5EF4-FFF2-40B4-BE49-F238E27FC236}">
                <a16:creationId xmlns:a16="http://schemas.microsoft.com/office/drawing/2014/main" id="{23A97A3D-C323-B5A5-00C4-5B43F0EE6B9D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800" b="1"/>
              <a:t>Suggestions to enhance exam integrity “without” proctoring software or lockdown browsers: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/>
              <a:t>Make the exam </a:t>
            </a:r>
            <a:r>
              <a:rPr lang="en-US" altLang="en-US" sz="1800" b="1"/>
              <a:t>open book</a:t>
            </a:r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b="1"/>
              <a:t>Divide the students in groups </a:t>
            </a:r>
            <a:r>
              <a:rPr lang="en-US" altLang="en-US" sz="1800"/>
              <a:t>using Canvas and make 3 to 4 sets of questions 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b="1"/>
              <a:t>Make a Q-bank on Canvas </a:t>
            </a:r>
            <a:r>
              <a:rPr lang="en-US" altLang="en-US" sz="1800"/>
              <a:t>(from the publisher or using a TA – time consuming) and allow the sets to choose questions randomly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b="1"/>
              <a:t>Publish all the exams 5-7 mins before </a:t>
            </a:r>
            <a:r>
              <a:rPr lang="en-US" altLang="en-US" sz="1800"/>
              <a:t>the exams starts so that students cannot coordinate and sit with students writing the same set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/>
              <a:t>Instructors can also choose to show </a:t>
            </a:r>
            <a:r>
              <a:rPr lang="en-US" altLang="en-US" sz="1800" b="1"/>
              <a:t>one question at a time with no backtracking</a:t>
            </a:r>
          </a:p>
          <a:p>
            <a:pPr marL="898525" lvl="3" indent="-17938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600"/>
              <a:t>May lead to timing issues – can be dealt with couple of practice quizzes</a:t>
            </a:r>
            <a:endParaRPr lang="en-CA" altLang="en-US" sz="16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b="1"/>
              <a:t>Scramble the answer choices </a:t>
            </a:r>
            <a:r>
              <a:rPr lang="en-US" altLang="en-US" sz="1800"/>
              <a:t>for multiple choice questions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en-US" sz="1800" b="1" u="sng"/>
              <a:t>More details can be found here:</a:t>
            </a:r>
            <a:r>
              <a:rPr lang="en-US" altLang="en-US" sz="1800" u="sng"/>
              <a:t> </a:t>
            </a:r>
            <a:r>
              <a:rPr lang="en-US" altLang="en-US" sz="1600" u="sng">
                <a:hlinkClick r:id="rId2"/>
              </a:rPr>
              <a:t>https://community.canvaslms.com/docs/DOC-3313-quiz-settings-to-maximize-security</a:t>
            </a:r>
            <a:r>
              <a:rPr lang="en-US" altLang="en-US" sz="1600" u="sng"/>
              <a:t> </a:t>
            </a:r>
            <a:endParaRPr lang="en-CA" altLang="en-US" sz="1600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CFB85B-4589-4E55-A059-6E3438538C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EBEE4CB5-7120-4C85-960E-74ACEBAFBE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CA" sz="1800" b="1" dirty="0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CA" sz="1800" b="1" dirty="0"/>
              <a:t>Online exams “with” proctoring, lockdown, authentication and verification software:</a:t>
            </a:r>
            <a:endParaRPr lang="en-CA" sz="1800" dirty="0"/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sz="1800" dirty="0"/>
              <a:t>May consider tools such as </a:t>
            </a:r>
            <a:r>
              <a:rPr lang="en-CA" sz="1800" b="1" dirty="0" err="1"/>
              <a:t>Proctorio</a:t>
            </a:r>
            <a:r>
              <a:rPr lang="en-CA" sz="1800" b="1" dirty="0"/>
              <a:t> </a:t>
            </a:r>
            <a:r>
              <a:rPr lang="en-CA" sz="1800" dirty="0"/>
              <a:t>(UBC supported)</a:t>
            </a:r>
            <a:r>
              <a:rPr lang="en-CA" sz="1800" b="1" dirty="0"/>
              <a:t>, </a:t>
            </a:r>
            <a:r>
              <a:rPr lang="en-CA" sz="1800" b="1" dirty="0" err="1"/>
              <a:t>Respondus</a:t>
            </a:r>
            <a:r>
              <a:rPr lang="en-CA" sz="1800" b="1" dirty="0"/>
              <a:t> Lockdown Browser </a:t>
            </a:r>
            <a:r>
              <a:rPr lang="en-CA" sz="1800" dirty="0"/>
              <a:t>(UBC supported), or </a:t>
            </a:r>
            <a:r>
              <a:rPr lang="en-CA" sz="1800" b="1" dirty="0" err="1"/>
              <a:t>Examity</a:t>
            </a:r>
            <a:r>
              <a:rPr lang="en-CA" sz="1800" b="1" dirty="0"/>
              <a:t> 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sz="1800" dirty="0"/>
              <a:t>These are </a:t>
            </a:r>
            <a:r>
              <a:rPr lang="en-CA" sz="1800" b="1" dirty="0"/>
              <a:t>not perfect solutions </a:t>
            </a:r>
            <a:r>
              <a:rPr lang="en-CA" sz="1800" dirty="0"/>
              <a:t>for maintaining academic integrity. 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sz="1800" dirty="0"/>
              <a:t>All of these tools </a:t>
            </a:r>
            <a:r>
              <a:rPr lang="en-CA" sz="1800" b="1" dirty="0"/>
              <a:t>will certainly add to the anxiety level of our students </a:t>
            </a:r>
            <a:r>
              <a:rPr lang="en-CA" sz="1800" dirty="0"/>
              <a:t>this term. 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sz="1800" b="1" dirty="0"/>
              <a:t>Require additional hardware or software purchases </a:t>
            </a:r>
            <a:r>
              <a:rPr lang="en-CA" sz="1800" dirty="0"/>
              <a:t>(such as better Internet connections, webcams, or even a computer for students who are reliant on tablets).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CA" sz="1800" b="1" dirty="0"/>
              <a:t>Some tools require system changes </a:t>
            </a:r>
            <a:r>
              <a:rPr lang="en-CA" sz="1800" dirty="0"/>
              <a:t>by students for the tool to work (such as installing Chrome for </a:t>
            </a:r>
            <a:r>
              <a:rPr lang="en-CA" sz="1800" dirty="0" err="1"/>
              <a:t>Proctorio</a:t>
            </a:r>
            <a:r>
              <a:rPr lang="en-CA" sz="1800" dirty="0"/>
              <a:t>)</a:t>
            </a:r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6F7384-0FD1-4CF1-B354-4A1F7C739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sz="2400" dirty="0">
                <a:ea typeface="ＭＳ Ｐゴシック" charset="-128"/>
              </a:rPr>
              <a:t>TAKING EXAMS ON CANVAS AND MAINTAINING EXAM INTEGRITY</a:t>
            </a:r>
          </a:p>
        </p:txBody>
      </p:sp>
      <p:sp>
        <p:nvSpPr>
          <p:cNvPr id="38914" name="Text Placeholder 7">
            <a:extLst>
              <a:ext uri="{FF2B5EF4-FFF2-40B4-BE49-F238E27FC236}">
                <a16:creationId xmlns:a16="http://schemas.microsoft.com/office/drawing/2014/main" id="{29FF929D-945A-9EEA-D83F-B802E30044C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CA" altLang="en-US" sz="1800" b="1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CA" altLang="en-US" sz="1800" b="1"/>
              <a:t>Online exams “with” proctoring, lockdown, authentication and verification software (Cont’d):</a:t>
            </a:r>
            <a:endParaRPr lang="en-CA" altLang="en-US" sz="1800"/>
          </a:p>
          <a:p>
            <a:pPr marL="539750" lvl="2" indent="-179388">
              <a:lnSpc>
                <a:spcPct val="100000"/>
              </a:lnSpc>
              <a:spcBef>
                <a:spcPts val="1800"/>
              </a:spcBef>
            </a:pPr>
            <a:r>
              <a:rPr lang="en-CA" altLang="en-US" sz="1800"/>
              <a:t>To be fair with everyone, </a:t>
            </a:r>
            <a:r>
              <a:rPr lang="en-CA" altLang="en-US" sz="1800" b="1"/>
              <a:t>tools should be platform agnostic and support multi-platform use</a:t>
            </a:r>
            <a:r>
              <a:rPr lang="en-CA" altLang="en-US" sz="1800"/>
              <a:t>.</a:t>
            </a:r>
          </a:p>
          <a:p>
            <a:pPr marL="539750" lvl="2" indent="-179388">
              <a:lnSpc>
                <a:spcPct val="100000"/>
              </a:lnSpc>
              <a:spcBef>
                <a:spcPts val="1800"/>
              </a:spcBef>
            </a:pPr>
            <a:r>
              <a:rPr lang="en-US" altLang="en-US" sz="1800"/>
              <a:t>Instructors should </a:t>
            </a:r>
            <a:r>
              <a:rPr lang="en-US" altLang="en-US" sz="1800" b="1"/>
              <a:t>offer couple of practice quizzes </a:t>
            </a:r>
            <a:r>
              <a:rPr lang="en-US" altLang="en-US" sz="1800"/>
              <a:t>(for points) to get the students familiar with the software and make sure that the students have all the technologies before they take the actual exam.</a:t>
            </a:r>
          </a:p>
          <a:p>
            <a:pPr marL="539750" lvl="2" indent="-179388">
              <a:lnSpc>
                <a:spcPct val="100000"/>
              </a:lnSpc>
              <a:spcBef>
                <a:spcPts val="1800"/>
              </a:spcBef>
            </a:pPr>
            <a:r>
              <a:rPr lang="en-CA" altLang="en-US" sz="1800"/>
              <a:t>The </a:t>
            </a:r>
            <a:r>
              <a:rPr lang="en-CA" altLang="en-US" sz="1800" b="1"/>
              <a:t>pros and cons of the UBC approved tools </a:t>
            </a:r>
            <a:r>
              <a:rPr lang="en-CA" altLang="en-US" sz="1800"/>
              <a:t>below are explained from </a:t>
            </a:r>
            <a:r>
              <a:rPr lang="en-CA" altLang="en-US" sz="1800" b="1"/>
              <a:t>most preferred to least preferred option </a:t>
            </a:r>
            <a:r>
              <a:rPr lang="en-CA" altLang="en-US" sz="1800"/>
              <a:t>from instructors’ perspective.</a:t>
            </a:r>
            <a:endParaRPr lang="en-CA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CAD090-F519-4B66-8CF7-D88B22450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sz="2400" dirty="0"/>
              <a:t>Proctorio</a:t>
            </a:r>
            <a:endParaRPr sz="2400" dirty="0">
              <a:ea typeface="ＭＳ Ｐゴシック" charset="-128"/>
            </a:endParaRP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94322C28-3761-46E5-B449-F9C8F688ED9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989013"/>
            <a:ext cx="3916362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Pros: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Integrated with Canvas under “classic quizzes” only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Free to use </a:t>
            </a:r>
            <a:r>
              <a:rPr lang="en-US" dirty="0"/>
              <a:t>(until Summer 2020)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Available on Windows, Mac, and Linux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Records students’ webcam/microphone feed, screen activity, web traffic, </a:t>
            </a:r>
            <a:r>
              <a:rPr lang="en-CA" b="1" dirty="0"/>
              <a:t>room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Prevents the use of functions such as printing, copying/pasting, opening/closing new tabs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Detects browser activity, other people in the room, and head and eye movement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Instructor can customize the level of prevention and suspicion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Exempt individual students (with accommodation or heightened anxiety) from using Proctorio without having to create a separate Canvas Quiz</a:t>
            </a:r>
            <a:endParaRPr lang="en-CA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A5619F7-A20C-430A-A482-19C32163D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08050"/>
            <a:ext cx="3529013" cy="539273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Cons: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From the survey of 212 Econ 102 and Econ 355 students, </a:t>
            </a:r>
            <a:r>
              <a:rPr lang="en-US" b="1" dirty="0"/>
              <a:t>69% of the students did not want to write exam using Proctorio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Many students </a:t>
            </a:r>
            <a:r>
              <a:rPr lang="en-US" b="1" dirty="0"/>
              <a:t>cited technological limitations, privacy issues, and heightened anxiety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Needs webcam (rotatable), microphone, high-speed RAM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Only compatible with Google Chrome </a:t>
            </a:r>
            <a:r>
              <a:rPr lang="en-US" dirty="0"/>
              <a:t>and requires a Chrome Extension that must be downloaded by students ahead of time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Incompatible with mobile devices and tablets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Can be gamed</a:t>
            </a:r>
            <a:endParaRPr lang="en-CA" b="1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7418C8-A92B-43C1-BA21-BA7C456EB6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sz="2400" dirty="0" err="1"/>
              <a:t>Respondus</a:t>
            </a:r>
            <a:r>
              <a:rPr sz="2400" dirty="0"/>
              <a:t> </a:t>
            </a:r>
            <a:r>
              <a:rPr sz="2400" dirty="0" err="1"/>
              <a:t>LockDown</a:t>
            </a:r>
            <a:r>
              <a:rPr sz="2400" dirty="0"/>
              <a:t> Browser</a:t>
            </a:r>
            <a:endParaRPr sz="2400" dirty="0">
              <a:ea typeface="ＭＳ Ｐゴシック" charset="-128"/>
            </a:endParaRP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6DD85BF2-C47A-4547-8571-9CABCEE3B40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908050"/>
            <a:ext cx="3627437" cy="53927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Pros: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Integrated with Canvas under “classic quizzes” only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Available in all Canvas courses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Available across Windows, Mac, and iOS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Easy for instructors to set up and students to navigate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Restricts access </a:t>
            </a:r>
            <a:r>
              <a:rPr lang="en-US" dirty="0"/>
              <a:t>from external resources such as translator, navigating out of Canvas, other applications, messaging, screen-sharing, printing, keyboard shortcuts, copy-pasting, etc.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Instructors can customize </a:t>
            </a:r>
            <a:r>
              <a:rPr lang="en-US" dirty="0"/>
              <a:t>and enable external tools they have allowed students to access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EBF82C9-EE9E-46F4-A9C6-136CFE1D2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908050"/>
            <a:ext cx="3627438" cy="539273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Cons: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It is not a Proctoring software. </a:t>
            </a:r>
            <a:r>
              <a:rPr lang="en-US" dirty="0"/>
              <a:t>Does not have live and automated authentication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Not that suitable for distance exams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Quizzes cannot be accessed with any other browser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Students can still see their class notes and printed notes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Quiz is automatically displayed in full-screen </a:t>
            </a:r>
            <a:r>
              <a:rPr lang="en-US" dirty="0"/>
              <a:t>and the screen cannot be minimized until it has been submitted.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Can be gamed</a:t>
            </a:r>
            <a:endParaRPr lang="en-CA" alt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79E951-3351-4257-B975-CCA8E5FB8E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sz="2400" dirty="0" err="1"/>
              <a:t>Examity</a:t>
            </a:r>
            <a:endParaRPr lang="en-CA" sz="2400" dirty="0"/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D9F89D2B-9D6A-46BF-ADD0-84000B81AA5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908050"/>
            <a:ext cx="3798887" cy="53927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Pros: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Real proctors will proctor online.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Available on Windows and Mac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Supports different web browsers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Students can schedule themselves </a:t>
            </a:r>
            <a:r>
              <a:rPr lang="en-US" dirty="0"/>
              <a:t>according to the exam window and availability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Authenticates students </a:t>
            </a:r>
            <a:r>
              <a:rPr lang="en-US" dirty="0"/>
              <a:t>using automated, mobile (fingerprint, face, and voice biometrics), or live ID verification; detects head and eye movement and other people in the room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Can customize proctoring level </a:t>
            </a:r>
            <a:r>
              <a:rPr lang="en-US" dirty="0"/>
              <a:t>to determine how student behavior is monitored. Let students use scrap paper, open book material, and handheld/online calculators by excluding them from being flagged.</a:t>
            </a:r>
            <a:endParaRPr lang="en-CA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A7DA313-636B-4734-913D-069B5F472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908050"/>
            <a:ext cx="3887787" cy="539273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1pPr>
            <a:lvl2pPr marL="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54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90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1260000" indent="-180000" algn="l" defTabSz="457200" rtl="0" eaLnBrk="0" fontAlgn="base" hangingPunct="0">
              <a:lnSpc>
                <a:spcPct val="130000"/>
              </a:lnSpc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800" b="1" dirty="0"/>
              <a:t>Cons:</a:t>
            </a:r>
            <a:endParaRPr lang="en-CA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Includes a fee </a:t>
            </a:r>
            <a:r>
              <a:rPr lang="en-US" dirty="0"/>
              <a:t>to use the proctoring service. </a:t>
            </a:r>
            <a:r>
              <a:rPr lang="en-US" b="1" dirty="0"/>
              <a:t>It is a very expensive </a:t>
            </a:r>
            <a:r>
              <a:rPr lang="en-CA" b="1" dirty="0"/>
              <a:t>option</a:t>
            </a:r>
            <a:r>
              <a:rPr lang="en-CA" dirty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Still has the </a:t>
            </a:r>
            <a:r>
              <a:rPr lang="en-US" b="1" dirty="0"/>
              <a:t>same technological limitations, privacy issues, and heightened anxiety </a:t>
            </a:r>
            <a:r>
              <a:rPr lang="en-US" dirty="0"/>
              <a:t>as Proctorio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Needs webcam (rotatable) and microphone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Incompatible with mobile devices and tablets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Needs more work than Proctorio for the instructors to setup; </a:t>
            </a:r>
            <a:r>
              <a:rPr lang="en-US" dirty="0"/>
              <a:t>need to setup well in advance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Divided attention – </a:t>
            </a:r>
            <a:r>
              <a:rPr lang="en-US" dirty="0"/>
              <a:t>one proctor checking many students at the same time</a:t>
            </a:r>
            <a:endParaRPr lang="en-CA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Lacks the ability to restrict access from unauthorized external resources</a:t>
            </a:r>
            <a:endParaRPr lang="en-CA" b="1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/>
              <a:t>Can be gamed</a:t>
            </a:r>
            <a:endParaRPr lang="en-CA" alt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Click the “Raise Hand” icon at the bottom of your screen</a:t>
            </a:r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882650" lvl="2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You will be added to the speaking queue in order</a:t>
            </a:r>
          </a:p>
          <a:p>
            <a:pPr marL="342650" lvl="1" indent="-342900">
              <a:spcBef>
                <a:spcPct val="0"/>
              </a:spcBef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3"/>
              </a:rPr>
              <a:t>arts.helpdesk@ubc.ca</a:t>
            </a:r>
            <a:r>
              <a:rPr lang="en-CA" altLang="en-US" sz="2000" dirty="0"/>
              <a:t>. 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C3E7979D-1A6D-A7D9-79EA-BFF39EC1A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33115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welcome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1DB07DEF-234D-0B39-81D6-2837C8147D7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Introduction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Remote assessment strategies &amp; options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Online proctoring tools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Q&amp;A discussion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sz="2400" dirty="0">
                <a:ea typeface="ＭＳ Ｐゴシック" charset="-128"/>
              </a:rPr>
              <a:t>W</a:t>
            </a:r>
            <a:r>
              <a:rPr sz="2400" dirty="0" err="1">
                <a:ea typeface="ＭＳ Ｐゴシック" charset="-128"/>
              </a:rPr>
              <a:t>elcome</a:t>
            </a:r>
            <a:r>
              <a:rPr sz="2400" dirty="0">
                <a:ea typeface="ＭＳ Ｐゴシック" charset="-128"/>
              </a:rPr>
              <a:t> - logistics</a:t>
            </a: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E0A7BD9D-2874-2077-AD0B-AA0042B88BB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This session will be </a:t>
            </a:r>
            <a:r>
              <a:rPr lang="en-CA" altLang="en-US" sz="2000" b="1"/>
              <a:t>recorded </a:t>
            </a:r>
            <a:r>
              <a:rPr lang="en-CA" altLang="en-US" sz="2000"/>
              <a:t>and uploaded to isitworkshops.ubc.ca.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Please save your questions for the </a:t>
            </a:r>
            <a:r>
              <a:rPr lang="en-CA" altLang="en-US" sz="2000" b="1"/>
              <a:t>end of the session</a:t>
            </a:r>
            <a:r>
              <a:rPr lang="en-CA" altLang="en-US" sz="2000"/>
              <a:t>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During the </a:t>
            </a:r>
            <a:r>
              <a:rPr lang="en-CA" altLang="en-US" sz="2000" b="1"/>
              <a:t>Q&amp;A discussion</a:t>
            </a:r>
            <a:r>
              <a:rPr lang="en-CA" altLang="en-US" sz="2000"/>
              <a:t>, be mindful of any private information and anonymize personal details about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Your </a:t>
            </a:r>
            <a:r>
              <a:rPr lang="en-CA" altLang="en-US" sz="2000" b="1"/>
              <a:t>video streams </a:t>
            </a:r>
            <a:r>
              <a:rPr lang="en-CA" altLang="en-US" sz="2000"/>
              <a:t>and </a:t>
            </a:r>
            <a:r>
              <a:rPr lang="en-CA" altLang="en-US" sz="2000" b="1"/>
              <a:t>audio </a:t>
            </a:r>
            <a:r>
              <a:rPr lang="en-CA" altLang="en-US" sz="2000"/>
              <a:t>have been disabled to help with bandwidth.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welcome</a:t>
            </a:r>
          </a:p>
        </p:txBody>
      </p:sp>
      <p:sp>
        <p:nvSpPr>
          <p:cNvPr id="28675" name="Text Placeholder 7">
            <a:extLst>
              <a:ext uri="{FF2B5EF4-FFF2-40B4-BE49-F238E27FC236}">
                <a16:creationId xmlns:a16="http://schemas.microsoft.com/office/drawing/2014/main" id="{18A0B02A-CD58-4861-AA20-1A02D4AA0B7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defRPr/>
            </a:pPr>
            <a:r>
              <a:rPr lang="en-CA" sz="2000" dirty="0"/>
              <a:t>Arts ISIT’s COVID-19 Faculty &amp; TA Preparedness Survey</a:t>
            </a:r>
          </a:p>
          <a:p>
            <a:pPr marL="825750" lvl="2" indent="-285750">
              <a:defRPr/>
            </a:pPr>
            <a:r>
              <a:rPr lang="en-CA" sz="2000" dirty="0"/>
              <a:t>393 responses from faculty, 203 from TAs</a:t>
            </a:r>
          </a:p>
          <a:p>
            <a:pPr marL="825750" lvl="2" indent="-285750">
              <a:defRPr/>
            </a:pPr>
            <a:r>
              <a:rPr lang="en-CA" sz="2000" dirty="0"/>
              <a:t>Received feedback on:</a:t>
            </a:r>
          </a:p>
          <a:p>
            <a:pPr marL="1185750" lvl="3" indent="-285750">
              <a:defRPr/>
            </a:pPr>
            <a:r>
              <a:rPr lang="en-CA" sz="2000" dirty="0"/>
              <a:t>Online course delivery options</a:t>
            </a:r>
          </a:p>
          <a:p>
            <a:pPr marL="1185750" lvl="3" indent="-285750">
              <a:defRPr/>
            </a:pPr>
            <a:r>
              <a:rPr lang="en-CA" sz="2000" dirty="0"/>
              <a:t>Copyright &amp; privacy </a:t>
            </a:r>
          </a:p>
          <a:p>
            <a:pPr marL="1185750" lvl="3" indent="-285750">
              <a:defRPr/>
            </a:pPr>
            <a:r>
              <a:rPr lang="en-CA" sz="2000" dirty="0"/>
              <a:t>Student assessment &amp; support options</a:t>
            </a:r>
          </a:p>
          <a:p>
            <a:pPr marL="1185750" lvl="3" indent="-285750">
              <a:defRPr/>
            </a:pPr>
            <a:r>
              <a:rPr lang="en-CA" sz="2000" b="1" dirty="0"/>
              <a:t>Remote exam options</a:t>
            </a:r>
          </a:p>
          <a:p>
            <a:pPr marL="1185750" lvl="3" indent="-285750">
              <a:defRPr/>
            </a:pPr>
            <a:endParaRPr lang="en-CA" sz="2000" b="1" dirty="0"/>
          </a:p>
          <a:p>
            <a:pPr marL="285750" lvl="1" indent="-285750">
              <a:defRPr/>
            </a:pPr>
            <a:r>
              <a:rPr lang="en-CA" sz="2000" dirty="0"/>
              <a:t>Exam continuity: </a:t>
            </a:r>
          </a:p>
          <a:p>
            <a:pPr marL="825750" lvl="2" indent="-285750">
              <a:defRPr/>
            </a:pPr>
            <a:r>
              <a:rPr lang="en-CA" sz="2000" dirty="0"/>
              <a:t>Ensuring students can still meet course learning outcomes under current circumstances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Who are we</a:t>
            </a: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A3DB64EF-6A5D-FB64-E8E0-9107D3FD7BD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Sociology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Silvia Bartolic, Senior Instructor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Economics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M. Emrul Hassan, Lecturer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Arts Advising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Susanne Goodison, Director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Adam Lukasiewicz, International Academic Advisor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b="1"/>
              <a:t>Arts ISIT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Angela Lam, Learning Centre Manager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Leanna Chow, Educational Technologist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Christy Fong, Business Analyst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8FA738-E710-4771-AEC6-C8955CC03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considering the impact of Covid-19 </a:t>
            </a:r>
          </a:p>
        </p:txBody>
      </p:sp>
      <p:sp>
        <p:nvSpPr>
          <p:cNvPr id="28674" name="Text Placeholder 6">
            <a:extLst>
              <a:ext uri="{FF2B5EF4-FFF2-40B4-BE49-F238E27FC236}">
                <a16:creationId xmlns:a16="http://schemas.microsoft.com/office/drawing/2014/main" id="{2E507FDE-E77B-D6F8-6E2E-A33F291605E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42875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Students will be impacted in a variety of ways. 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Loss of connection to the instructor and course peers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Difficulty with self-motivation required for remote learning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Job/income loss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Relocation (some to different time zones)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Uncertainty about the future (career, internships, graduate school)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Fear of contracting COVID-19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Concern for family members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Loneliness, boredom </a:t>
            </a:r>
          </a:p>
          <a:p>
            <a:pPr marL="682625" lvl="2" indent="-142875">
              <a:lnSpc>
                <a:spcPct val="100000"/>
              </a:lnSpc>
              <a:spcBef>
                <a:spcPts val="1200"/>
              </a:spcBef>
            </a:pPr>
            <a:r>
              <a:rPr lang="en-US" altLang="en-US" sz="2000"/>
              <a:t>Etc…</a:t>
            </a:r>
          </a:p>
          <a:p>
            <a:pPr marL="142875" lvl="1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000" b="1"/>
              <a:t>It’s time to be compassionate!</a:t>
            </a:r>
          </a:p>
          <a:p>
            <a:pPr marL="142875" indent="-14287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  <a:p>
            <a:pPr marL="142875" indent="-142875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DDCEA-97B7-4A24-ABD9-DA5675101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When deciding on an assessment strategy</a:t>
            </a:r>
            <a:endParaRPr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6FC8F-26C7-494E-93AB-CA742A517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738" y="1131888"/>
            <a:ext cx="7661275" cy="5392737"/>
          </a:xfrm>
        </p:spPr>
        <p:txBody>
          <a:bodyPr/>
          <a:lstStyle/>
          <a:p>
            <a:pPr marL="142875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Think about your course goals/outcomes</a:t>
            </a:r>
            <a:r>
              <a:rPr lang="en-US" sz="2000" dirty="0"/>
              <a:t>.  </a:t>
            </a:r>
          </a:p>
          <a:p>
            <a:pPr marL="682875" lvl="2" indent="-1428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/>
              <a:t>What do you want students to achieve? How can you achieve this using remote assessment?</a:t>
            </a:r>
          </a:p>
          <a:p>
            <a:pPr marL="142875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Communicate changes clearly.</a:t>
            </a:r>
          </a:p>
          <a:p>
            <a:pPr marL="682875" lvl="2" indent="-1428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/>
              <a:t>If you restructure your course/make substantial changes to the syllabus, you must communicate this clearly to the students per</a:t>
            </a:r>
            <a:r>
              <a:rPr lang="en-US" sz="2000" b="1" dirty="0"/>
              <a:t> </a:t>
            </a:r>
            <a:r>
              <a:rPr lang="en-US" sz="2000" b="1" u="sng" dirty="0">
                <a:hlinkClick r:id="rId2"/>
              </a:rPr>
              <a:t>Section 9 of Policy V-130</a:t>
            </a:r>
            <a:r>
              <a:rPr lang="en-US" sz="2000" dirty="0"/>
              <a:t>. </a:t>
            </a:r>
          </a:p>
          <a:p>
            <a:pPr marL="1042875" lvl="3" indent="-1428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1600" dirty="0"/>
              <a:t>Adapted from </a:t>
            </a:r>
            <a:r>
              <a:rPr lang="en-US" sz="1600" dirty="0" err="1"/>
              <a:t>keepteaching.ubc.ca</a:t>
            </a:r>
            <a:endParaRPr lang="en-US" sz="1600" dirty="0"/>
          </a:p>
          <a:p>
            <a:pPr marL="682875" lvl="2" indent="-1428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/>
              <a:t>Provide an updated syllabus with date and version.</a:t>
            </a:r>
          </a:p>
          <a:p>
            <a:pPr marL="142875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Remember to respect student privacy rules.</a:t>
            </a:r>
          </a:p>
          <a:p>
            <a:pPr marL="682875" lvl="2" indent="-142875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000" dirty="0"/>
              <a:t>Use FIPPA compliant technology.</a:t>
            </a:r>
          </a:p>
          <a:p>
            <a:pPr marL="142875" indent="-142875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Select tools and approaches that are familiar to you and your students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624ACE-427E-4E83-A468-C4D50F531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latin typeface="Arial" charset="0"/>
                <a:ea typeface="ＭＳ Ｐゴシック" charset="0"/>
                <a:cs typeface="ＭＳ Ｐゴシック" charset="0"/>
              </a:rPr>
              <a:t>Remote Assessment options for final assessments</a:t>
            </a:r>
            <a:endParaRPr sz="2400" dirty="0"/>
          </a:p>
        </p:txBody>
      </p:sp>
      <p:sp>
        <p:nvSpPr>
          <p:cNvPr id="30722" name="Text Placeholder 2">
            <a:extLst>
              <a:ext uri="{FF2B5EF4-FFF2-40B4-BE49-F238E27FC236}">
                <a16:creationId xmlns:a16="http://schemas.microsoft.com/office/drawing/2014/main" id="{615E1CAA-6211-D9F1-FB82-0F93A33B549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sz="1800" b="1">
                <a:solidFill>
                  <a:srgbClr val="002060"/>
                </a:solidFill>
              </a:rPr>
              <a:t>1. Reweighting course components</a:t>
            </a:r>
          </a:p>
          <a:p>
            <a:pPr marL="996950" lvl="2" indent="-457200">
              <a:spcBef>
                <a:spcPct val="0"/>
              </a:spcBef>
            </a:pPr>
            <a:r>
              <a:rPr lang="en-CA" altLang="en-US" sz="1800">
                <a:solidFill>
                  <a:srgbClr val="002060"/>
                </a:solidFill>
              </a:rPr>
              <a:t>This can take a variety of forms</a:t>
            </a:r>
          </a:p>
          <a:p>
            <a:pPr marL="996950" lvl="2" indent="-457200">
              <a:spcBef>
                <a:spcPct val="0"/>
              </a:spcBef>
            </a:pPr>
            <a:r>
              <a:rPr lang="en-CA" altLang="en-US" sz="1800">
                <a:solidFill>
                  <a:srgbClr val="002060"/>
                </a:solidFill>
              </a:rPr>
              <a:t>Consider course objectives and how much they have been met prior to March 16</a:t>
            </a:r>
          </a:p>
          <a:p>
            <a:pPr>
              <a:spcBef>
                <a:spcPct val="0"/>
              </a:spcBef>
            </a:pPr>
            <a:r>
              <a:rPr lang="en-CA" altLang="en-US" sz="1800" b="1"/>
              <a:t>	</a:t>
            </a:r>
          </a:p>
          <a:p>
            <a:pPr>
              <a:spcBef>
                <a:spcPct val="0"/>
              </a:spcBef>
            </a:pPr>
            <a:r>
              <a:rPr lang="en-CA" altLang="en-US" sz="1800" b="1"/>
              <a:t>2. Converting to other assessment forms </a:t>
            </a:r>
          </a:p>
          <a:p>
            <a:pPr marL="996950" lvl="2" indent="-457200">
              <a:spcBef>
                <a:spcPct val="0"/>
              </a:spcBef>
            </a:pPr>
            <a:r>
              <a:rPr lang="en-CA" altLang="en-US" sz="1800"/>
              <a:t>Proposal, project, essay, reflection, blog, website, video etc.</a:t>
            </a:r>
          </a:p>
          <a:p>
            <a:pPr marL="1355725" lvl="3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1800"/>
              <a:t>Keep in mind levels of student stress – don’t make this overwhelming or require new skill development</a:t>
            </a:r>
          </a:p>
          <a:p>
            <a:pPr marL="996950" lvl="2" indent="-457200">
              <a:spcBef>
                <a:spcPct val="0"/>
              </a:spcBef>
            </a:pPr>
            <a:r>
              <a:rPr lang="en-CA" altLang="en-US" sz="1800"/>
              <a:t>Several mini assessments focused on specific components spread over time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7">
            <a:extLst>
              <a:ext uri="{FF2B5EF4-FFF2-40B4-BE49-F238E27FC236}">
                <a16:creationId xmlns:a16="http://schemas.microsoft.com/office/drawing/2014/main" id="{FE969C68-6173-4A06-9BB7-B23347243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179388" y="315913"/>
            <a:ext cx="7921625" cy="62388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defRPr/>
            </a:pPr>
            <a:r>
              <a:rPr sz="2400" dirty="0">
                <a:latin typeface="Arial" charset="0"/>
                <a:ea typeface="ＭＳ Ｐゴシック" charset="0"/>
                <a:cs typeface="ＭＳ Ｐゴシック" charset="0"/>
              </a:rPr>
              <a:t>	Remote Assessment options for final assessments</a:t>
            </a:r>
          </a:p>
        </p:txBody>
      </p:sp>
      <p:sp>
        <p:nvSpPr>
          <p:cNvPr id="29698" name="Text Placeholder 6">
            <a:extLst>
              <a:ext uri="{FF2B5EF4-FFF2-40B4-BE49-F238E27FC236}">
                <a16:creationId xmlns:a16="http://schemas.microsoft.com/office/drawing/2014/main" id="{0728ACB4-73F5-4200-847C-CB950C3009C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CA" altLang="en-US" sz="1800" b="1" dirty="0"/>
              <a:t>3.	Asynchronous exams</a:t>
            </a:r>
          </a:p>
          <a:p>
            <a:pPr marL="997200" lvl="2" indent="-457200">
              <a:spcBef>
                <a:spcPct val="0"/>
              </a:spcBef>
              <a:defRPr/>
            </a:pPr>
            <a:r>
              <a:rPr lang="en-CA" altLang="en-US" sz="1800" dirty="0"/>
              <a:t>Take home exams posted in Canvas or other course shell</a:t>
            </a:r>
          </a:p>
          <a:p>
            <a:pPr marL="1357200" lvl="3" indent="-457200">
              <a:spcBef>
                <a:spcPct val="0"/>
              </a:spcBef>
              <a:defRPr/>
            </a:pPr>
            <a:r>
              <a:rPr lang="en-CA" altLang="en-US" sz="1800" dirty="0"/>
              <a:t>Be mindful to allow for a longer exam window  </a:t>
            </a:r>
          </a:p>
          <a:p>
            <a:pPr lvl="3" indent="0">
              <a:spcBef>
                <a:spcPct val="0"/>
              </a:spcBef>
              <a:buFont typeface="Arial"/>
              <a:buNone/>
              <a:defRPr/>
            </a:pPr>
            <a:endParaRPr lang="en-CA" altLang="en-US" sz="1800" dirty="0"/>
          </a:p>
          <a:p>
            <a:pPr>
              <a:spcBef>
                <a:spcPct val="0"/>
              </a:spcBef>
              <a:defRPr/>
            </a:pPr>
            <a:r>
              <a:rPr lang="en-CA" altLang="en-US" sz="1800" b="1" dirty="0">
                <a:cs typeface="Whitney Semibold" pitchFamily="2" charset="0"/>
              </a:rPr>
              <a:t>4.	Synchronous exams </a:t>
            </a:r>
          </a:p>
          <a:p>
            <a:pPr marL="997200" lvl="2" indent="-457200">
              <a:spcBef>
                <a:spcPct val="0"/>
              </a:spcBef>
              <a:defRPr/>
            </a:pPr>
            <a:r>
              <a:rPr lang="en-CA" altLang="en-US" sz="1800" dirty="0"/>
              <a:t>Online exams with proctoring, browser lockdown, and student verification software</a:t>
            </a:r>
          </a:p>
          <a:p>
            <a:pPr marL="997200" lvl="2" indent="-457200">
              <a:spcBef>
                <a:spcPct val="0"/>
              </a:spcBef>
              <a:defRPr/>
            </a:pPr>
            <a:r>
              <a:rPr lang="en-CA" altLang="en-US" sz="1800" dirty="0"/>
              <a:t>Scheduled oral exams/interviews using Collaborate Ultra</a:t>
            </a:r>
          </a:p>
          <a:p>
            <a:pPr marL="1357200" lvl="3" indent="-457200">
              <a:spcBef>
                <a:spcPct val="0"/>
              </a:spcBef>
              <a:defRPr/>
            </a:pPr>
            <a:r>
              <a:rPr lang="en-CA" altLang="en-US" sz="1800" dirty="0"/>
              <a:t>A good option if you are concerned about assessing individual learning/cheating</a:t>
            </a:r>
          </a:p>
          <a:p>
            <a:pPr marL="1357200" lvl="3" indent="-457200">
              <a:spcBef>
                <a:spcPct val="0"/>
              </a:spcBef>
              <a:defRPr/>
            </a:pPr>
            <a:r>
              <a:rPr lang="en-CA" altLang="en-US" sz="1800" dirty="0"/>
              <a:t>Keep length reasonable for you and the student</a:t>
            </a:r>
          </a:p>
          <a:p>
            <a:pPr marL="457200" lvl="1" indent="-457200">
              <a:spcBef>
                <a:spcPct val="0"/>
              </a:spcBef>
              <a:defRPr/>
            </a:pPr>
            <a:endParaRPr lang="en-CA" altLang="en-US" sz="1800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  <a:p>
            <a:pPr marL="142875" indent="-142875">
              <a:spcBef>
                <a:spcPct val="0"/>
              </a:spcBef>
              <a:defRPr/>
            </a:pPr>
            <a:endParaRPr lang="en-CA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C Brand 1">
      <a:dk1>
        <a:srgbClr val="002040"/>
      </a:dk1>
      <a:lt1>
        <a:sysClr val="window" lastClr="FFFFFF"/>
      </a:lt1>
      <a:dk2>
        <a:srgbClr val="486B7F"/>
      </a:dk2>
      <a:lt2>
        <a:srgbClr val="EEECE1"/>
      </a:lt2>
      <a:accent1>
        <a:srgbClr val="002040"/>
      </a:accent1>
      <a:accent2>
        <a:srgbClr val="2E526B"/>
      </a:accent2>
      <a:accent3>
        <a:srgbClr val="6A8999"/>
      </a:accent3>
      <a:accent4>
        <a:srgbClr val="A7B9C1"/>
      </a:accent4>
      <a:accent5>
        <a:srgbClr val="BECBD0"/>
      </a:accent5>
      <a:accent6>
        <a:srgbClr val="D0DCD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1702</Words>
  <Application>Microsoft Office PowerPoint</Application>
  <PresentationFormat>On-screen Show (4:3)</PresentationFormat>
  <Paragraphs>205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MS PGothic</vt:lpstr>
      <vt:lpstr>Calibri</vt:lpstr>
      <vt:lpstr>Whitney Book</vt:lpstr>
      <vt:lpstr>Arial Black</vt:lpstr>
      <vt:lpstr>Whitney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Goncalves</dc:creator>
  <cp:lastModifiedBy>Leanna C</cp:lastModifiedBy>
  <cp:revision>308</cp:revision>
  <cp:lastPrinted>2015-09-29T17:52:21Z</cp:lastPrinted>
  <dcterms:created xsi:type="dcterms:W3CDTF">2010-06-15T20:07:28Z</dcterms:created>
  <dcterms:modified xsi:type="dcterms:W3CDTF">2023-07-10T18:35:38Z</dcterms:modified>
</cp:coreProperties>
</file>