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51" r:id="rId2"/>
    <p:sldId id="369" r:id="rId3"/>
    <p:sldId id="396" r:id="rId4"/>
    <p:sldId id="397" r:id="rId5"/>
    <p:sldId id="368" r:id="rId6"/>
    <p:sldId id="398" r:id="rId7"/>
    <p:sldId id="399" r:id="rId8"/>
    <p:sldId id="401" r:id="rId9"/>
    <p:sldId id="400" r:id="rId10"/>
    <p:sldId id="386" r:id="rId11"/>
    <p:sldId id="387" r:id="rId12"/>
    <p:sldId id="395" r:id="rId13"/>
    <p:sldId id="385" r:id="rId14"/>
    <p:sldId id="3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inguist" initials="L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E9EDF4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9" autoAdjust="0"/>
    <p:restoredTop sz="73261" autoAdjust="0"/>
  </p:normalViewPr>
  <p:slideViewPr>
    <p:cSldViewPr>
      <p:cViewPr varScale="1">
        <p:scale>
          <a:sx n="65" d="100"/>
          <a:sy n="65" d="100"/>
        </p:scale>
        <p:origin x="-1219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\02%20-%20Educational%20leadership%20&amp;%20service\Professional%20development\CTLT%20workshops\workshops%20I%20gave\CLAS%20usage.csv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800" baseline="0"/>
            </a:pPr>
            <a:r>
              <a:rPr lang="en-US" sz="2800" baseline="0"/>
              <a:t>CLAS usage summary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'WRDS 150'!$K$2</c:f>
              <c:strCache>
                <c:ptCount val="1"/>
                <c:pt idx="0">
                  <c:v>BIE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80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'WRDS 150'!$L$1:$R$1</c:f>
              <c:strCache>
                <c:ptCount val="7"/>
                <c:pt idx="0">
                  <c:v># Logins</c:v>
                </c:pt>
                <c:pt idx="1">
                  <c:v>Public posts</c:v>
                </c:pt>
                <c:pt idx="2">
                  <c:v>Posts Read</c:v>
                </c:pt>
                <c:pt idx="3">
                  <c:v>Total View Events</c:v>
                </c:pt>
                <c:pt idx="4">
                  <c:v>Avg Duration Per View</c:v>
                </c:pt>
                <c:pt idx="5">
                  <c:v>Num Videos Viewed</c:v>
                </c:pt>
                <c:pt idx="6">
                  <c:v>Total Videos In Course</c:v>
                </c:pt>
              </c:strCache>
            </c:strRef>
          </c:cat>
          <c:val>
            <c:numRef>
              <c:f>'WRDS 150'!$L$2:$R$2</c:f>
              <c:numCache>
                <c:formatCode>General</c:formatCode>
                <c:ptCount val="7"/>
                <c:pt idx="0">
                  <c:v>552</c:v>
                </c:pt>
                <c:pt idx="1">
                  <c:v>1428</c:v>
                </c:pt>
                <c:pt idx="2">
                  <c:v>1954</c:v>
                </c:pt>
                <c:pt idx="3">
                  <c:v>1930</c:v>
                </c:pt>
                <c:pt idx="4">
                  <c:v>46</c:v>
                </c:pt>
                <c:pt idx="5">
                  <c:v>198</c:v>
                </c:pt>
                <c:pt idx="6">
                  <c:v>50</c:v>
                </c:pt>
              </c:numCache>
            </c:numRef>
          </c:val>
        </c:ser>
        <c:ser>
          <c:idx val="1"/>
          <c:order val="1"/>
          <c:tx>
            <c:strRef>
              <c:f>'WRDS 150'!$K$3</c:f>
              <c:strCache>
                <c:ptCount val="1"/>
                <c:pt idx="0">
                  <c:v>WRDS 150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80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'WRDS 150'!$L$1:$R$1</c:f>
              <c:strCache>
                <c:ptCount val="7"/>
                <c:pt idx="0">
                  <c:v># Logins</c:v>
                </c:pt>
                <c:pt idx="1">
                  <c:v>Public posts</c:v>
                </c:pt>
                <c:pt idx="2">
                  <c:v>Posts Read</c:v>
                </c:pt>
                <c:pt idx="3">
                  <c:v>Total View Events</c:v>
                </c:pt>
                <c:pt idx="4">
                  <c:v>Avg Duration Per View</c:v>
                </c:pt>
                <c:pt idx="5">
                  <c:v>Num Videos Viewed</c:v>
                </c:pt>
                <c:pt idx="6">
                  <c:v>Total Videos In Course</c:v>
                </c:pt>
              </c:strCache>
            </c:strRef>
          </c:cat>
          <c:val>
            <c:numRef>
              <c:f>'WRDS 150'!$L$3:$R$3</c:f>
              <c:numCache>
                <c:formatCode>General</c:formatCode>
                <c:ptCount val="7"/>
                <c:pt idx="0">
                  <c:v>196</c:v>
                </c:pt>
                <c:pt idx="1">
                  <c:v>0</c:v>
                </c:pt>
                <c:pt idx="2">
                  <c:v>186</c:v>
                </c:pt>
                <c:pt idx="3">
                  <c:v>94</c:v>
                </c:pt>
                <c:pt idx="4" formatCode="0">
                  <c:v>32.25</c:v>
                </c:pt>
                <c:pt idx="5">
                  <c:v>23</c:v>
                </c:pt>
                <c:pt idx="6">
                  <c:v>27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07137792"/>
        <c:axId val="207143680"/>
      </c:barChart>
      <c:catAx>
        <c:axId val="207137792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800" baseline="0"/>
            </a:pPr>
            <a:endParaRPr lang="en-US"/>
          </a:p>
        </c:txPr>
        <c:crossAx val="207143680"/>
        <c:crosses val="autoZero"/>
        <c:auto val="1"/>
        <c:lblAlgn val="ctr"/>
        <c:lblOffset val="100"/>
        <c:noMultiLvlLbl val="0"/>
      </c:catAx>
      <c:valAx>
        <c:axId val="20714368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07137792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1800" baseline="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800"/>
              <a:t>Tecnology - CLAS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'WRDS combined'!$R$86</c:f>
              <c:strCache>
                <c:ptCount val="1"/>
                <c:pt idx="0">
                  <c:v>BIE (posting)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80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'WRDS combined'!$S$85:$W$85</c:f>
              <c:strCache>
                <c:ptCount val="4"/>
                <c:pt idx="0">
                  <c:v>NEGATIVE</c:v>
                </c:pt>
                <c:pt idx="2">
                  <c:v>AMBIVALENT (or NOT USED)</c:v>
                </c:pt>
                <c:pt idx="3">
                  <c:v>POSITIVE</c:v>
                </c:pt>
              </c:strCache>
            </c:strRef>
          </c:cat>
          <c:val>
            <c:numRef>
              <c:f>'WRDS combined'!$S$86:$W$86</c:f>
              <c:numCache>
                <c:formatCode>General</c:formatCode>
                <c:ptCount val="5"/>
                <c:pt idx="0" formatCode="0">
                  <c:v>15.384615384615385</c:v>
                </c:pt>
                <c:pt idx="2" formatCode="0">
                  <c:v>28.205128205128204</c:v>
                </c:pt>
                <c:pt idx="3" formatCode="0">
                  <c:v>56.410256410256409</c:v>
                </c:pt>
              </c:numCache>
            </c:numRef>
          </c:val>
        </c:ser>
        <c:ser>
          <c:idx val="1"/>
          <c:order val="1"/>
          <c:tx>
            <c:strRef>
              <c:f>'WRDS combined'!$R$87</c:f>
              <c:strCache>
                <c:ptCount val="1"/>
                <c:pt idx="0">
                  <c:v>BIE (peer review)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80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'WRDS combined'!$S$85:$W$85</c:f>
              <c:strCache>
                <c:ptCount val="4"/>
                <c:pt idx="0">
                  <c:v>NEGATIVE</c:v>
                </c:pt>
                <c:pt idx="2">
                  <c:v>AMBIVALENT (or NOT USED)</c:v>
                </c:pt>
                <c:pt idx="3">
                  <c:v>POSITIVE</c:v>
                </c:pt>
              </c:strCache>
            </c:strRef>
          </c:cat>
          <c:val>
            <c:numRef>
              <c:f>'WRDS combined'!$S$87:$W$87</c:f>
              <c:numCache>
                <c:formatCode>General</c:formatCode>
                <c:ptCount val="5"/>
                <c:pt idx="0" formatCode="0">
                  <c:v>20.512820512820511</c:v>
                </c:pt>
                <c:pt idx="2" formatCode="0">
                  <c:v>10.256410256410255</c:v>
                </c:pt>
                <c:pt idx="3" formatCode="0">
                  <c:v>69.230769230769226</c:v>
                </c:pt>
              </c:numCache>
            </c:numRef>
          </c:val>
        </c:ser>
        <c:ser>
          <c:idx val="2"/>
          <c:order val="2"/>
          <c:tx>
            <c:strRef>
              <c:f>'WRDS combined'!$R$88</c:f>
              <c:strCache>
                <c:ptCount val="1"/>
                <c:pt idx="0">
                  <c:v>WRDS 150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80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'WRDS combined'!$S$85:$W$85</c:f>
              <c:strCache>
                <c:ptCount val="4"/>
                <c:pt idx="0">
                  <c:v>NEGATIVE</c:v>
                </c:pt>
                <c:pt idx="2">
                  <c:v>AMBIVALENT (or NOT USED)</c:v>
                </c:pt>
                <c:pt idx="3">
                  <c:v>POSITIVE</c:v>
                </c:pt>
              </c:strCache>
            </c:strRef>
          </c:cat>
          <c:val>
            <c:numRef>
              <c:f>'WRDS combined'!$S$88:$W$88</c:f>
              <c:numCache>
                <c:formatCode>General</c:formatCode>
                <c:ptCount val="5"/>
                <c:pt idx="0" formatCode="0">
                  <c:v>12</c:v>
                </c:pt>
                <c:pt idx="2" formatCode="0">
                  <c:v>46</c:v>
                </c:pt>
                <c:pt idx="3" formatCode="0">
                  <c:v>42</c:v>
                </c:pt>
              </c:numCache>
            </c:numRef>
          </c:val>
        </c:ser>
        <c:ser>
          <c:idx val="3"/>
          <c:order val="3"/>
          <c:tx>
            <c:strRef>
              <c:f>'WRDS combined'!$R$89</c:f>
              <c:strCache>
                <c:ptCount val="1"/>
                <c:pt idx="0">
                  <c:v>ASTU 400A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80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'WRDS combined'!$S$85:$W$85</c:f>
              <c:strCache>
                <c:ptCount val="4"/>
                <c:pt idx="0">
                  <c:v>NEGATIVE</c:v>
                </c:pt>
                <c:pt idx="2">
                  <c:v>AMBIVALENT (or NOT USED)</c:v>
                </c:pt>
                <c:pt idx="3">
                  <c:v>POSITIVE</c:v>
                </c:pt>
              </c:strCache>
            </c:strRef>
          </c:cat>
          <c:val>
            <c:numRef>
              <c:f>'WRDS combined'!$S$89:$W$89</c:f>
              <c:numCache>
                <c:formatCode>General</c:formatCode>
                <c:ptCount val="5"/>
                <c:pt idx="0" formatCode="0">
                  <c:v>0</c:v>
                </c:pt>
                <c:pt idx="2" formatCode="0">
                  <c:v>56.25</c:v>
                </c:pt>
                <c:pt idx="3" formatCode="0">
                  <c:v>43.75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41220736"/>
        <c:axId val="41300352"/>
      </c:barChart>
      <c:catAx>
        <c:axId val="4122073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800" baseline="0"/>
            </a:pPr>
            <a:endParaRPr lang="en-US"/>
          </a:p>
        </c:txPr>
        <c:crossAx val="41300352"/>
        <c:crosses val="autoZero"/>
        <c:auto val="1"/>
        <c:lblAlgn val="ctr"/>
        <c:lblOffset val="100"/>
        <c:noMultiLvlLbl val="0"/>
      </c:catAx>
      <c:valAx>
        <c:axId val="41300352"/>
        <c:scaling>
          <c:orientation val="minMax"/>
        </c:scaling>
        <c:delete val="1"/>
        <c:axPos val="l"/>
        <c:numFmt formatCode="0" sourceLinked="1"/>
        <c:majorTickMark val="out"/>
        <c:minorTickMark val="none"/>
        <c:tickLblPos val="nextTo"/>
        <c:crossAx val="41220736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1800" baseline="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97871A-923D-49AB-A854-2558C0AD0407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77B570-C316-4238-83E8-39033307A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108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B48E03-1DEF-424B-88CA-DA7CD8BB7A6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1910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Students often bring negative affect to my courses because they may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resent having to take required courses, and expect them to be boring / useless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had negative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experiences of writing in high school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heard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rumours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/ “horror stories” about the course from other students.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B48E03-1DEF-424B-88CA-DA7CD8BB7A6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7279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B48E03-1DEF-424B-88CA-DA7CD8BB7A6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727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ED358-0A79-4B8B-8549-5CFA082FF2D3}" type="datetime1">
              <a:rPr lang="en-US" smtClean="0"/>
              <a:t>5/8/2017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Kate Power 2017. Not to be copied, used, or revised without explicit written permission from the copyright owner.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3398F-6DE3-461D-BED4-4237EAAFF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932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3D8AE-6507-45B5-8457-268B60960CEB}" type="datetime1">
              <a:rPr lang="en-US" smtClean="0"/>
              <a:t>5/8/2017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Kate Power 2017. Not to be copied, used, or revised without explicit written permission from the copyright owner.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3398F-6DE3-461D-BED4-4237EAAFF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332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CD6AE-AD21-4B1A-BEB8-7CE4068C6981}" type="datetime1">
              <a:rPr lang="en-US" smtClean="0"/>
              <a:t>5/8/2017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Kate Power 2017. Not to be copied, used, or revised without explicit written permission from the copyright owner.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3398F-6DE3-461D-BED4-4237EAAFF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666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6758A-9BF3-4C1F-B70B-76977927CE47}" type="datetime1">
              <a:rPr lang="en-US" smtClean="0"/>
              <a:t>5/8/2017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Kate Power 2017. Not to be copied, used, or revised without explicit written permission from the copyright owner.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3398F-6DE3-461D-BED4-4237EAAFF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946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21E0D-C49D-4A5B-91BE-57FAD1739139}" type="datetime1">
              <a:rPr lang="en-US" smtClean="0"/>
              <a:t>5/8/2017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Kate Power 2017. Not to be copied, used, or revised without explicit written permission from the copyright owner.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3398F-6DE3-461D-BED4-4237EAAFF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371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8536B-6F10-4221-9741-D8F7D4E06FBF}" type="datetime1">
              <a:rPr lang="en-US" smtClean="0"/>
              <a:t>5/8/2017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Kate Power 2017. Not to be copied, used, or revised without explicit written permission from the copyright owner.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3398F-6DE3-461D-BED4-4237EAAFF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473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0AD39-8AD0-471A-957A-7C73A5FFAE9E}" type="datetime1">
              <a:rPr lang="en-US" smtClean="0"/>
              <a:t>5/8/2017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Kate Power 2017. Not to be copied, used, or revised without explicit written permission from the copyright owner.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3398F-6DE3-461D-BED4-4237EAAFF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453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76950-EFBC-47BB-9BE8-8A24CF473795}" type="datetime1">
              <a:rPr lang="en-US" smtClean="0"/>
              <a:t>5/8/2017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Kate Power 2017. Not to be copied, used, or revised without explicit written permission from the copyright owner.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3398F-6DE3-461D-BED4-4237EAAFF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649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1E615-DCB6-4A75-A83F-E3CADCB32903}" type="datetime1">
              <a:rPr lang="en-US" smtClean="0"/>
              <a:t>5/8/2017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Kate Power 2017. Not to be copied, used, or revised without explicit written permission from the copyright owner.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3398F-6DE3-461D-BED4-4237EAAFF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72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B8F1E-A946-4007-B6C7-EB6FB6DA8C97}" type="datetime1">
              <a:rPr lang="en-US" smtClean="0"/>
              <a:t>5/8/2017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Kate Power 2017. Not to be copied, used, or revised without explicit written permission from the copyright owner.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3398F-6DE3-461D-BED4-4237EAAFF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57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7B29D-37D8-4F62-949C-CB1422D47767}" type="datetime1">
              <a:rPr lang="en-US" smtClean="0"/>
              <a:t>5/8/2017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Kate Power 2017. Not to be copied, used, or revised without explicit written permission from the copyright owner.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3398F-6DE3-461D-BED4-4237EAAFF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567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8A9C8E-7046-4F9D-B810-9D5DB4E6A6AB}" type="datetime1">
              <a:rPr lang="en-US" smtClean="0"/>
              <a:t>5/8/2017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Kate Power 2017. Not to be copied, used, or revised without explicit written permission from the copyright owner.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B3398F-6DE3-461D-BED4-4237EAAFF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629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katpower@mail.ubc.ca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ted.com/talks/bill_gates_teachers_need_real_feedback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72814" y="485267"/>
            <a:ext cx="8673629" cy="5001133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endParaRPr lang="en-US" sz="3600" b="1" dirty="0" smtClean="0">
              <a:solidFill>
                <a:schemeClr val="accent2"/>
              </a:solidFill>
            </a:endParaRPr>
          </a:p>
          <a:p>
            <a:pPr marL="0" indent="0" algn="ctr">
              <a:buNone/>
            </a:pPr>
            <a:endParaRPr lang="en-US" sz="3600" b="1" dirty="0">
              <a:solidFill>
                <a:schemeClr val="accent2"/>
              </a:solidFill>
            </a:endParaRPr>
          </a:p>
          <a:p>
            <a:pPr marL="0" indent="0" algn="ctr">
              <a:buNone/>
            </a:pPr>
            <a:r>
              <a:rPr lang="en-US" sz="3900" b="1" dirty="0" smtClean="0">
                <a:solidFill>
                  <a:schemeClr val="accent1"/>
                </a:solidFill>
              </a:rPr>
              <a:t>Facilitating reflection on student presentations: </a:t>
            </a:r>
          </a:p>
          <a:p>
            <a:pPr marL="0" indent="0" algn="ctr">
              <a:buNone/>
            </a:pPr>
            <a:r>
              <a:rPr lang="en-US" sz="3000" b="1" dirty="0" smtClean="0">
                <a:solidFill>
                  <a:schemeClr val="tx2"/>
                </a:solidFill>
              </a:rPr>
              <a:t>Using CLAS to promote critical self-reflection and online peer review</a:t>
            </a:r>
          </a:p>
          <a:p>
            <a:pPr marL="0" indent="0" algn="ctr">
              <a:buNone/>
            </a:pPr>
            <a:endParaRPr lang="en-US" sz="4000" b="1" dirty="0" smtClean="0"/>
          </a:p>
          <a:p>
            <a:pPr marL="0" indent="0" algn="ctr">
              <a:buNone/>
            </a:pPr>
            <a:endParaRPr lang="en-US" sz="4000" b="1" dirty="0" smtClean="0"/>
          </a:p>
          <a:p>
            <a:pPr marL="0" indent="0" algn="ctr">
              <a:buNone/>
            </a:pPr>
            <a:endParaRPr lang="en-US" sz="2200" dirty="0" smtClean="0"/>
          </a:p>
          <a:p>
            <a:pPr marL="0" indent="0" algn="ctr">
              <a:buNone/>
            </a:pPr>
            <a:r>
              <a:rPr lang="en-US" sz="2200" dirty="0" smtClean="0"/>
              <a:t>UBC-Vancouver, Celebrate Learning Week </a:t>
            </a:r>
          </a:p>
          <a:p>
            <a:pPr marL="0" indent="0" algn="ctr">
              <a:buNone/>
            </a:pPr>
            <a:r>
              <a:rPr lang="en-US" sz="2200" dirty="0" smtClean="0"/>
              <a:t>May 6</a:t>
            </a:r>
            <a:r>
              <a:rPr lang="en-US" sz="2200" baseline="30000" dirty="0" smtClean="0"/>
              <a:t>th</a:t>
            </a:r>
            <a:r>
              <a:rPr lang="en-US" sz="2200" dirty="0" smtClean="0"/>
              <a:t> 2017</a:t>
            </a:r>
          </a:p>
          <a:p>
            <a:pPr marL="0" indent="0" algn="ctr">
              <a:buNone/>
            </a:pPr>
            <a:endParaRPr lang="en-US" sz="2200" b="1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en-US" sz="2200" dirty="0" smtClean="0"/>
              <a:t>Dr. Kate Power</a:t>
            </a:r>
          </a:p>
          <a:p>
            <a:pPr marL="0" indent="0" algn="ctr">
              <a:buNone/>
            </a:pPr>
            <a:r>
              <a:rPr lang="en-US" sz="2200" dirty="0" smtClean="0"/>
              <a:t>Arts Studies in Research and Writing (ARSW), UBC Vancouver</a:t>
            </a:r>
          </a:p>
          <a:p>
            <a:pPr marL="0" indent="0" algn="ctr">
              <a:buNone/>
            </a:pPr>
            <a:r>
              <a:rPr lang="en-US" sz="2200" dirty="0" smtClean="0">
                <a:hlinkClick r:id="rId3"/>
              </a:rPr>
              <a:t>katpower@mail.ubc.ca</a:t>
            </a:r>
            <a:r>
              <a:rPr lang="en-US" sz="2200" dirty="0" smtClean="0"/>
              <a:t>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001820"/>
            <a:ext cx="9144000" cy="856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30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6550223"/>
            <a:ext cx="883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© Kate Power 2017. </a:t>
            </a:r>
            <a:r>
              <a:rPr lang="en-US" sz="1200" dirty="0" smtClean="0"/>
              <a:t>Not to be copied, used, or revised without explicit written permission from the copyright owner. 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3247797"/>
              </p:ext>
            </p:extLst>
          </p:nvPr>
        </p:nvGraphicFramePr>
        <p:xfrm>
          <a:off x="304800" y="381000"/>
          <a:ext cx="8229600" cy="594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8887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Student feedback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chemeClr val="accent1"/>
                </a:solidFill>
              </a:rPr>
              <a:t>BIE: </a:t>
            </a:r>
          </a:p>
          <a:p>
            <a:pPr marL="228600" indent="-228600"/>
            <a:r>
              <a:rPr lang="en-US" i="1" dirty="0" smtClean="0"/>
              <a:t>I found CLAS rather difficult to use when looking at reviews.</a:t>
            </a:r>
          </a:p>
          <a:p>
            <a:pPr marL="228600" indent="-228600"/>
            <a:r>
              <a:rPr lang="en-US" i="1" dirty="0" smtClean="0"/>
              <a:t>I didn’t like that on CLAS everyone could see your presentation and what people said about it.</a:t>
            </a:r>
          </a:p>
          <a:p>
            <a:pPr marL="228600" indent="-228600"/>
            <a:r>
              <a:rPr lang="en-US" i="1" dirty="0" smtClean="0"/>
              <a:t>The only thing I would suggest is just less technological issues (viewing comments on CLAS).</a:t>
            </a:r>
          </a:p>
          <a:p>
            <a:pPr marL="228600" indent="-228600"/>
            <a:r>
              <a:rPr lang="en-US" i="1" dirty="0" smtClean="0"/>
              <a:t>CLAS was useful for making comments, but they are difficult to view when quickly looking between comments. </a:t>
            </a:r>
          </a:p>
          <a:p>
            <a:pPr marL="228600" indent="-228600"/>
            <a:r>
              <a:rPr lang="en-US" i="1" dirty="0" smtClean="0"/>
              <a:t>I found peer reviewing using CLAS to be very complicated.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550223"/>
            <a:ext cx="883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© Kate Power 2017. </a:t>
            </a:r>
            <a:r>
              <a:rPr lang="en-US" sz="1200" dirty="0" smtClean="0"/>
              <a:t>Not to be copied, used, or revised without explicit written permission from the copyright owner. </a:t>
            </a:r>
          </a:p>
        </p:txBody>
      </p:sp>
    </p:spTree>
    <p:extLst>
      <p:ext uri="{BB962C8B-B14F-4D97-AF65-F5344CB8AC3E}">
        <p14:creationId xmlns:p14="http://schemas.microsoft.com/office/powerpoint/2010/main" val="1773258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Other comments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556260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sz="5900" b="1" dirty="0" smtClean="0">
                <a:solidFill>
                  <a:schemeClr val="accent1"/>
                </a:solidFill>
              </a:rPr>
              <a:t>BIE:</a:t>
            </a:r>
          </a:p>
          <a:p>
            <a:r>
              <a:rPr lang="en-US" sz="4600" i="1" dirty="0" smtClean="0"/>
              <a:t>Use one platform and stick with it. It was frustrating to keep having to remember which thing I was supposed to post my work to.</a:t>
            </a:r>
          </a:p>
          <a:p>
            <a:r>
              <a:rPr lang="en-US" sz="4600" i="1" dirty="0" smtClean="0"/>
              <a:t>Overall, the programs have their flaws but it’s better than printing out a tree’s worth of papers.</a:t>
            </a:r>
          </a:p>
          <a:p>
            <a:r>
              <a:rPr lang="en-US" sz="4600" i="1" dirty="0" smtClean="0"/>
              <a:t>Somehow find a program that includes both written and visual peer reviewing options. Maybe Google Classrooms?</a:t>
            </a:r>
          </a:p>
          <a:p>
            <a:r>
              <a:rPr lang="en-US" sz="4600" i="1" dirty="0" smtClean="0"/>
              <a:t>I liked how we used different technologies to best fit the activity / assignment we are doing.</a:t>
            </a:r>
            <a:endParaRPr lang="en-US" sz="4600" i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4906963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sz="5900" b="1" dirty="0" smtClean="0">
                <a:solidFill>
                  <a:schemeClr val="accent1"/>
                </a:solidFill>
              </a:rPr>
              <a:t>ASTU 400a:</a:t>
            </a:r>
          </a:p>
          <a:p>
            <a:r>
              <a:rPr lang="en-US" sz="4600" i="1" dirty="0" smtClean="0"/>
              <a:t>Perhaps group writing assignments through Google docs associated with the partner presentations.</a:t>
            </a:r>
          </a:p>
          <a:p>
            <a:r>
              <a:rPr lang="en-US" sz="4600" i="1" dirty="0" smtClean="0"/>
              <a:t>No. The human interaction was novel and that’s both heartening and very sad in a university where you’re expected to develop thought from slides taken straight from a text or absolutely horrible animations.</a:t>
            </a:r>
            <a:endParaRPr lang="en-US" sz="46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550223"/>
            <a:ext cx="883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© Kate Power 2017. </a:t>
            </a:r>
            <a:r>
              <a:rPr lang="en-US" sz="1200" dirty="0" smtClean="0"/>
              <a:t>Not to be copied, used, or revised without explicit written permission from the copyright owner. </a:t>
            </a:r>
          </a:p>
        </p:txBody>
      </p:sp>
    </p:spTree>
    <p:extLst>
      <p:ext uri="{BB962C8B-B14F-4D97-AF65-F5344CB8AC3E}">
        <p14:creationId xmlns:p14="http://schemas.microsoft.com/office/powerpoint/2010/main" val="1411771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Things to consider…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peer review participants ≠ anonymous</a:t>
            </a:r>
          </a:p>
          <a:p>
            <a:pPr lvl="1"/>
            <a:r>
              <a:rPr lang="en-US" i="1" dirty="0"/>
              <a:t>I didn’t like that on CLAS everyone could see your presentation and what people said about it.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considerable time involved in </a:t>
            </a:r>
          </a:p>
          <a:p>
            <a:pPr lvl="1"/>
            <a:r>
              <a:rPr lang="en-US" dirty="0" smtClean="0"/>
              <a:t>setting up the assignments online</a:t>
            </a:r>
          </a:p>
          <a:p>
            <a:pPr lvl="1"/>
            <a:r>
              <a:rPr lang="en-US" dirty="0" smtClean="0"/>
              <a:t>trouble-shooting </a:t>
            </a:r>
            <a:r>
              <a:rPr lang="en-US" dirty="0" smtClean="0"/>
              <a:t>technological issues</a:t>
            </a:r>
          </a:p>
          <a:p>
            <a:pPr lvl="1"/>
            <a:r>
              <a:rPr lang="en-US" dirty="0" smtClean="0"/>
              <a:t>evaluating student participation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550223"/>
            <a:ext cx="883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© Kate Power 2017. </a:t>
            </a:r>
            <a:r>
              <a:rPr lang="en-US" sz="1200" dirty="0" smtClean="0"/>
              <a:t>Not to be copied, used, or revised without explicit written permission from the copyright owner. </a:t>
            </a:r>
          </a:p>
        </p:txBody>
      </p:sp>
    </p:spTree>
    <p:extLst>
      <p:ext uri="{BB962C8B-B14F-4D97-AF65-F5344CB8AC3E}">
        <p14:creationId xmlns:p14="http://schemas.microsoft.com/office/powerpoint/2010/main" val="1963271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References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err="1" smtClean="0"/>
              <a:t>Brint</a:t>
            </a:r>
            <a:r>
              <a:rPr lang="en-US" dirty="0" smtClean="0"/>
              <a:t>, S., Cantwell, A.M., &amp; </a:t>
            </a:r>
            <a:r>
              <a:rPr lang="en-US" dirty="0" err="1" smtClean="0"/>
              <a:t>Hanneman</a:t>
            </a:r>
            <a:r>
              <a:rPr lang="en-US" dirty="0" smtClean="0"/>
              <a:t>, R.A. (2008). The two cultures of undergraduate academic engagement. </a:t>
            </a:r>
            <a:r>
              <a:rPr lang="en-US" i="1" dirty="0" smtClean="0"/>
              <a:t>Research in Higher Education</a:t>
            </a:r>
            <a:r>
              <a:rPr lang="en-US" dirty="0" smtClean="0"/>
              <a:t>, </a:t>
            </a:r>
            <a:r>
              <a:rPr lang="en-US" i="1" dirty="0" smtClean="0"/>
              <a:t>49</a:t>
            </a:r>
            <a:r>
              <a:rPr lang="en-US" dirty="0" smtClean="0"/>
              <a:t>(5), 383-402.</a:t>
            </a:r>
          </a:p>
          <a:p>
            <a:r>
              <a:rPr lang="en-US" dirty="0" smtClean="0"/>
              <a:t>Harrison, L.M., &amp; </a:t>
            </a:r>
            <a:r>
              <a:rPr lang="en-US" dirty="0" err="1" smtClean="0"/>
              <a:t>Risler</a:t>
            </a:r>
            <a:r>
              <a:rPr lang="en-US" dirty="0" smtClean="0"/>
              <a:t>, L. (2015). The role consumerism plays in student learning. </a:t>
            </a:r>
            <a:r>
              <a:rPr lang="en-US" i="1" dirty="0" smtClean="0"/>
              <a:t>Active Learning in Higher Education, 16</a:t>
            </a:r>
            <a:r>
              <a:rPr lang="en-US" dirty="0" smtClean="0"/>
              <a:t>(1), 67-76.</a:t>
            </a:r>
          </a:p>
          <a:p>
            <a:r>
              <a:rPr lang="en-US" dirty="0" err="1" smtClean="0"/>
              <a:t>Kahu</a:t>
            </a:r>
            <a:r>
              <a:rPr lang="en-US" dirty="0" smtClean="0"/>
              <a:t>, E.R. (2013). Framing student engagement in higher education. </a:t>
            </a:r>
            <a:r>
              <a:rPr lang="en-US" i="1" dirty="0" smtClean="0"/>
              <a:t>Studies in Higher Education</a:t>
            </a:r>
            <a:r>
              <a:rPr lang="en-US" dirty="0" smtClean="0"/>
              <a:t>, </a:t>
            </a:r>
            <a:r>
              <a:rPr lang="en-US" i="1" dirty="0" smtClean="0"/>
              <a:t>38</a:t>
            </a:r>
            <a:r>
              <a:rPr lang="en-US" dirty="0" smtClean="0"/>
              <a:t>(5), 758-773.</a:t>
            </a:r>
          </a:p>
          <a:p>
            <a:r>
              <a:rPr lang="en-US" dirty="0" smtClean="0"/>
              <a:t>Laird, T.F.N., &amp; </a:t>
            </a:r>
            <a:r>
              <a:rPr lang="en-US" dirty="0" err="1" smtClean="0"/>
              <a:t>Kuh</a:t>
            </a:r>
            <a:r>
              <a:rPr lang="en-US" dirty="0" smtClean="0"/>
              <a:t>, G.D., (2005). Student experiences with information technology and their relationship to other aspects of student engagement. </a:t>
            </a:r>
            <a:r>
              <a:rPr lang="en-US" i="1" dirty="0" smtClean="0"/>
              <a:t>Research in Higher Education, 46</a:t>
            </a:r>
            <a:r>
              <a:rPr lang="en-US" dirty="0" smtClean="0"/>
              <a:t>(2), 211-233.</a:t>
            </a:r>
          </a:p>
          <a:p>
            <a:r>
              <a:rPr lang="en-US" dirty="0"/>
              <a:t>Paré, A., Johns, A. M., &amp; Chapman, M. (2014). </a:t>
            </a:r>
            <a:r>
              <a:rPr lang="en-US" i="1" dirty="0"/>
              <a:t>External </a:t>
            </a:r>
            <a:r>
              <a:rPr lang="en-US" i="1" dirty="0" err="1"/>
              <a:t>Revew</a:t>
            </a:r>
            <a:r>
              <a:rPr lang="en-US" i="1" dirty="0"/>
              <a:t> of Arts Studies in Research and Writing</a:t>
            </a:r>
            <a:r>
              <a:rPr lang="en-US" dirty="0"/>
              <a:t>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550223"/>
            <a:ext cx="883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© Kate Power 2017. </a:t>
            </a:r>
            <a:r>
              <a:rPr lang="en-US" sz="1200" dirty="0" smtClean="0"/>
              <a:t>Not to be copied, used, or revised without explicit written permission from the copyright owner. </a:t>
            </a:r>
          </a:p>
        </p:txBody>
      </p:sp>
    </p:spTree>
    <p:extLst>
      <p:ext uri="{BB962C8B-B14F-4D97-AF65-F5344CB8AC3E}">
        <p14:creationId xmlns:p14="http://schemas.microsoft.com/office/powerpoint/2010/main" val="124733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Context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915" y="1371600"/>
            <a:ext cx="8686800" cy="5254823"/>
          </a:xfrm>
        </p:spPr>
        <p:txBody>
          <a:bodyPr>
            <a:noAutofit/>
          </a:bodyPr>
          <a:lstStyle/>
          <a:p>
            <a:pPr marL="457200" indent="-334963">
              <a:spcBef>
                <a:spcPts val="0"/>
              </a:spcBef>
            </a:pPr>
            <a:endParaRPr lang="en-US" sz="1600" dirty="0" smtClean="0"/>
          </a:p>
          <a:p>
            <a:pPr marL="122237" indent="0">
              <a:spcBef>
                <a:spcPts val="0"/>
              </a:spcBef>
              <a:buNone/>
            </a:pPr>
            <a:r>
              <a:rPr lang="en-US" sz="2800" b="1" dirty="0" smtClean="0">
                <a:solidFill>
                  <a:schemeClr val="accent1"/>
                </a:solidFill>
              </a:rPr>
              <a:t>2014 External Review = positive:</a:t>
            </a:r>
            <a:endParaRPr lang="en-US" sz="2400" dirty="0"/>
          </a:p>
          <a:p>
            <a:pPr marL="457200" indent="-334963">
              <a:spcBef>
                <a:spcPts val="0"/>
              </a:spcBef>
            </a:pPr>
            <a:r>
              <a:rPr lang="en-US" sz="2800" dirty="0" smtClean="0"/>
              <a:t>WRDS 150 and ASTU 400a = theoretically-informed</a:t>
            </a:r>
            <a:r>
              <a:rPr lang="en-US" sz="2800" dirty="0"/>
              <a:t>, </a:t>
            </a:r>
            <a:r>
              <a:rPr lang="en-US" sz="2800" dirty="0" smtClean="0"/>
              <a:t>using a highly-respected approach to teaching writing</a:t>
            </a:r>
            <a:endParaRPr lang="en-US" sz="1800" dirty="0" smtClean="0"/>
          </a:p>
          <a:p>
            <a:pPr marL="457200" indent="-334963">
              <a:spcBef>
                <a:spcPts val="0"/>
              </a:spcBef>
            </a:pPr>
            <a:endParaRPr lang="en-US" sz="1600" dirty="0" smtClean="0"/>
          </a:p>
          <a:p>
            <a:pPr marL="457200" indent="-334963">
              <a:spcBef>
                <a:spcPts val="0"/>
              </a:spcBef>
            </a:pPr>
            <a:r>
              <a:rPr lang="en-US" sz="2800" dirty="0" smtClean="0"/>
              <a:t>plentiful elements associated with student learning: </a:t>
            </a:r>
          </a:p>
          <a:p>
            <a:pPr marL="522287" lvl="1" indent="0">
              <a:spcBef>
                <a:spcPts val="0"/>
              </a:spcBef>
              <a:buNone/>
            </a:pPr>
            <a:r>
              <a:rPr lang="en-US" sz="2400" i="1" dirty="0" smtClean="0"/>
              <a:t>“academic </a:t>
            </a:r>
            <a:r>
              <a:rPr lang="en-US" sz="2400" i="1" dirty="0" err="1" smtClean="0"/>
              <a:t>rigour</a:t>
            </a:r>
            <a:r>
              <a:rPr lang="en-US" sz="2400" i="1" dirty="0" smtClean="0"/>
              <a:t>, extensive writing assignments, plentiful opportunities for interaction with faculty, and participation in research” </a:t>
            </a:r>
            <a:r>
              <a:rPr lang="en-US" sz="1800" dirty="0" smtClean="0"/>
              <a:t>(Harrison &amp; </a:t>
            </a:r>
            <a:r>
              <a:rPr lang="en-US" sz="1800" dirty="0" err="1" smtClean="0"/>
              <a:t>Risler</a:t>
            </a:r>
            <a:r>
              <a:rPr lang="en-US" sz="1800" dirty="0" smtClean="0"/>
              <a:t>, 2015, pp.67-68)</a:t>
            </a:r>
          </a:p>
          <a:p>
            <a:pPr marL="457200" indent="-334963">
              <a:spcBef>
                <a:spcPts val="0"/>
              </a:spcBef>
            </a:pPr>
            <a:endParaRPr lang="en-US" sz="1600" dirty="0" smtClean="0"/>
          </a:p>
          <a:p>
            <a:pPr marL="457200" indent="-334963">
              <a:spcBef>
                <a:spcPts val="0"/>
              </a:spcBef>
              <a:buClr>
                <a:schemeClr val="tx1"/>
              </a:buClr>
            </a:pPr>
            <a:r>
              <a:rPr lang="en-US" sz="2800" b="1" dirty="0" smtClean="0">
                <a:solidFill>
                  <a:schemeClr val="accent2"/>
                </a:solidFill>
              </a:rPr>
              <a:t>BUT ASRW needs to do a better job “selling” its courses to students, faculty and administration </a:t>
            </a:r>
            <a:r>
              <a:rPr lang="en-US" sz="1800" dirty="0"/>
              <a:t>(Paré, Johns, &amp; Chapman, 2014)</a:t>
            </a:r>
            <a:endParaRPr lang="en-US" sz="1800" b="1" dirty="0" smtClean="0">
              <a:solidFill>
                <a:schemeClr val="accent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550223"/>
            <a:ext cx="883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© Kate Power 2017. </a:t>
            </a:r>
            <a:r>
              <a:rPr lang="en-US" sz="1200" dirty="0" smtClean="0"/>
              <a:t>Not to be copied, used, or revised without explicit written permission from the copyright owner. </a:t>
            </a:r>
          </a:p>
        </p:txBody>
      </p:sp>
    </p:spTree>
    <p:extLst>
      <p:ext uri="{BB962C8B-B14F-4D97-AF65-F5344CB8AC3E}">
        <p14:creationId xmlns:p14="http://schemas.microsoft.com/office/powerpoint/2010/main" val="208966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Peer review &amp; student engagement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950023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chemeClr val="accent1"/>
                </a:solidFill>
              </a:rPr>
              <a:t>Student engagement</a:t>
            </a:r>
            <a:r>
              <a:rPr lang="en-US" sz="2800" dirty="0" smtClean="0"/>
              <a:t> = “key to improving the quality of the undergraduate educational experience” </a:t>
            </a:r>
            <a:r>
              <a:rPr lang="en-US" sz="1800" dirty="0" smtClean="0"/>
              <a:t>(</a:t>
            </a:r>
            <a:r>
              <a:rPr lang="en-US" sz="1800" dirty="0" err="1" smtClean="0"/>
              <a:t>Brint</a:t>
            </a:r>
            <a:r>
              <a:rPr lang="en-US" sz="1800" dirty="0" smtClean="0"/>
              <a:t> et al., 2008, p.384).</a:t>
            </a:r>
          </a:p>
          <a:p>
            <a:endParaRPr lang="en-US" sz="800" dirty="0" smtClean="0"/>
          </a:p>
          <a:p>
            <a:r>
              <a:rPr lang="en-US" sz="2800" b="1" dirty="0" smtClean="0">
                <a:solidFill>
                  <a:schemeClr val="accent1"/>
                </a:solidFill>
              </a:rPr>
              <a:t>Peer </a:t>
            </a:r>
            <a:r>
              <a:rPr lang="en-US" sz="2800" b="1" dirty="0">
                <a:solidFill>
                  <a:schemeClr val="accent1"/>
                </a:solidFill>
              </a:rPr>
              <a:t>review </a:t>
            </a:r>
            <a:r>
              <a:rPr lang="en-US" sz="2800" dirty="0"/>
              <a:t>fosters engagement by </a:t>
            </a:r>
            <a:endParaRPr lang="en-US" sz="2800" dirty="0" smtClean="0"/>
          </a:p>
          <a:p>
            <a:pPr lvl="1"/>
            <a:r>
              <a:rPr lang="en-US" sz="2400" dirty="0"/>
              <a:t>b</a:t>
            </a:r>
            <a:r>
              <a:rPr lang="en-US" sz="2400" dirty="0" smtClean="0"/>
              <a:t>eing less intimidating than communication with faculty </a:t>
            </a:r>
            <a:r>
              <a:rPr lang="en-US" sz="1800" dirty="0" smtClean="0"/>
              <a:t>(</a:t>
            </a:r>
            <a:r>
              <a:rPr lang="en-US" sz="1800" dirty="0" err="1" smtClean="0"/>
              <a:t>Ladyshewsky</a:t>
            </a:r>
            <a:r>
              <a:rPr lang="en-US" sz="1800" dirty="0" smtClean="0"/>
              <a:t> &amp; Gardner, 2008, p.245).</a:t>
            </a:r>
          </a:p>
          <a:p>
            <a:pPr lvl="1"/>
            <a:r>
              <a:rPr lang="en-US" sz="2400" dirty="0" smtClean="0"/>
              <a:t>helping </a:t>
            </a:r>
            <a:r>
              <a:rPr lang="en-US" sz="2400" dirty="0"/>
              <a:t>students “identify their strengths and weaknesses” </a:t>
            </a:r>
            <a:r>
              <a:rPr lang="en-US" sz="1800" dirty="0"/>
              <a:t>(Topping 2009, p.20</a:t>
            </a:r>
            <a:r>
              <a:rPr lang="en-US" sz="1800" dirty="0" smtClean="0"/>
              <a:t>)</a:t>
            </a:r>
          </a:p>
          <a:p>
            <a:pPr lvl="1"/>
            <a:r>
              <a:rPr lang="en-US" sz="2400" dirty="0" smtClean="0"/>
              <a:t>enabling formative feedback, despite faculty time constraints </a:t>
            </a:r>
            <a:r>
              <a:rPr lang="en-US" sz="1800" dirty="0" smtClean="0"/>
              <a:t>(Taylor et al., 2015).</a:t>
            </a:r>
            <a:endParaRPr lang="en-US" sz="1800" dirty="0"/>
          </a:p>
          <a:p>
            <a:endParaRPr lang="en-US" sz="800" dirty="0" smtClean="0"/>
          </a:p>
          <a:p>
            <a:r>
              <a:rPr lang="en-US" sz="2800" b="1" dirty="0" smtClean="0">
                <a:solidFill>
                  <a:schemeClr val="accent1"/>
                </a:solidFill>
              </a:rPr>
              <a:t>Online </a:t>
            </a:r>
            <a:r>
              <a:rPr lang="en-US" sz="2800" b="1" dirty="0">
                <a:solidFill>
                  <a:schemeClr val="accent1"/>
                </a:solidFill>
              </a:rPr>
              <a:t>peer review </a:t>
            </a:r>
            <a:r>
              <a:rPr lang="en-US" sz="2800" dirty="0"/>
              <a:t>connected to improved grades </a:t>
            </a:r>
            <a:r>
              <a:rPr lang="en-US" sz="1800" dirty="0"/>
              <a:t>(Mulder, </a:t>
            </a:r>
            <a:r>
              <a:rPr lang="en-US" sz="1800" dirty="0" err="1"/>
              <a:t>Baik</a:t>
            </a:r>
            <a:r>
              <a:rPr lang="en-US" sz="1800" dirty="0"/>
              <a:t>, Naylor, &amp; Pearce, 2014</a:t>
            </a:r>
            <a:r>
              <a:rPr lang="en-US" sz="1800" dirty="0" smtClean="0"/>
              <a:t>).</a:t>
            </a:r>
            <a:endParaRPr lang="en-US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550223"/>
            <a:ext cx="883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© Kate Power 2017. </a:t>
            </a:r>
            <a:r>
              <a:rPr lang="en-US" sz="1200" dirty="0" smtClean="0"/>
              <a:t>Not to be copied, used, or revised without explicit written permission from the copyright owner. </a:t>
            </a:r>
          </a:p>
        </p:txBody>
      </p:sp>
    </p:spTree>
    <p:extLst>
      <p:ext uri="{BB962C8B-B14F-4D97-AF65-F5344CB8AC3E}">
        <p14:creationId xmlns:p14="http://schemas.microsoft.com/office/powerpoint/2010/main" val="96118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749159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(5.05-8.00)</a:t>
            </a:r>
            <a:br>
              <a:rPr lang="en-US" dirty="0"/>
            </a:br>
            <a:r>
              <a:rPr lang="en-US" sz="2700" dirty="0">
                <a:hlinkClick r:id="rId2"/>
              </a:rPr>
              <a:t>https://</a:t>
            </a:r>
            <a:r>
              <a:rPr lang="en-US" sz="2700" dirty="0" smtClean="0">
                <a:hlinkClick r:id="rId2"/>
              </a:rPr>
              <a:t>www.ted.com/talks/bill_gates_teachers_need_real_feedback</a:t>
            </a:r>
            <a:r>
              <a:rPr lang="en-US" sz="2700" dirty="0" smtClean="0"/>
              <a:t> </a:t>
            </a:r>
            <a:endParaRPr lang="en-US" sz="2700" dirty="0"/>
          </a:p>
        </p:txBody>
      </p:sp>
      <p:pic>
        <p:nvPicPr>
          <p:cNvPr id="1026" name="Picture 2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81832"/>
            <a:ext cx="9136944" cy="5139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845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My courses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915" y="1371600"/>
            <a:ext cx="8686800" cy="5254823"/>
          </a:xfrm>
        </p:spPr>
        <p:txBody>
          <a:bodyPr>
            <a:noAutofit/>
          </a:bodyPr>
          <a:lstStyle/>
          <a:p>
            <a:pPr marL="122237" indent="0">
              <a:spcBef>
                <a:spcPts val="0"/>
              </a:spcBef>
              <a:buNone/>
            </a:pPr>
            <a:endParaRPr lang="en-US" sz="2000" dirty="0" smtClean="0"/>
          </a:p>
          <a:p>
            <a:pPr marL="122237" indent="0">
              <a:spcBef>
                <a:spcPts val="0"/>
              </a:spcBef>
              <a:buNone/>
            </a:pPr>
            <a:endParaRPr lang="en-US" sz="1600" dirty="0" smtClean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3423350"/>
              </p:ext>
            </p:extLst>
          </p:nvPr>
        </p:nvGraphicFramePr>
        <p:xfrm>
          <a:off x="228600" y="951818"/>
          <a:ext cx="8763000" cy="52508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81500"/>
                <a:gridCol w="4381500"/>
              </a:tblGrid>
              <a:tr h="55694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Fall 2016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Winter 2017</a:t>
                      </a:r>
                      <a:endParaRPr lang="en-US" sz="2800" dirty="0"/>
                    </a:p>
                  </a:txBody>
                  <a:tcPr/>
                </a:tc>
              </a:tr>
              <a:tr h="2262458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tx2"/>
                          </a:solidFill>
                        </a:rPr>
                        <a:t>WRDS 150</a:t>
                      </a:r>
                      <a:r>
                        <a:rPr lang="en-US" sz="2800" b="1" baseline="0" dirty="0" smtClean="0">
                          <a:solidFill>
                            <a:schemeClr val="tx2"/>
                          </a:solidFill>
                        </a:rPr>
                        <a:t> BIE </a:t>
                      </a:r>
                      <a:r>
                        <a:rPr lang="en-US" sz="2400" b="1" baseline="0" dirty="0" smtClean="0">
                          <a:solidFill>
                            <a:schemeClr val="tx2"/>
                          </a:solidFill>
                        </a:rPr>
                        <a:t>(Bachelor of International Economics)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smtClean="0"/>
                        <a:t>1</a:t>
                      </a:r>
                      <a:r>
                        <a:rPr lang="en-US" sz="2400" baseline="30000" dirty="0" smtClean="0"/>
                        <a:t>st</a:t>
                      </a:r>
                      <a:r>
                        <a:rPr lang="en-US" sz="2400" dirty="0" smtClean="0"/>
                        <a:t> year writing requirement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smtClean="0"/>
                        <a:t>highly-sele</a:t>
                      </a:r>
                      <a:r>
                        <a:rPr lang="en-US" sz="2400" baseline="0" dirty="0" smtClean="0"/>
                        <a:t>ctive degree program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baseline="0" dirty="0" smtClean="0"/>
                        <a:t>2 sections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tx2"/>
                          </a:solidFill>
                        </a:rPr>
                        <a:t>WRDS 150 </a:t>
                      </a:r>
                      <a:r>
                        <a:rPr lang="en-US" sz="2400" b="1" dirty="0" smtClean="0">
                          <a:solidFill>
                            <a:schemeClr val="tx2"/>
                          </a:solidFill>
                        </a:rPr>
                        <a:t>(regular admission)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smtClean="0"/>
                        <a:t>1</a:t>
                      </a:r>
                      <a:r>
                        <a:rPr lang="en-US" sz="2400" baseline="30000" dirty="0" smtClean="0"/>
                        <a:t>st</a:t>
                      </a:r>
                      <a:r>
                        <a:rPr lang="en-US" sz="2400" dirty="0" smtClean="0"/>
                        <a:t>-year writing requirement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smtClean="0"/>
                        <a:t>2</a:t>
                      </a:r>
                      <a:r>
                        <a:rPr lang="en-US" sz="2400" baseline="30000" dirty="0" smtClean="0"/>
                        <a:t>nd</a:t>
                      </a:r>
                      <a:r>
                        <a:rPr lang="en-US" sz="2400" dirty="0" smtClean="0"/>
                        <a:t> – 3</a:t>
                      </a:r>
                      <a:r>
                        <a:rPr lang="en-US" sz="2400" baseline="30000" dirty="0" smtClean="0"/>
                        <a:t>rd</a:t>
                      </a:r>
                      <a:r>
                        <a:rPr lang="en-US" sz="2400" baseline="0" dirty="0" smtClean="0"/>
                        <a:t> year students</a:t>
                      </a:r>
                      <a:endParaRPr lang="en-US" sz="240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smtClean="0"/>
                        <a:t>regular </a:t>
                      </a:r>
                      <a:r>
                        <a:rPr lang="en-US" sz="2400" baseline="0" dirty="0" smtClean="0"/>
                        <a:t>degree program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baseline="0" dirty="0" smtClean="0"/>
                        <a:t>2 sections</a:t>
                      </a:r>
                    </a:p>
                    <a:p>
                      <a:endParaRPr lang="en-US" dirty="0" smtClean="0"/>
                    </a:p>
                  </a:txBody>
                  <a:tcPr/>
                </a:tc>
              </a:tr>
              <a:tr h="179372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tx2"/>
                          </a:solidFill>
                        </a:rPr>
                        <a:t>ASTU 400a </a:t>
                      </a:r>
                      <a:r>
                        <a:rPr lang="en-US" sz="2400" b="1" dirty="0" smtClean="0">
                          <a:solidFill>
                            <a:schemeClr val="tx2"/>
                          </a:solidFill>
                        </a:rPr>
                        <a:t>(Knowledge-making)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smtClean="0"/>
                        <a:t>upper-level writing course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smtClean="0"/>
                        <a:t>writing requirement &amp; elective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smtClean="0"/>
                        <a:t>2</a:t>
                      </a:r>
                      <a:r>
                        <a:rPr lang="en-US" sz="2400" baseline="30000" dirty="0" smtClean="0"/>
                        <a:t>nd</a:t>
                      </a:r>
                      <a:r>
                        <a:rPr lang="en-US" sz="2400" dirty="0" smtClean="0"/>
                        <a:t> – 4</a:t>
                      </a:r>
                      <a:r>
                        <a:rPr lang="en-US" sz="2400" baseline="30000" dirty="0" smtClean="0"/>
                        <a:t>th</a:t>
                      </a:r>
                      <a:r>
                        <a:rPr lang="en-US" sz="2400" baseline="0" dirty="0" smtClean="0"/>
                        <a:t> year students</a:t>
                      </a:r>
                      <a:endParaRPr lang="en-US" sz="240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smtClean="0"/>
                        <a:t>1 section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6550223"/>
            <a:ext cx="883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© Kate Power 2017. </a:t>
            </a:r>
            <a:r>
              <a:rPr lang="en-US" sz="1200" dirty="0" smtClean="0"/>
              <a:t>Not to be copied, used, or revised without explicit written permission from the copyright owner. </a:t>
            </a:r>
          </a:p>
        </p:txBody>
      </p:sp>
    </p:spTree>
    <p:extLst>
      <p:ext uri="{BB962C8B-B14F-4D97-AF65-F5344CB8AC3E}">
        <p14:creationId xmlns:p14="http://schemas.microsoft.com/office/powerpoint/2010/main" val="88432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Process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ARTS-IT provided</a:t>
            </a:r>
          </a:p>
          <a:p>
            <a:pPr lvl="1"/>
            <a:r>
              <a:rPr lang="en-US" dirty="0" smtClean="0"/>
              <a:t>training for me</a:t>
            </a:r>
          </a:p>
          <a:p>
            <a:pPr lvl="1"/>
            <a:r>
              <a:rPr lang="en-US" dirty="0" smtClean="0"/>
              <a:t>in-class registration &amp; training for students</a:t>
            </a:r>
          </a:p>
          <a:p>
            <a:pPr lvl="1"/>
            <a:r>
              <a:rPr lang="en-US" dirty="0" smtClean="0"/>
              <a:t>ongoing tech. support</a:t>
            </a:r>
          </a:p>
          <a:p>
            <a:pPr lvl="1"/>
            <a:endParaRPr lang="en-US" dirty="0" smtClean="0"/>
          </a:p>
          <a:p>
            <a:r>
              <a:rPr lang="en-US" b="1" dirty="0">
                <a:solidFill>
                  <a:schemeClr val="accent1"/>
                </a:solidFill>
              </a:rPr>
              <a:t>Students </a:t>
            </a:r>
          </a:p>
          <a:p>
            <a:pPr lvl="1"/>
            <a:r>
              <a:rPr lang="en-US" dirty="0"/>
              <a:t>presented research in class</a:t>
            </a:r>
          </a:p>
          <a:p>
            <a:pPr lvl="1"/>
            <a:r>
              <a:rPr lang="en-US" dirty="0"/>
              <a:t>viewed their own [and group members’] </a:t>
            </a:r>
            <a:r>
              <a:rPr lang="en-US" dirty="0" smtClean="0"/>
              <a:t>videos</a:t>
            </a:r>
            <a:endParaRPr lang="en-US" dirty="0"/>
          </a:p>
          <a:p>
            <a:pPr lvl="1"/>
            <a:r>
              <a:rPr lang="en-US" dirty="0"/>
              <a:t>reflected on their own presentation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10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Instructor </a:t>
            </a:r>
          </a:p>
          <a:p>
            <a:pPr lvl="1"/>
            <a:r>
              <a:rPr lang="en-US" dirty="0" smtClean="0"/>
              <a:t>recorded presentations</a:t>
            </a:r>
          </a:p>
          <a:p>
            <a:pPr lvl="1"/>
            <a:r>
              <a:rPr lang="en-US" dirty="0" smtClean="0"/>
              <a:t>created </a:t>
            </a:r>
            <a:r>
              <a:rPr lang="en-US" dirty="0"/>
              <a:t>peer review </a:t>
            </a:r>
            <a:r>
              <a:rPr lang="en-US" dirty="0" smtClean="0"/>
              <a:t>groups</a:t>
            </a:r>
            <a:endParaRPr lang="en-US" dirty="0"/>
          </a:p>
          <a:p>
            <a:pPr lvl="1"/>
            <a:r>
              <a:rPr lang="en-US" dirty="0" smtClean="0"/>
              <a:t>uploaded videos to CLAS</a:t>
            </a:r>
          </a:p>
          <a:p>
            <a:pPr lvl="1"/>
            <a:r>
              <a:rPr lang="en-US" dirty="0" smtClean="0"/>
              <a:t>scanned and graded peer review feedback</a:t>
            </a:r>
          </a:p>
          <a:p>
            <a:pPr lvl="1"/>
            <a:r>
              <a:rPr lang="en-US" dirty="0" smtClean="0"/>
              <a:t>commented on and graded presentations</a:t>
            </a:r>
          </a:p>
          <a:p>
            <a:pPr lvl="1"/>
            <a:endParaRPr lang="en-US" sz="1900" dirty="0" smtClean="0"/>
          </a:p>
          <a:p>
            <a:pPr lvl="1"/>
            <a:endParaRPr lang="en-US" sz="1900" dirty="0"/>
          </a:p>
          <a:p>
            <a:r>
              <a:rPr lang="en-US" b="1" dirty="0" smtClean="0">
                <a:solidFill>
                  <a:schemeClr val="accent2"/>
                </a:solidFill>
              </a:rPr>
              <a:t>Grades awarded for</a:t>
            </a:r>
          </a:p>
          <a:p>
            <a:pPr lvl="1"/>
            <a:r>
              <a:rPr lang="en-US" dirty="0" smtClean="0"/>
              <a:t>commenting on peers’ videos [BIE only]</a:t>
            </a:r>
          </a:p>
          <a:p>
            <a:pPr lvl="1"/>
            <a:r>
              <a:rPr lang="en-US" dirty="0" smtClean="0"/>
              <a:t>research presentations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550223"/>
            <a:ext cx="883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© Kate Power 2017. </a:t>
            </a:r>
            <a:r>
              <a:rPr lang="en-US" sz="1200" dirty="0" smtClean="0"/>
              <a:t>Not to be copied, used, or revised without explicit written permission from the copyright owner. </a:t>
            </a:r>
          </a:p>
        </p:txBody>
      </p:sp>
    </p:spTree>
    <p:extLst>
      <p:ext uri="{BB962C8B-B14F-4D97-AF65-F5344CB8AC3E}">
        <p14:creationId xmlns:p14="http://schemas.microsoft.com/office/powerpoint/2010/main" val="3650840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Use of CLAS</a:t>
            </a:r>
            <a:endParaRPr lang="en-US" b="1" dirty="0">
              <a:solidFill>
                <a:schemeClr val="accent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145846"/>
              </p:ext>
            </p:extLst>
          </p:nvPr>
        </p:nvGraphicFramePr>
        <p:xfrm>
          <a:off x="419100" y="1371600"/>
          <a:ext cx="8267699" cy="472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4560"/>
                <a:gridCol w="1220470"/>
                <a:gridCol w="1677670"/>
                <a:gridCol w="1904999"/>
              </a:tblGrid>
              <a:tr h="370840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BIE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WRDS 150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ASTU 400a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Presentations recorded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ym typeface="Wingdings" panose="05000000000000000000" pitchFamily="2" charset="2"/>
                        </a:rPr>
                        <a:t>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Optional</a:t>
                      </a:r>
                    </a:p>
                    <a:p>
                      <a:pPr algn="ctr"/>
                      <a:r>
                        <a:rPr lang="en-US" sz="2000" dirty="0" smtClean="0"/>
                        <a:t>(43%)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Optional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(46%)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Viewing presentation videos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ym typeface="Wingdings" panose="05000000000000000000" pitchFamily="2" charset="2"/>
                        </a:rPr>
                        <a:t></a:t>
                      </a:r>
                      <a:endParaRPr lang="en-US" sz="2800" dirty="0" smtClean="0"/>
                    </a:p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Optional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(43%)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Optional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Peer review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ym typeface="Wingdings" panose="05000000000000000000" pitchFamily="2" charset="2"/>
                        </a:rPr>
                        <a:t></a:t>
                      </a:r>
                      <a:endParaRPr lang="en-US" sz="2800" dirty="0" smtClean="0"/>
                    </a:p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ym typeface="Wingdings" panose="05000000000000000000" pitchFamily="2" charset="2"/>
                        </a:rPr>
                        <a:t>Optional</a:t>
                      </a:r>
                      <a:endParaRPr lang="en-US" sz="28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(9%)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ym typeface="Wingdings" panose="05000000000000000000" pitchFamily="2" charset="2"/>
                        </a:rPr>
                        <a:t>—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Instructor feedback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ym typeface="Wingdings" panose="05000000000000000000" pitchFamily="2" charset="2"/>
                        </a:rPr>
                        <a:t></a:t>
                      </a:r>
                      <a:endParaRPr lang="en-US" sz="2800" dirty="0" smtClean="0"/>
                    </a:p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ym typeface="Wingdings" panose="05000000000000000000" pitchFamily="2" charset="2"/>
                        </a:rPr>
                        <a:t>Optional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ym typeface="Wingdings" panose="05000000000000000000" pitchFamily="2" charset="2"/>
                        </a:rPr>
                        <a:t>—</a:t>
                      </a:r>
                      <a:endParaRPr lang="en-US" sz="2800" dirty="0" smtClean="0"/>
                    </a:p>
                    <a:p>
                      <a:pPr algn="ctr"/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6550223"/>
            <a:ext cx="883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© Kate Power 2017. </a:t>
            </a:r>
            <a:r>
              <a:rPr lang="en-US" sz="1200" dirty="0" smtClean="0"/>
              <a:t>Not to be copied, used, or revised without explicit written permission from the copyright owner. </a:t>
            </a:r>
          </a:p>
        </p:txBody>
      </p:sp>
    </p:spTree>
    <p:extLst>
      <p:ext uri="{BB962C8B-B14F-4D97-AF65-F5344CB8AC3E}">
        <p14:creationId xmlns:p14="http://schemas.microsoft.com/office/powerpoint/2010/main" val="20098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46" y="76200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6550223"/>
            <a:ext cx="883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© Kate Power 2017. </a:t>
            </a:r>
            <a:r>
              <a:rPr lang="en-US" sz="1200" dirty="0" smtClean="0"/>
              <a:t>Not to be copied, used, or revised without explicit written permission from the copyright owner. </a:t>
            </a:r>
          </a:p>
        </p:txBody>
      </p:sp>
    </p:spTree>
    <p:extLst>
      <p:ext uri="{BB962C8B-B14F-4D97-AF65-F5344CB8AC3E}">
        <p14:creationId xmlns:p14="http://schemas.microsoft.com/office/powerpoint/2010/main" val="69028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/>
        </p:nvGraphicFramePr>
        <p:xfrm>
          <a:off x="251460" y="584200"/>
          <a:ext cx="8641080" cy="568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6550223"/>
            <a:ext cx="883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© Kate Power 2017. </a:t>
            </a:r>
            <a:r>
              <a:rPr lang="en-US" sz="1200" dirty="0" smtClean="0"/>
              <a:t>Not to be copied, used, or revised without explicit written permission from the copyright owner. </a:t>
            </a:r>
          </a:p>
        </p:txBody>
      </p:sp>
    </p:spTree>
    <p:extLst>
      <p:ext uri="{BB962C8B-B14F-4D97-AF65-F5344CB8AC3E}">
        <p14:creationId xmlns:p14="http://schemas.microsoft.com/office/powerpoint/2010/main" val="191746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3724</TotalTime>
  <Words>1149</Words>
  <Application>Microsoft Office PowerPoint</Application>
  <PresentationFormat>On-screen Show (4:3)</PresentationFormat>
  <Paragraphs>145</Paragraphs>
  <Slides>14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Context</vt:lpstr>
      <vt:lpstr>Peer review &amp; student engagement</vt:lpstr>
      <vt:lpstr>(5.05-8.00) https://www.ted.com/talks/bill_gates_teachers_need_real_feedback </vt:lpstr>
      <vt:lpstr>My courses</vt:lpstr>
      <vt:lpstr>Process</vt:lpstr>
      <vt:lpstr>Use of CLAS</vt:lpstr>
      <vt:lpstr>PowerPoint Presentation</vt:lpstr>
      <vt:lpstr>PowerPoint Presentation</vt:lpstr>
      <vt:lpstr>PowerPoint Presentation</vt:lpstr>
      <vt:lpstr>Student feedback</vt:lpstr>
      <vt:lpstr>Other comments</vt:lpstr>
      <vt:lpstr>Things to consider…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WRDS 150 The POWER Way!</dc:title>
  <dc:creator>Linguist</dc:creator>
  <cp:lastModifiedBy>Linguist</cp:lastModifiedBy>
  <cp:revision>341</cp:revision>
  <dcterms:created xsi:type="dcterms:W3CDTF">2015-05-07T18:37:24Z</dcterms:created>
  <dcterms:modified xsi:type="dcterms:W3CDTF">2017-05-08T21:46:21Z</dcterms:modified>
</cp:coreProperties>
</file>